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media/image49.jpg" ContentType="image/jpg"/>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media/image90.jpg" ContentType="image/jpg"/>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1" r:id="rId14"/>
    <p:sldId id="270" r:id="rId15"/>
    <p:sldId id="272" r:id="rId16"/>
    <p:sldId id="273" r:id="rId17"/>
    <p:sldId id="268" r:id="rId18"/>
    <p:sldId id="269" r:id="rId19"/>
    <p:sldId id="274" r:id="rId20"/>
    <p:sldId id="275" r:id="rId21"/>
    <p:sldId id="276" r:id="rId22"/>
    <p:sldId id="277" r:id="rId23"/>
    <p:sldId id="278" r:id="rId24"/>
    <p:sldId id="279" r:id="rId25"/>
    <p:sldId id="280" r:id="rId26"/>
    <p:sldId id="282" r:id="rId27"/>
    <p:sldId id="281" r:id="rId28"/>
    <p:sldId id="286" r:id="rId29"/>
    <p:sldId id="285" r:id="rId30"/>
    <p:sldId id="287" r:id="rId31"/>
    <p:sldId id="288" r:id="rId32"/>
    <p:sldId id="289" r:id="rId33"/>
    <p:sldId id="290" r:id="rId34"/>
    <p:sldId id="291" r:id="rId35"/>
    <p:sldId id="293" r:id="rId36"/>
    <p:sldId id="292" r:id="rId37"/>
    <p:sldId id="294" r:id="rId38"/>
    <p:sldId id="295" r:id="rId39"/>
    <p:sldId id="296" r:id="rId40"/>
    <p:sldId id="297" r:id="rId41"/>
    <p:sldId id="298" r:id="rId42"/>
    <p:sldId id="283" r:id="rId43"/>
    <p:sldId id="299" r:id="rId44"/>
    <p:sldId id="300" r:id="rId45"/>
    <p:sldId id="284" r:id="rId46"/>
    <p:sldId id="301" r:id="rId47"/>
    <p:sldId id="303" r:id="rId48"/>
    <p:sldId id="304" r:id="rId49"/>
    <p:sldId id="302" r:id="rId50"/>
    <p:sldId id="305" r:id="rId51"/>
    <p:sldId id="306" r:id="rId52"/>
    <p:sldId id="307" r:id="rId53"/>
    <p:sldId id="308" r:id="rId54"/>
    <p:sldId id="309" r:id="rId55"/>
    <p:sldId id="311" r:id="rId56"/>
    <p:sldId id="312" r:id="rId57"/>
    <p:sldId id="313" r:id="rId58"/>
    <p:sldId id="314" r:id="rId59"/>
    <p:sldId id="317" r:id="rId60"/>
    <p:sldId id="315" r:id="rId61"/>
    <p:sldId id="316" r:id="rId62"/>
    <p:sldId id="321" r:id="rId63"/>
    <p:sldId id="322" r:id="rId64"/>
    <p:sldId id="324" r:id="rId65"/>
    <p:sldId id="325" r:id="rId66"/>
    <p:sldId id="323" r:id="rId67"/>
    <p:sldId id="326" r:id="rId68"/>
    <p:sldId id="327" r:id="rId69"/>
    <p:sldId id="328" r:id="rId70"/>
    <p:sldId id="331" r:id="rId71"/>
    <p:sldId id="336" r:id="rId72"/>
    <p:sldId id="337" r:id="rId73"/>
    <p:sldId id="338" r:id="rId74"/>
    <p:sldId id="329" r:id="rId75"/>
    <p:sldId id="330" r:id="rId76"/>
    <p:sldId id="339" r:id="rId77"/>
    <p:sldId id="332" r:id="rId78"/>
    <p:sldId id="333" r:id="rId79"/>
    <p:sldId id="334" r:id="rId80"/>
    <p:sldId id="340" r:id="rId81"/>
    <p:sldId id="341" r:id="rId82"/>
    <p:sldId id="342" r:id="rId83"/>
    <p:sldId id="343" r:id="rId84"/>
    <p:sldId id="344" r:id="rId85"/>
    <p:sldId id="345" r:id="rId86"/>
    <p:sldId id="347" r:id="rId87"/>
    <p:sldId id="346" r:id="rId88"/>
    <p:sldId id="348" r:id="rId89"/>
    <p:sldId id="349" r:id="rId90"/>
    <p:sldId id="350" r:id="rId91"/>
    <p:sldId id="351" r:id="rId92"/>
    <p:sldId id="352" r:id="rId93"/>
    <p:sldId id="354" r:id="rId94"/>
    <p:sldId id="355" r:id="rId95"/>
    <p:sldId id="356" r:id="rId96"/>
    <p:sldId id="357" r:id="rId97"/>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5F5EB"/>
    <a:srgbClr val="FF67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971" autoAdjust="0"/>
    <p:restoredTop sz="94384" autoAdjust="0"/>
  </p:normalViewPr>
  <p:slideViewPr>
    <p:cSldViewPr snapToGrid="0">
      <p:cViewPr varScale="1">
        <p:scale>
          <a:sx n="72" d="100"/>
          <a:sy n="72" d="100"/>
        </p:scale>
        <p:origin x="90"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 Id="rId4" Type="http://schemas.openxmlformats.org/officeDocument/2006/relationships/image" Target="../media/image73.png"/></Relationships>
</file>

<file path=ppt/diagrams/_rels/drawing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 Id="rId4" Type="http://schemas.openxmlformats.org/officeDocument/2006/relationships/image" Target="../media/image73.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57F153-14E4-4096-98A4-A35F3E06D39C}" type="doc">
      <dgm:prSet loTypeId="urn:microsoft.com/office/officeart/2005/8/layout/process4" loCatId="process" qsTypeId="urn:microsoft.com/office/officeart/2005/8/quickstyle/simple2" qsCatId="simple" csTypeId="urn:microsoft.com/office/officeart/2005/8/colors/colorful1" csCatId="colorful" phldr="1"/>
      <dgm:spPr/>
      <dgm:t>
        <a:bodyPr/>
        <a:lstStyle/>
        <a:p>
          <a:endParaRPr lang="es-ES"/>
        </a:p>
      </dgm:t>
    </dgm:pt>
    <dgm:pt modelId="{6BFD8626-8D5E-455D-BCD8-7002329A9333}">
      <dgm:prSet phldrT="[Texto]" custT="1"/>
      <dgm:spPr/>
      <dgm:t>
        <a:bodyPr/>
        <a:lstStyle/>
        <a:p>
          <a:r>
            <a:rPr lang="es-ES" sz="1800" dirty="0">
              <a:latin typeface="+mj-lt"/>
              <a:cs typeface="Calibri" panose="020F0502020204030204" pitchFamily="34" charset="0"/>
            </a:rPr>
            <a:t>Primero debemos crear al cliente en el Portal.</a:t>
          </a:r>
        </a:p>
      </dgm:t>
    </dgm:pt>
    <dgm:pt modelId="{306C717F-BF97-437E-905D-AADA16FDAAC8}" type="parTrans" cxnId="{9E0C7702-6571-4A5A-838B-DB11B20B17E1}">
      <dgm:prSet/>
      <dgm:spPr/>
      <dgm:t>
        <a:bodyPr/>
        <a:lstStyle/>
        <a:p>
          <a:endParaRPr lang="es-ES">
            <a:latin typeface="+mj-lt"/>
            <a:cs typeface="Arial" panose="020B0604020202020204" pitchFamily="34" charset="0"/>
          </a:endParaRPr>
        </a:p>
      </dgm:t>
    </dgm:pt>
    <dgm:pt modelId="{A45203A4-71A3-4819-A57E-FCBAD9470255}" type="sibTrans" cxnId="{9E0C7702-6571-4A5A-838B-DB11B20B17E1}">
      <dgm:prSet/>
      <dgm:spPr/>
      <dgm:t>
        <a:bodyPr/>
        <a:lstStyle/>
        <a:p>
          <a:endParaRPr lang="es-ES">
            <a:latin typeface="+mj-lt"/>
            <a:cs typeface="Arial" panose="020B0604020202020204" pitchFamily="34" charset="0"/>
          </a:endParaRPr>
        </a:p>
      </dgm:t>
    </dgm:pt>
    <dgm:pt modelId="{CA6DF4CE-60FC-418E-BCF4-113978805ECD}">
      <dgm:prSet phldrT="[Texto]" custT="1"/>
      <dgm:spPr/>
      <dgm:t>
        <a:bodyPr/>
        <a:lstStyle/>
        <a:p>
          <a:r>
            <a:rPr lang="es-ES" sz="1800" dirty="0">
              <a:latin typeface="+mj-lt"/>
              <a:cs typeface="Calibri" panose="020F0502020204030204" pitchFamily="34" charset="0"/>
            </a:rPr>
            <a:t>Se creará como persona natural o persona jurídica según corresponda.</a:t>
          </a:r>
        </a:p>
      </dgm:t>
    </dgm:pt>
    <dgm:pt modelId="{056EED46-2B9B-4FC5-A644-4225D257F760}" type="parTrans" cxnId="{D8841606-5D57-47E0-829F-3CA59ABADD52}">
      <dgm:prSet/>
      <dgm:spPr/>
      <dgm:t>
        <a:bodyPr/>
        <a:lstStyle/>
        <a:p>
          <a:endParaRPr lang="es-ES">
            <a:latin typeface="+mj-lt"/>
            <a:cs typeface="Arial" panose="020B0604020202020204" pitchFamily="34" charset="0"/>
          </a:endParaRPr>
        </a:p>
      </dgm:t>
    </dgm:pt>
    <dgm:pt modelId="{30EEE6C0-F001-4A0E-A7BB-07A808577FA7}" type="sibTrans" cxnId="{D8841606-5D57-47E0-829F-3CA59ABADD52}">
      <dgm:prSet/>
      <dgm:spPr/>
      <dgm:t>
        <a:bodyPr/>
        <a:lstStyle/>
        <a:p>
          <a:endParaRPr lang="es-ES">
            <a:latin typeface="+mj-lt"/>
            <a:cs typeface="Arial" panose="020B0604020202020204" pitchFamily="34" charset="0"/>
          </a:endParaRPr>
        </a:p>
      </dgm:t>
    </dgm:pt>
    <dgm:pt modelId="{B4769524-A08A-4C2C-9D56-0FA634DF08AE}">
      <dgm:prSet phldrT="[Texto]" custT="1"/>
      <dgm:spPr/>
      <dgm:t>
        <a:bodyPr/>
        <a:lstStyle/>
        <a:p>
          <a:r>
            <a:rPr lang="es-ES" sz="2000" dirty="0">
              <a:latin typeface="+mj-lt"/>
              <a:cs typeface="Calibri" panose="020F0502020204030204" pitchFamily="34" charset="0"/>
            </a:rPr>
            <a:t>Tenemos dos tipos de registro:</a:t>
          </a:r>
        </a:p>
      </dgm:t>
    </dgm:pt>
    <dgm:pt modelId="{FB97A7D2-117A-4423-97EF-9EFB7CA9AE65}" type="parTrans" cxnId="{ABD7192A-F2EE-441A-9B9B-122CFE4CF2B4}">
      <dgm:prSet/>
      <dgm:spPr/>
      <dgm:t>
        <a:bodyPr/>
        <a:lstStyle/>
        <a:p>
          <a:endParaRPr lang="es-ES">
            <a:latin typeface="+mj-lt"/>
            <a:cs typeface="Arial" panose="020B0604020202020204" pitchFamily="34" charset="0"/>
          </a:endParaRPr>
        </a:p>
      </dgm:t>
    </dgm:pt>
    <dgm:pt modelId="{8D91A2DC-F4F3-47E0-AFDE-F0995D45868B}" type="sibTrans" cxnId="{ABD7192A-F2EE-441A-9B9B-122CFE4CF2B4}">
      <dgm:prSet/>
      <dgm:spPr/>
      <dgm:t>
        <a:bodyPr/>
        <a:lstStyle/>
        <a:p>
          <a:endParaRPr lang="es-ES">
            <a:latin typeface="+mj-lt"/>
            <a:cs typeface="Arial" panose="020B0604020202020204" pitchFamily="34" charset="0"/>
          </a:endParaRPr>
        </a:p>
      </dgm:t>
    </dgm:pt>
    <dgm:pt modelId="{CE53BBE8-6927-46A5-A893-D61B4779758A}">
      <dgm:prSet/>
      <dgm:spPr/>
      <dgm:t>
        <a:bodyPr/>
        <a:lstStyle/>
        <a:p>
          <a:r>
            <a:rPr lang="en-US" b="1" i="1" noProof="0" dirty="0">
              <a:latin typeface="+mj-lt"/>
              <a:cs typeface="Calibri" panose="020F0502020204030204" pitchFamily="34" charset="0"/>
            </a:rPr>
            <a:t>Prospect</a:t>
          </a:r>
          <a:r>
            <a:rPr lang="es-ES" b="1" i="0" dirty="0">
              <a:latin typeface="+mj-lt"/>
              <a:cs typeface="Calibri" panose="020F0502020204030204" pitchFamily="34" charset="0"/>
            </a:rPr>
            <a:t>: </a:t>
          </a:r>
          <a:r>
            <a:rPr lang="es-ES" dirty="0">
              <a:latin typeface="+mj-lt"/>
              <a:cs typeface="Calibri" panose="020F0502020204030204" pitchFamily="34" charset="0"/>
            </a:rPr>
            <a:t>Aún no es cliente y sus datos aún pueden ser editados.</a:t>
          </a:r>
        </a:p>
      </dgm:t>
    </dgm:pt>
    <dgm:pt modelId="{D4174A07-5832-4CAF-B302-1B702DE95C35}" type="parTrans" cxnId="{6AA8E70F-E8F4-4FA7-8BB0-E25F63E948DF}">
      <dgm:prSet/>
      <dgm:spPr/>
      <dgm:t>
        <a:bodyPr/>
        <a:lstStyle/>
        <a:p>
          <a:endParaRPr lang="es-ES">
            <a:latin typeface="+mj-lt"/>
            <a:cs typeface="Arial" panose="020B0604020202020204" pitchFamily="34" charset="0"/>
          </a:endParaRPr>
        </a:p>
      </dgm:t>
    </dgm:pt>
    <dgm:pt modelId="{FD47867B-37A2-42E6-AA2E-E9897A41DBA2}" type="sibTrans" cxnId="{6AA8E70F-E8F4-4FA7-8BB0-E25F63E948DF}">
      <dgm:prSet/>
      <dgm:spPr/>
      <dgm:t>
        <a:bodyPr/>
        <a:lstStyle/>
        <a:p>
          <a:endParaRPr lang="es-ES">
            <a:latin typeface="+mj-lt"/>
            <a:cs typeface="Arial" panose="020B0604020202020204" pitchFamily="34" charset="0"/>
          </a:endParaRPr>
        </a:p>
      </dgm:t>
    </dgm:pt>
    <dgm:pt modelId="{83F7614E-2644-47CB-8788-90F7B17721CD}">
      <dgm:prSet/>
      <dgm:spPr/>
      <dgm:t>
        <a:bodyPr/>
        <a:lstStyle/>
        <a:p>
          <a:r>
            <a:rPr lang="en-US" b="1" i="1" noProof="0" dirty="0">
              <a:latin typeface="+mj-lt"/>
              <a:cs typeface="Calibri" panose="020F0502020204030204" pitchFamily="34" charset="0"/>
            </a:rPr>
            <a:t>Costumer</a:t>
          </a:r>
          <a:r>
            <a:rPr lang="es-ES" dirty="0">
              <a:latin typeface="+mj-lt"/>
              <a:cs typeface="Calibri" panose="020F0502020204030204" pitchFamily="34" charset="0"/>
            </a:rPr>
            <a:t>: Es cliente activo, solo se podrán modificar datos mínimos.</a:t>
          </a:r>
        </a:p>
      </dgm:t>
    </dgm:pt>
    <dgm:pt modelId="{FC861C5B-E6B7-4ADF-B349-5F24FEFBFDC2}" type="parTrans" cxnId="{FD3DA290-12ED-4FE7-A1BB-67C6E59427B5}">
      <dgm:prSet/>
      <dgm:spPr/>
      <dgm:t>
        <a:bodyPr/>
        <a:lstStyle/>
        <a:p>
          <a:endParaRPr lang="es-ES">
            <a:latin typeface="+mj-lt"/>
            <a:cs typeface="Arial" panose="020B0604020202020204" pitchFamily="34" charset="0"/>
          </a:endParaRPr>
        </a:p>
      </dgm:t>
    </dgm:pt>
    <dgm:pt modelId="{12517BE2-AB49-4F02-9BD9-9F86B59EF828}" type="sibTrans" cxnId="{FD3DA290-12ED-4FE7-A1BB-67C6E59427B5}">
      <dgm:prSet/>
      <dgm:spPr/>
      <dgm:t>
        <a:bodyPr/>
        <a:lstStyle/>
        <a:p>
          <a:endParaRPr lang="es-ES">
            <a:latin typeface="+mj-lt"/>
            <a:cs typeface="Arial" panose="020B0604020202020204" pitchFamily="34" charset="0"/>
          </a:endParaRPr>
        </a:p>
      </dgm:t>
    </dgm:pt>
    <dgm:pt modelId="{F80A3FE2-077E-4FE3-AF78-C8FA9D09E06B}">
      <dgm:prSet custT="1"/>
      <dgm:spPr/>
      <dgm:t>
        <a:bodyPr/>
        <a:lstStyle/>
        <a:p>
          <a:r>
            <a:rPr lang="es-ES" sz="1800" dirty="0">
              <a:latin typeface="+mj-lt"/>
              <a:cs typeface="Calibri" panose="020F0502020204030204" pitchFamily="34" charset="0"/>
            </a:rPr>
            <a:t>Es importante verificar que todos los datos estén correctamente consignados.</a:t>
          </a:r>
        </a:p>
      </dgm:t>
    </dgm:pt>
    <dgm:pt modelId="{738B3C9D-4ED2-4466-996A-DD7F31DC7CF6}" type="parTrans" cxnId="{81620998-477B-4D42-A701-A28C90E6DC60}">
      <dgm:prSet/>
      <dgm:spPr/>
      <dgm:t>
        <a:bodyPr/>
        <a:lstStyle/>
        <a:p>
          <a:endParaRPr lang="es-ES">
            <a:latin typeface="+mj-lt"/>
            <a:cs typeface="Arial" panose="020B0604020202020204" pitchFamily="34" charset="0"/>
          </a:endParaRPr>
        </a:p>
      </dgm:t>
    </dgm:pt>
    <dgm:pt modelId="{FA413591-1960-4721-9C67-B9B1AAEA4BF0}" type="sibTrans" cxnId="{81620998-477B-4D42-A701-A28C90E6DC60}">
      <dgm:prSet/>
      <dgm:spPr/>
      <dgm:t>
        <a:bodyPr/>
        <a:lstStyle/>
        <a:p>
          <a:endParaRPr lang="es-ES">
            <a:latin typeface="+mj-lt"/>
            <a:cs typeface="Arial" panose="020B0604020202020204" pitchFamily="34" charset="0"/>
          </a:endParaRPr>
        </a:p>
      </dgm:t>
    </dgm:pt>
    <dgm:pt modelId="{0F3E60CA-F290-4B7A-9039-6D660B89FF2B}" type="pres">
      <dgm:prSet presAssocID="{7957F153-14E4-4096-98A4-A35F3E06D39C}" presName="Name0" presStyleCnt="0">
        <dgm:presLayoutVars>
          <dgm:dir/>
          <dgm:animLvl val="lvl"/>
          <dgm:resizeHandles val="exact"/>
        </dgm:presLayoutVars>
      </dgm:prSet>
      <dgm:spPr/>
    </dgm:pt>
    <dgm:pt modelId="{1D303F15-5F4E-49AE-861F-E58FAC59AFF7}" type="pres">
      <dgm:prSet presAssocID="{F80A3FE2-077E-4FE3-AF78-C8FA9D09E06B}" presName="boxAndChildren" presStyleCnt="0"/>
      <dgm:spPr/>
    </dgm:pt>
    <dgm:pt modelId="{9F62612B-91D2-4D44-9C7A-00600B966C46}" type="pres">
      <dgm:prSet presAssocID="{F80A3FE2-077E-4FE3-AF78-C8FA9D09E06B}" presName="parentTextBox" presStyleLbl="node1" presStyleIdx="0" presStyleCnt="4"/>
      <dgm:spPr/>
    </dgm:pt>
    <dgm:pt modelId="{077D92B8-FB35-4E20-ADAE-EA6AA5145854}" type="pres">
      <dgm:prSet presAssocID="{8D91A2DC-F4F3-47E0-AFDE-F0995D45868B}" presName="sp" presStyleCnt="0"/>
      <dgm:spPr/>
    </dgm:pt>
    <dgm:pt modelId="{2427CE5A-7163-4C0C-8B76-4E0E389B8C49}" type="pres">
      <dgm:prSet presAssocID="{B4769524-A08A-4C2C-9D56-0FA634DF08AE}" presName="arrowAndChildren" presStyleCnt="0"/>
      <dgm:spPr/>
    </dgm:pt>
    <dgm:pt modelId="{C807BEDF-3D0E-42B8-9D76-E561AA37A92B}" type="pres">
      <dgm:prSet presAssocID="{B4769524-A08A-4C2C-9D56-0FA634DF08AE}" presName="parentTextArrow" presStyleLbl="node1" presStyleIdx="0" presStyleCnt="4"/>
      <dgm:spPr/>
    </dgm:pt>
    <dgm:pt modelId="{E14CD60F-D413-408D-86FA-5EE277497F69}" type="pres">
      <dgm:prSet presAssocID="{B4769524-A08A-4C2C-9D56-0FA634DF08AE}" presName="arrow" presStyleLbl="node1" presStyleIdx="1" presStyleCnt="4"/>
      <dgm:spPr/>
    </dgm:pt>
    <dgm:pt modelId="{07716C21-5D95-4AF6-AD67-BC75EA23EFE7}" type="pres">
      <dgm:prSet presAssocID="{B4769524-A08A-4C2C-9D56-0FA634DF08AE}" presName="descendantArrow" presStyleCnt="0"/>
      <dgm:spPr/>
    </dgm:pt>
    <dgm:pt modelId="{B5B6831A-4EA8-4B43-8A46-CE3F31582092}" type="pres">
      <dgm:prSet presAssocID="{CE53BBE8-6927-46A5-A893-D61B4779758A}" presName="childTextArrow" presStyleLbl="fgAccFollowNode1" presStyleIdx="0" presStyleCnt="2">
        <dgm:presLayoutVars>
          <dgm:bulletEnabled val="1"/>
        </dgm:presLayoutVars>
      </dgm:prSet>
      <dgm:spPr/>
    </dgm:pt>
    <dgm:pt modelId="{FFE001A6-19D0-48A5-9420-A7A9A6958F97}" type="pres">
      <dgm:prSet presAssocID="{83F7614E-2644-47CB-8788-90F7B17721CD}" presName="childTextArrow" presStyleLbl="fgAccFollowNode1" presStyleIdx="1" presStyleCnt="2">
        <dgm:presLayoutVars>
          <dgm:bulletEnabled val="1"/>
        </dgm:presLayoutVars>
      </dgm:prSet>
      <dgm:spPr/>
    </dgm:pt>
    <dgm:pt modelId="{E6AF8E2A-3A8A-4269-B093-F95F8CE77F5B}" type="pres">
      <dgm:prSet presAssocID="{30EEE6C0-F001-4A0E-A7BB-07A808577FA7}" presName="sp" presStyleCnt="0"/>
      <dgm:spPr/>
    </dgm:pt>
    <dgm:pt modelId="{5E8BB985-7A31-4781-A438-0353BB659921}" type="pres">
      <dgm:prSet presAssocID="{CA6DF4CE-60FC-418E-BCF4-113978805ECD}" presName="arrowAndChildren" presStyleCnt="0"/>
      <dgm:spPr/>
    </dgm:pt>
    <dgm:pt modelId="{1717771C-6736-4B22-B0A5-ABC9B0AB7281}" type="pres">
      <dgm:prSet presAssocID="{CA6DF4CE-60FC-418E-BCF4-113978805ECD}" presName="parentTextArrow" presStyleLbl="node1" presStyleIdx="2" presStyleCnt="4"/>
      <dgm:spPr/>
    </dgm:pt>
    <dgm:pt modelId="{5C795CE4-F788-445C-8DC2-7AAEB7C1CDE2}" type="pres">
      <dgm:prSet presAssocID="{A45203A4-71A3-4819-A57E-FCBAD9470255}" presName="sp" presStyleCnt="0"/>
      <dgm:spPr/>
    </dgm:pt>
    <dgm:pt modelId="{BD4E3B0F-C166-4E90-9790-B64E5A5C4AA4}" type="pres">
      <dgm:prSet presAssocID="{6BFD8626-8D5E-455D-BCD8-7002329A9333}" presName="arrowAndChildren" presStyleCnt="0"/>
      <dgm:spPr/>
    </dgm:pt>
    <dgm:pt modelId="{B4B48468-3DCA-41E7-AFB8-8D8B402FF267}" type="pres">
      <dgm:prSet presAssocID="{6BFD8626-8D5E-455D-BCD8-7002329A9333}" presName="parentTextArrow" presStyleLbl="node1" presStyleIdx="3" presStyleCnt="4"/>
      <dgm:spPr/>
    </dgm:pt>
  </dgm:ptLst>
  <dgm:cxnLst>
    <dgm:cxn modelId="{9E0C7702-6571-4A5A-838B-DB11B20B17E1}" srcId="{7957F153-14E4-4096-98A4-A35F3E06D39C}" destId="{6BFD8626-8D5E-455D-BCD8-7002329A9333}" srcOrd="0" destOrd="0" parTransId="{306C717F-BF97-437E-905D-AADA16FDAAC8}" sibTransId="{A45203A4-71A3-4819-A57E-FCBAD9470255}"/>
    <dgm:cxn modelId="{D8841606-5D57-47E0-829F-3CA59ABADD52}" srcId="{7957F153-14E4-4096-98A4-A35F3E06D39C}" destId="{CA6DF4CE-60FC-418E-BCF4-113978805ECD}" srcOrd="1" destOrd="0" parTransId="{056EED46-2B9B-4FC5-A644-4225D257F760}" sibTransId="{30EEE6C0-F001-4A0E-A7BB-07A808577FA7}"/>
    <dgm:cxn modelId="{E6F7FC0D-331F-45B3-A8B4-D10F52FD65DF}" type="presOf" srcId="{B4769524-A08A-4C2C-9D56-0FA634DF08AE}" destId="{C807BEDF-3D0E-42B8-9D76-E561AA37A92B}" srcOrd="0" destOrd="0" presId="urn:microsoft.com/office/officeart/2005/8/layout/process4"/>
    <dgm:cxn modelId="{6AA8E70F-E8F4-4FA7-8BB0-E25F63E948DF}" srcId="{B4769524-A08A-4C2C-9D56-0FA634DF08AE}" destId="{CE53BBE8-6927-46A5-A893-D61B4779758A}" srcOrd="0" destOrd="0" parTransId="{D4174A07-5832-4CAF-B302-1B702DE95C35}" sibTransId="{FD47867B-37A2-42E6-AA2E-E9897A41DBA2}"/>
    <dgm:cxn modelId="{D53E8618-5BA9-468B-AF4F-89DB821B0A98}" type="presOf" srcId="{F80A3FE2-077E-4FE3-AF78-C8FA9D09E06B}" destId="{9F62612B-91D2-4D44-9C7A-00600B966C46}" srcOrd="0" destOrd="0" presId="urn:microsoft.com/office/officeart/2005/8/layout/process4"/>
    <dgm:cxn modelId="{ABD7192A-F2EE-441A-9B9B-122CFE4CF2B4}" srcId="{7957F153-14E4-4096-98A4-A35F3E06D39C}" destId="{B4769524-A08A-4C2C-9D56-0FA634DF08AE}" srcOrd="2" destOrd="0" parTransId="{FB97A7D2-117A-4423-97EF-9EFB7CA9AE65}" sibTransId="{8D91A2DC-F4F3-47E0-AFDE-F0995D45868B}"/>
    <dgm:cxn modelId="{755FBA2D-13A1-4B8B-AEE2-D1C7AB06CC57}" type="presOf" srcId="{B4769524-A08A-4C2C-9D56-0FA634DF08AE}" destId="{E14CD60F-D413-408D-86FA-5EE277497F69}" srcOrd="1" destOrd="0" presId="urn:microsoft.com/office/officeart/2005/8/layout/process4"/>
    <dgm:cxn modelId="{13B9C548-C7F9-433A-A38D-C05BD51CB4B0}" type="presOf" srcId="{83F7614E-2644-47CB-8788-90F7B17721CD}" destId="{FFE001A6-19D0-48A5-9420-A7A9A6958F97}" srcOrd="0" destOrd="0" presId="urn:microsoft.com/office/officeart/2005/8/layout/process4"/>
    <dgm:cxn modelId="{76697385-2C57-4E63-9ACF-BF506272FDE4}" type="presOf" srcId="{6BFD8626-8D5E-455D-BCD8-7002329A9333}" destId="{B4B48468-3DCA-41E7-AFB8-8D8B402FF267}" srcOrd="0" destOrd="0" presId="urn:microsoft.com/office/officeart/2005/8/layout/process4"/>
    <dgm:cxn modelId="{FD3DA290-12ED-4FE7-A1BB-67C6E59427B5}" srcId="{B4769524-A08A-4C2C-9D56-0FA634DF08AE}" destId="{83F7614E-2644-47CB-8788-90F7B17721CD}" srcOrd="1" destOrd="0" parTransId="{FC861C5B-E6B7-4ADF-B349-5F24FEFBFDC2}" sibTransId="{12517BE2-AB49-4F02-9BD9-9F86B59EF828}"/>
    <dgm:cxn modelId="{26387591-F534-4AAC-868B-EB37A467E0E1}" type="presOf" srcId="{CA6DF4CE-60FC-418E-BCF4-113978805ECD}" destId="{1717771C-6736-4B22-B0A5-ABC9B0AB7281}" srcOrd="0" destOrd="0" presId="urn:microsoft.com/office/officeart/2005/8/layout/process4"/>
    <dgm:cxn modelId="{81620998-477B-4D42-A701-A28C90E6DC60}" srcId="{7957F153-14E4-4096-98A4-A35F3E06D39C}" destId="{F80A3FE2-077E-4FE3-AF78-C8FA9D09E06B}" srcOrd="3" destOrd="0" parTransId="{738B3C9D-4ED2-4466-996A-DD7F31DC7CF6}" sibTransId="{FA413591-1960-4721-9C67-B9B1AAEA4BF0}"/>
    <dgm:cxn modelId="{0F8EC5E6-4AE4-4436-A768-0C20731A9E86}" type="presOf" srcId="{CE53BBE8-6927-46A5-A893-D61B4779758A}" destId="{B5B6831A-4EA8-4B43-8A46-CE3F31582092}" srcOrd="0" destOrd="0" presId="urn:microsoft.com/office/officeart/2005/8/layout/process4"/>
    <dgm:cxn modelId="{ADA64CF9-73D6-4309-8E30-4CE37907F441}" type="presOf" srcId="{7957F153-14E4-4096-98A4-A35F3E06D39C}" destId="{0F3E60CA-F290-4B7A-9039-6D660B89FF2B}" srcOrd="0" destOrd="0" presId="urn:microsoft.com/office/officeart/2005/8/layout/process4"/>
    <dgm:cxn modelId="{E2556054-2B86-4ABF-BFFC-5A176A4CAB3B}" type="presParOf" srcId="{0F3E60CA-F290-4B7A-9039-6D660B89FF2B}" destId="{1D303F15-5F4E-49AE-861F-E58FAC59AFF7}" srcOrd="0" destOrd="0" presId="urn:microsoft.com/office/officeart/2005/8/layout/process4"/>
    <dgm:cxn modelId="{8988C68B-55CE-4EED-BF96-23CA25E325BD}" type="presParOf" srcId="{1D303F15-5F4E-49AE-861F-E58FAC59AFF7}" destId="{9F62612B-91D2-4D44-9C7A-00600B966C46}" srcOrd="0" destOrd="0" presId="urn:microsoft.com/office/officeart/2005/8/layout/process4"/>
    <dgm:cxn modelId="{DE7CE3BF-F71B-4A82-872B-772DEA24C3C2}" type="presParOf" srcId="{0F3E60CA-F290-4B7A-9039-6D660B89FF2B}" destId="{077D92B8-FB35-4E20-ADAE-EA6AA5145854}" srcOrd="1" destOrd="0" presId="urn:microsoft.com/office/officeart/2005/8/layout/process4"/>
    <dgm:cxn modelId="{4882D2E3-C23F-4564-90F9-77CBCB142159}" type="presParOf" srcId="{0F3E60CA-F290-4B7A-9039-6D660B89FF2B}" destId="{2427CE5A-7163-4C0C-8B76-4E0E389B8C49}" srcOrd="2" destOrd="0" presId="urn:microsoft.com/office/officeart/2005/8/layout/process4"/>
    <dgm:cxn modelId="{9B4E2C08-40DB-4D03-BFF9-4106F78152F7}" type="presParOf" srcId="{2427CE5A-7163-4C0C-8B76-4E0E389B8C49}" destId="{C807BEDF-3D0E-42B8-9D76-E561AA37A92B}" srcOrd="0" destOrd="0" presId="urn:microsoft.com/office/officeart/2005/8/layout/process4"/>
    <dgm:cxn modelId="{DE4313D2-80FF-479E-A546-C181281BA8E6}" type="presParOf" srcId="{2427CE5A-7163-4C0C-8B76-4E0E389B8C49}" destId="{E14CD60F-D413-408D-86FA-5EE277497F69}" srcOrd="1" destOrd="0" presId="urn:microsoft.com/office/officeart/2005/8/layout/process4"/>
    <dgm:cxn modelId="{E6F9F793-8F18-43FB-9504-E47D73D8796D}" type="presParOf" srcId="{2427CE5A-7163-4C0C-8B76-4E0E389B8C49}" destId="{07716C21-5D95-4AF6-AD67-BC75EA23EFE7}" srcOrd="2" destOrd="0" presId="urn:microsoft.com/office/officeart/2005/8/layout/process4"/>
    <dgm:cxn modelId="{4B822665-B799-4818-9F2E-A9C10EBE4A73}" type="presParOf" srcId="{07716C21-5D95-4AF6-AD67-BC75EA23EFE7}" destId="{B5B6831A-4EA8-4B43-8A46-CE3F31582092}" srcOrd="0" destOrd="0" presId="urn:microsoft.com/office/officeart/2005/8/layout/process4"/>
    <dgm:cxn modelId="{38D9C742-93AE-4FB7-BEA0-52ED71C95EDE}" type="presParOf" srcId="{07716C21-5D95-4AF6-AD67-BC75EA23EFE7}" destId="{FFE001A6-19D0-48A5-9420-A7A9A6958F97}" srcOrd="1" destOrd="0" presId="urn:microsoft.com/office/officeart/2005/8/layout/process4"/>
    <dgm:cxn modelId="{015503BC-B9BD-4266-B3DB-DDDCEA9DEA10}" type="presParOf" srcId="{0F3E60CA-F290-4B7A-9039-6D660B89FF2B}" destId="{E6AF8E2A-3A8A-4269-B093-F95F8CE77F5B}" srcOrd="3" destOrd="0" presId="urn:microsoft.com/office/officeart/2005/8/layout/process4"/>
    <dgm:cxn modelId="{67BCCB5F-DC32-4A38-8974-8FF72B690390}" type="presParOf" srcId="{0F3E60CA-F290-4B7A-9039-6D660B89FF2B}" destId="{5E8BB985-7A31-4781-A438-0353BB659921}" srcOrd="4" destOrd="0" presId="urn:microsoft.com/office/officeart/2005/8/layout/process4"/>
    <dgm:cxn modelId="{01B746F9-6656-4C4D-9744-630CDE68D464}" type="presParOf" srcId="{5E8BB985-7A31-4781-A438-0353BB659921}" destId="{1717771C-6736-4B22-B0A5-ABC9B0AB7281}" srcOrd="0" destOrd="0" presId="urn:microsoft.com/office/officeart/2005/8/layout/process4"/>
    <dgm:cxn modelId="{7F3BC253-0F4C-4D84-993D-9DE6818294C6}" type="presParOf" srcId="{0F3E60CA-F290-4B7A-9039-6D660B89FF2B}" destId="{5C795CE4-F788-445C-8DC2-7AAEB7C1CDE2}" srcOrd="5" destOrd="0" presId="urn:microsoft.com/office/officeart/2005/8/layout/process4"/>
    <dgm:cxn modelId="{DF0DD309-721A-4D22-8D5E-63B3A7E91939}" type="presParOf" srcId="{0F3E60CA-F290-4B7A-9039-6D660B89FF2B}" destId="{BD4E3B0F-C166-4E90-9790-B64E5A5C4AA4}" srcOrd="6" destOrd="0" presId="urn:microsoft.com/office/officeart/2005/8/layout/process4"/>
    <dgm:cxn modelId="{463763AB-EAE2-446D-842B-A9D18CE45C59}" type="presParOf" srcId="{BD4E3B0F-C166-4E90-9790-B64E5A5C4AA4}" destId="{B4B48468-3DCA-41E7-AFB8-8D8B402FF267}"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878E37-E3E3-4C62-9FC1-CE60B0662EE6}" type="doc">
      <dgm:prSet loTypeId="urn:microsoft.com/office/officeart/2005/8/layout/bProcess3" loCatId="process" qsTypeId="urn:microsoft.com/office/officeart/2005/8/quickstyle/simple1" qsCatId="simple" csTypeId="urn:microsoft.com/office/officeart/2005/8/colors/colorful1" csCatId="colorful" phldr="1"/>
      <dgm:spPr/>
      <dgm:t>
        <a:bodyPr/>
        <a:lstStyle/>
        <a:p>
          <a:endParaRPr lang="es-ES"/>
        </a:p>
      </dgm:t>
    </dgm:pt>
    <dgm:pt modelId="{6A3A6F1D-7A37-403A-B36D-C5AED9C007BC}">
      <dgm:prSet phldrT="[Texto]" custT="1"/>
      <dgm:spPr/>
      <dgm:t>
        <a:bodyPr/>
        <a:lstStyle/>
        <a:p>
          <a:r>
            <a:rPr lang="es-ES" sz="1800" dirty="0">
              <a:latin typeface="+mj-lt"/>
              <a:cs typeface="Calibri" panose="020F0502020204030204" pitchFamily="34" charset="0"/>
            </a:rPr>
            <a:t>Cliente presenta Documento de identidad y se crea en portal (si es nuevo)</a:t>
          </a:r>
        </a:p>
      </dgm:t>
    </dgm:pt>
    <dgm:pt modelId="{3176D5E6-E79A-4E8E-A8CE-BCADCF245AB5}" type="parTrans" cxnId="{746C5199-14C4-4802-8CB6-7C0FC4B95A8E}">
      <dgm:prSet/>
      <dgm:spPr/>
      <dgm:t>
        <a:bodyPr/>
        <a:lstStyle/>
        <a:p>
          <a:endParaRPr lang="es-ES" sz="2000">
            <a:latin typeface="+mj-lt"/>
            <a:cs typeface="Arial" panose="020B0604020202020204" pitchFamily="34" charset="0"/>
          </a:endParaRPr>
        </a:p>
      </dgm:t>
    </dgm:pt>
    <dgm:pt modelId="{9772D643-7E69-4EBC-8441-557D8592CED5}" type="sibTrans" cxnId="{746C5199-14C4-4802-8CB6-7C0FC4B95A8E}">
      <dgm:prSet custT="1"/>
      <dgm:spPr/>
      <dgm:t>
        <a:bodyPr/>
        <a:lstStyle/>
        <a:p>
          <a:endParaRPr lang="es-ES" sz="1400" dirty="0">
            <a:latin typeface="+mj-lt"/>
            <a:cs typeface="Calibri" panose="020F0502020204030204" pitchFamily="34" charset="0"/>
          </a:endParaRPr>
        </a:p>
      </dgm:t>
    </dgm:pt>
    <dgm:pt modelId="{BDD9E2F6-EF2A-4BEB-AED4-3D26FCA09CE1}">
      <dgm:prSet phldrT="[Texto]" custT="1"/>
      <dgm:spPr/>
      <dgm:t>
        <a:bodyPr/>
        <a:lstStyle/>
        <a:p>
          <a:r>
            <a:rPr lang="es-ES" sz="1800" dirty="0">
              <a:latin typeface="+mj-lt"/>
              <a:cs typeface="Calibri" panose="020F0502020204030204" pitchFamily="34" charset="0"/>
            </a:rPr>
            <a:t>Crear el incidente de venta prepago a nombre del cliente</a:t>
          </a:r>
        </a:p>
      </dgm:t>
    </dgm:pt>
    <dgm:pt modelId="{93772AAB-0752-4700-9CF0-6DF28735B72E}" type="parTrans" cxnId="{4F23385D-975B-4158-B071-5678FC8381F0}">
      <dgm:prSet/>
      <dgm:spPr/>
      <dgm:t>
        <a:bodyPr/>
        <a:lstStyle/>
        <a:p>
          <a:endParaRPr lang="es-ES" sz="2000">
            <a:latin typeface="+mj-lt"/>
            <a:cs typeface="Arial" panose="020B0604020202020204" pitchFamily="34" charset="0"/>
          </a:endParaRPr>
        </a:p>
      </dgm:t>
    </dgm:pt>
    <dgm:pt modelId="{F37D77A6-6E35-4454-8457-E70254F262ED}" type="sibTrans" cxnId="{4F23385D-975B-4158-B071-5678FC8381F0}">
      <dgm:prSet custT="1"/>
      <dgm:spPr/>
      <dgm:t>
        <a:bodyPr/>
        <a:lstStyle/>
        <a:p>
          <a:endParaRPr lang="es-ES" sz="1400" dirty="0">
            <a:latin typeface="+mj-lt"/>
            <a:cs typeface="Calibri" panose="020F0502020204030204" pitchFamily="34" charset="0"/>
          </a:endParaRPr>
        </a:p>
      </dgm:t>
    </dgm:pt>
    <dgm:pt modelId="{25E27D24-6C38-4235-8C6B-330E567B9E21}">
      <dgm:prSet phldrT="[Texto]" custT="1"/>
      <dgm:spPr/>
      <dgm:t>
        <a:bodyPr/>
        <a:lstStyle/>
        <a:p>
          <a:r>
            <a:rPr lang="es-ES" sz="1800" dirty="0">
              <a:latin typeface="+mj-lt"/>
              <a:cs typeface="Calibri" panose="020F0502020204030204" pitchFamily="34" charset="0"/>
            </a:rPr>
            <a:t>Crear orden de venta prepago y grabarlo a “</a:t>
          </a:r>
          <a:r>
            <a:rPr lang="es-ES" sz="1800" dirty="0" err="1">
              <a:latin typeface="+mj-lt"/>
              <a:cs typeface="Calibri" panose="020F0502020204030204" pitchFamily="34" charset="0"/>
            </a:rPr>
            <a:t>inbox</a:t>
          </a:r>
          <a:r>
            <a:rPr lang="es-ES" sz="1800" dirty="0">
              <a:latin typeface="+mj-lt"/>
              <a:cs typeface="Calibri" panose="020F0502020204030204" pitchFamily="34" charset="0"/>
            </a:rPr>
            <a:t> tienda”</a:t>
          </a:r>
        </a:p>
      </dgm:t>
    </dgm:pt>
    <dgm:pt modelId="{D2B445A4-B096-4A2A-B98F-C8627AC03D04}" type="parTrans" cxnId="{6C8D43FD-B32C-4C6B-8AD4-1B43B6CCA7F6}">
      <dgm:prSet/>
      <dgm:spPr/>
      <dgm:t>
        <a:bodyPr/>
        <a:lstStyle/>
        <a:p>
          <a:endParaRPr lang="es-ES" sz="2000">
            <a:latin typeface="+mj-lt"/>
            <a:cs typeface="Arial" panose="020B0604020202020204" pitchFamily="34" charset="0"/>
          </a:endParaRPr>
        </a:p>
      </dgm:t>
    </dgm:pt>
    <dgm:pt modelId="{D7151F64-31C2-4557-8B26-BF9271E12F63}" type="sibTrans" cxnId="{6C8D43FD-B32C-4C6B-8AD4-1B43B6CCA7F6}">
      <dgm:prSet custT="1"/>
      <dgm:spPr/>
      <dgm:t>
        <a:bodyPr/>
        <a:lstStyle/>
        <a:p>
          <a:endParaRPr lang="es-ES" sz="1400" dirty="0">
            <a:latin typeface="+mj-lt"/>
            <a:cs typeface="Calibri" panose="020F0502020204030204" pitchFamily="34" charset="0"/>
          </a:endParaRPr>
        </a:p>
      </dgm:t>
    </dgm:pt>
    <dgm:pt modelId="{B85B2698-E6E9-4BFA-A6B1-093E07086824}">
      <dgm:prSet phldrT="[Texto]" custT="1"/>
      <dgm:spPr/>
      <dgm:t>
        <a:bodyPr/>
        <a:lstStyle/>
        <a:p>
          <a:r>
            <a:rPr lang="es-ES" sz="1600" dirty="0">
              <a:latin typeface="+mj-lt"/>
              <a:cs typeface="Calibri" panose="020F0502020204030204" pitchFamily="34" charset="0"/>
            </a:rPr>
            <a:t>Registrar validación biométrica del cliente en la orden de venta prepago (obligatorio)</a:t>
          </a:r>
        </a:p>
      </dgm:t>
    </dgm:pt>
    <dgm:pt modelId="{B38F9F2D-21E3-4FF6-85F1-0B5F3B528C5B}" type="parTrans" cxnId="{919C9488-6D4B-4F24-83E0-43572759B6BF}">
      <dgm:prSet/>
      <dgm:spPr/>
      <dgm:t>
        <a:bodyPr/>
        <a:lstStyle/>
        <a:p>
          <a:endParaRPr lang="es-ES" sz="2000">
            <a:latin typeface="+mj-lt"/>
            <a:cs typeface="Arial" panose="020B0604020202020204" pitchFamily="34" charset="0"/>
          </a:endParaRPr>
        </a:p>
      </dgm:t>
    </dgm:pt>
    <dgm:pt modelId="{6EA43AA3-A591-4562-886E-4028725DB833}" type="sibTrans" cxnId="{919C9488-6D4B-4F24-83E0-43572759B6BF}">
      <dgm:prSet custT="1"/>
      <dgm:spPr/>
      <dgm:t>
        <a:bodyPr/>
        <a:lstStyle/>
        <a:p>
          <a:endParaRPr lang="es-ES" sz="1400" dirty="0">
            <a:latin typeface="+mj-lt"/>
            <a:cs typeface="Calibri" panose="020F0502020204030204" pitchFamily="34" charset="0"/>
          </a:endParaRPr>
        </a:p>
      </dgm:t>
    </dgm:pt>
    <dgm:pt modelId="{51F47579-F13F-48F7-8631-EC73683F2A7F}">
      <dgm:prSet phldrT="[Texto]" custT="1"/>
      <dgm:spPr/>
      <dgm:t>
        <a:bodyPr/>
        <a:lstStyle/>
        <a:p>
          <a:r>
            <a:rPr lang="es-ES" sz="1800" dirty="0">
              <a:latin typeface="+mj-lt"/>
              <a:cs typeface="Calibri" panose="020F0502020204030204" pitchFamily="34" charset="0"/>
            </a:rPr>
            <a:t>Si el biométrico es exitoso, cliente registra pago en caja</a:t>
          </a:r>
        </a:p>
      </dgm:t>
    </dgm:pt>
    <dgm:pt modelId="{45BC8561-835C-4942-B3FE-A8D0BA5DB19D}" type="parTrans" cxnId="{E6EC49F9-825F-42EF-950A-F7413ADC2D3E}">
      <dgm:prSet/>
      <dgm:spPr/>
      <dgm:t>
        <a:bodyPr/>
        <a:lstStyle/>
        <a:p>
          <a:endParaRPr lang="es-ES" sz="2000">
            <a:latin typeface="+mj-lt"/>
            <a:cs typeface="Arial" panose="020B0604020202020204" pitchFamily="34" charset="0"/>
          </a:endParaRPr>
        </a:p>
      </dgm:t>
    </dgm:pt>
    <dgm:pt modelId="{21DB5FDC-600A-44E1-AEC7-239ABC82E8D5}" type="sibTrans" cxnId="{E6EC49F9-825F-42EF-950A-F7413ADC2D3E}">
      <dgm:prSet custT="1"/>
      <dgm:spPr/>
      <dgm:t>
        <a:bodyPr/>
        <a:lstStyle/>
        <a:p>
          <a:endParaRPr lang="es-ES" sz="1400" dirty="0">
            <a:latin typeface="+mj-lt"/>
            <a:cs typeface="Calibri" panose="020F0502020204030204" pitchFamily="34" charset="0"/>
          </a:endParaRPr>
        </a:p>
      </dgm:t>
    </dgm:pt>
    <dgm:pt modelId="{37B1F21F-BA02-4A73-85A2-0D0C41FC1231}">
      <dgm:prSet phldrT="[Texto]" custT="1"/>
      <dgm:spPr/>
      <dgm:t>
        <a:bodyPr/>
        <a:lstStyle/>
        <a:p>
          <a:r>
            <a:rPr lang="es-ES" sz="1800" dirty="0">
              <a:latin typeface="+mj-lt"/>
              <a:cs typeface="Calibri" panose="020F0502020204030204" pitchFamily="34" charset="0"/>
            </a:rPr>
            <a:t>Adjuntar documentos en la orden de venta y entregar equipo al cliente</a:t>
          </a:r>
        </a:p>
      </dgm:t>
    </dgm:pt>
    <dgm:pt modelId="{5E2621CE-F462-416A-B2FF-FE30CE83F986}" type="parTrans" cxnId="{AA3A19FB-4986-4595-9489-F9C1E3ECCF33}">
      <dgm:prSet/>
      <dgm:spPr/>
      <dgm:t>
        <a:bodyPr/>
        <a:lstStyle/>
        <a:p>
          <a:endParaRPr lang="es-ES" sz="2000">
            <a:latin typeface="+mj-lt"/>
            <a:cs typeface="Arial" panose="020B0604020202020204" pitchFamily="34" charset="0"/>
          </a:endParaRPr>
        </a:p>
      </dgm:t>
    </dgm:pt>
    <dgm:pt modelId="{F34A4B16-DF5E-4656-A0A4-3C55CB4ABA38}" type="sibTrans" cxnId="{AA3A19FB-4986-4595-9489-F9C1E3ECCF33}">
      <dgm:prSet/>
      <dgm:spPr/>
      <dgm:t>
        <a:bodyPr/>
        <a:lstStyle/>
        <a:p>
          <a:endParaRPr lang="es-ES" sz="2000">
            <a:latin typeface="+mj-lt"/>
            <a:cs typeface="Arial" panose="020B0604020202020204" pitchFamily="34" charset="0"/>
          </a:endParaRPr>
        </a:p>
      </dgm:t>
    </dgm:pt>
    <dgm:pt modelId="{3F0939D3-172A-402E-B411-C460C07E59B7}" type="pres">
      <dgm:prSet presAssocID="{A8878E37-E3E3-4C62-9FC1-CE60B0662EE6}" presName="Name0" presStyleCnt="0">
        <dgm:presLayoutVars>
          <dgm:dir/>
          <dgm:resizeHandles val="exact"/>
        </dgm:presLayoutVars>
      </dgm:prSet>
      <dgm:spPr/>
    </dgm:pt>
    <dgm:pt modelId="{65BDC0EF-9665-4B31-ACA4-EFFDCD32B774}" type="pres">
      <dgm:prSet presAssocID="{6A3A6F1D-7A37-403A-B36D-C5AED9C007BC}" presName="node" presStyleLbl="node1" presStyleIdx="0" presStyleCnt="6">
        <dgm:presLayoutVars>
          <dgm:bulletEnabled val="1"/>
        </dgm:presLayoutVars>
      </dgm:prSet>
      <dgm:spPr/>
    </dgm:pt>
    <dgm:pt modelId="{D763C23B-FE1A-433B-A768-5D0B8AEF812F}" type="pres">
      <dgm:prSet presAssocID="{9772D643-7E69-4EBC-8441-557D8592CED5}" presName="sibTrans" presStyleLbl="sibTrans1D1" presStyleIdx="0" presStyleCnt="5"/>
      <dgm:spPr/>
    </dgm:pt>
    <dgm:pt modelId="{1C37AEFB-3AC0-4F4D-AF82-BE171E9A068D}" type="pres">
      <dgm:prSet presAssocID="{9772D643-7E69-4EBC-8441-557D8592CED5}" presName="connectorText" presStyleLbl="sibTrans1D1" presStyleIdx="0" presStyleCnt="5"/>
      <dgm:spPr/>
    </dgm:pt>
    <dgm:pt modelId="{E2A260AC-C786-46AF-BC7B-D7399154EF8E}" type="pres">
      <dgm:prSet presAssocID="{BDD9E2F6-EF2A-4BEB-AED4-3D26FCA09CE1}" presName="node" presStyleLbl="node1" presStyleIdx="1" presStyleCnt="6">
        <dgm:presLayoutVars>
          <dgm:bulletEnabled val="1"/>
        </dgm:presLayoutVars>
      </dgm:prSet>
      <dgm:spPr/>
    </dgm:pt>
    <dgm:pt modelId="{9E027E70-AA21-4F3E-8328-6FE03E5B5FEA}" type="pres">
      <dgm:prSet presAssocID="{F37D77A6-6E35-4454-8457-E70254F262ED}" presName="sibTrans" presStyleLbl="sibTrans1D1" presStyleIdx="1" presStyleCnt="5"/>
      <dgm:spPr/>
    </dgm:pt>
    <dgm:pt modelId="{CD562003-1941-4737-9861-3799689C2E20}" type="pres">
      <dgm:prSet presAssocID="{F37D77A6-6E35-4454-8457-E70254F262ED}" presName="connectorText" presStyleLbl="sibTrans1D1" presStyleIdx="1" presStyleCnt="5"/>
      <dgm:spPr/>
    </dgm:pt>
    <dgm:pt modelId="{DAA67E36-D601-43A0-B093-67D6088CC771}" type="pres">
      <dgm:prSet presAssocID="{25E27D24-6C38-4235-8C6B-330E567B9E21}" presName="node" presStyleLbl="node1" presStyleIdx="2" presStyleCnt="6">
        <dgm:presLayoutVars>
          <dgm:bulletEnabled val="1"/>
        </dgm:presLayoutVars>
      </dgm:prSet>
      <dgm:spPr/>
    </dgm:pt>
    <dgm:pt modelId="{0395DC29-90A8-412E-830C-D657E9C0E303}" type="pres">
      <dgm:prSet presAssocID="{D7151F64-31C2-4557-8B26-BF9271E12F63}" presName="sibTrans" presStyleLbl="sibTrans1D1" presStyleIdx="2" presStyleCnt="5"/>
      <dgm:spPr/>
    </dgm:pt>
    <dgm:pt modelId="{EFB092C9-13B0-4444-B4FC-A52C402D18CB}" type="pres">
      <dgm:prSet presAssocID="{D7151F64-31C2-4557-8B26-BF9271E12F63}" presName="connectorText" presStyleLbl="sibTrans1D1" presStyleIdx="2" presStyleCnt="5"/>
      <dgm:spPr/>
    </dgm:pt>
    <dgm:pt modelId="{D58F7506-71A8-4912-97F3-B758B92FF311}" type="pres">
      <dgm:prSet presAssocID="{B85B2698-E6E9-4BFA-A6B1-093E07086824}" presName="node" presStyleLbl="node1" presStyleIdx="3" presStyleCnt="6">
        <dgm:presLayoutVars>
          <dgm:bulletEnabled val="1"/>
        </dgm:presLayoutVars>
      </dgm:prSet>
      <dgm:spPr/>
    </dgm:pt>
    <dgm:pt modelId="{98C18746-EE5B-4F1F-B9C3-297C68EA90ED}" type="pres">
      <dgm:prSet presAssocID="{6EA43AA3-A591-4562-886E-4028725DB833}" presName="sibTrans" presStyleLbl="sibTrans1D1" presStyleIdx="3" presStyleCnt="5"/>
      <dgm:spPr/>
    </dgm:pt>
    <dgm:pt modelId="{A2050F60-FA74-48A2-878C-35F320EC4F26}" type="pres">
      <dgm:prSet presAssocID="{6EA43AA3-A591-4562-886E-4028725DB833}" presName="connectorText" presStyleLbl="sibTrans1D1" presStyleIdx="3" presStyleCnt="5"/>
      <dgm:spPr/>
    </dgm:pt>
    <dgm:pt modelId="{2A2D0892-911A-493F-A698-F0CA58FDF95D}" type="pres">
      <dgm:prSet presAssocID="{51F47579-F13F-48F7-8631-EC73683F2A7F}" presName="node" presStyleLbl="node1" presStyleIdx="4" presStyleCnt="6">
        <dgm:presLayoutVars>
          <dgm:bulletEnabled val="1"/>
        </dgm:presLayoutVars>
      </dgm:prSet>
      <dgm:spPr/>
    </dgm:pt>
    <dgm:pt modelId="{55253AAB-503C-4B9C-A3F8-AF699D5DAEBF}" type="pres">
      <dgm:prSet presAssocID="{21DB5FDC-600A-44E1-AEC7-239ABC82E8D5}" presName="sibTrans" presStyleLbl="sibTrans1D1" presStyleIdx="4" presStyleCnt="5"/>
      <dgm:spPr/>
    </dgm:pt>
    <dgm:pt modelId="{A459151F-CA89-42A6-B0FA-1EB085E2863B}" type="pres">
      <dgm:prSet presAssocID="{21DB5FDC-600A-44E1-AEC7-239ABC82E8D5}" presName="connectorText" presStyleLbl="sibTrans1D1" presStyleIdx="4" presStyleCnt="5"/>
      <dgm:spPr/>
    </dgm:pt>
    <dgm:pt modelId="{EB642F1C-22C2-47BC-9118-AD1DC2F91E90}" type="pres">
      <dgm:prSet presAssocID="{37B1F21F-BA02-4A73-85A2-0D0C41FC1231}" presName="node" presStyleLbl="node1" presStyleIdx="5" presStyleCnt="6">
        <dgm:presLayoutVars>
          <dgm:bulletEnabled val="1"/>
        </dgm:presLayoutVars>
      </dgm:prSet>
      <dgm:spPr/>
    </dgm:pt>
  </dgm:ptLst>
  <dgm:cxnLst>
    <dgm:cxn modelId="{AA0A3200-26BF-4778-A630-434B68A1E3D8}" type="presOf" srcId="{9772D643-7E69-4EBC-8441-557D8592CED5}" destId="{1C37AEFB-3AC0-4F4D-AF82-BE171E9A068D}" srcOrd="1" destOrd="0" presId="urn:microsoft.com/office/officeart/2005/8/layout/bProcess3"/>
    <dgm:cxn modelId="{A5CBB002-D029-43A2-9A42-A5858E1E9690}" type="presOf" srcId="{D7151F64-31C2-4557-8B26-BF9271E12F63}" destId="{0395DC29-90A8-412E-830C-D657E9C0E303}" srcOrd="0" destOrd="0" presId="urn:microsoft.com/office/officeart/2005/8/layout/bProcess3"/>
    <dgm:cxn modelId="{68B29708-5448-4D59-9D8B-462B49821869}" type="presOf" srcId="{6EA43AA3-A591-4562-886E-4028725DB833}" destId="{98C18746-EE5B-4F1F-B9C3-297C68EA90ED}" srcOrd="0" destOrd="0" presId="urn:microsoft.com/office/officeart/2005/8/layout/bProcess3"/>
    <dgm:cxn modelId="{DF0B8E1C-41D7-4BDB-B216-DB1CDA9D776A}" type="presOf" srcId="{B85B2698-E6E9-4BFA-A6B1-093E07086824}" destId="{D58F7506-71A8-4912-97F3-B758B92FF311}" srcOrd="0" destOrd="0" presId="urn:microsoft.com/office/officeart/2005/8/layout/bProcess3"/>
    <dgm:cxn modelId="{D46BF01C-9D84-4D67-ADE0-C5C90975B3AC}" type="presOf" srcId="{6EA43AA3-A591-4562-886E-4028725DB833}" destId="{A2050F60-FA74-48A2-878C-35F320EC4F26}" srcOrd="1" destOrd="0" presId="urn:microsoft.com/office/officeart/2005/8/layout/bProcess3"/>
    <dgm:cxn modelId="{AC3A1935-8A04-4901-90EC-A199D8E2D0CB}" type="presOf" srcId="{37B1F21F-BA02-4A73-85A2-0D0C41FC1231}" destId="{EB642F1C-22C2-47BC-9118-AD1DC2F91E90}" srcOrd="0" destOrd="0" presId="urn:microsoft.com/office/officeart/2005/8/layout/bProcess3"/>
    <dgm:cxn modelId="{0DCE245B-3F03-45C7-A36E-9841E765F082}" type="presOf" srcId="{6A3A6F1D-7A37-403A-B36D-C5AED9C007BC}" destId="{65BDC0EF-9665-4B31-ACA4-EFFDCD32B774}" srcOrd="0" destOrd="0" presId="urn:microsoft.com/office/officeart/2005/8/layout/bProcess3"/>
    <dgm:cxn modelId="{4F23385D-975B-4158-B071-5678FC8381F0}" srcId="{A8878E37-E3E3-4C62-9FC1-CE60B0662EE6}" destId="{BDD9E2F6-EF2A-4BEB-AED4-3D26FCA09CE1}" srcOrd="1" destOrd="0" parTransId="{93772AAB-0752-4700-9CF0-6DF28735B72E}" sibTransId="{F37D77A6-6E35-4454-8457-E70254F262ED}"/>
    <dgm:cxn modelId="{C4725F61-483B-4197-A8ED-CD0684136B59}" type="presOf" srcId="{F37D77A6-6E35-4454-8457-E70254F262ED}" destId="{9E027E70-AA21-4F3E-8328-6FE03E5B5FEA}" srcOrd="0" destOrd="0" presId="urn:microsoft.com/office/officeart/2005/8/layout/bProcess3"/>
    <dgm:cxn modelId="{B4DD0F6C-FDD1-49FA-B694-755C46C5D33F}" type="presOf" srcId="{D7151F64-31C2-4557-8B26-BF9271E12F63}" destId="{EFB092C9-13B0-4444-B4FC-A52C402D18CB}" srcOrd="1" destOrd="0" presId="urn:microsoft.com/office/officeart/2005/8/layout/bProcess3"/>
    <dgm:cxn modelId="{5652A974-CCCF-493E-A661-A59DD438B0EA}" type="presOf" srcId="{21DB5FDC-600A-44E1-AEC7-239ABC82E8D5}" destId="{A459151F-CA89-42A6-B0FA-1EB085E2863B}" srcOrd="1" destOrd="0" presId="urn:microsoft.com/office/officeart/2005/8/layout/bProcess3"/>
    <dgm:cxn modelId="{148C9A82-2E20-4C5E-9950-5425B27926ED}" type="presOf" srcId="{25E27D24-6C38-4235-8C6B-330E567B9E21}" destId="{DAA67E36-D601-43A0-B093-67D6088CC771}" srcOrd="0" destOrd="0" presId="urn:microsoft.com/office/officeart/2005/8/layout/bProcess3"/>
    <dgm:cxn modelId="{919C9488-6D4B-4F24-83E0-43572759B6BF}" srcId="{A8878E37-E3E3-4C62-9FC1-CE60B0662EE6}" destId="{B85B2698-E6E9-4BFA-A6B1-093E07086824}" srcOrd="3" destOrd="0" parTransId="{B38F9F2D-21E3-4FF6-85F1-0B5F3B528C5B}" sibTransId="{6EA43AA3-A591-4562-886E-4028725DB833}"/>
    <dgm:cxn modelId="{33CFBF8B-4117-480A-83C8-9DCCD6791036}" type="presOf" srcId="{51F47579-F13F-48F7-8631-EC73683F2A7F}" destId="{2A2D0892-911A-493F-A698-F0CA58FDF95D}" srcOrd="0" destOrd="0" presId="urn:microsoft.com/office/officeart/2005/8/layout/bProcess3"/>
    <dgm:cxn modelId="{BA7CA08F-D2BE-4146-BD4F-6C08EF81EAFB}" type="presOf" srcId="{BDD9E2F6-EF2A-4BEB-AED4-3D26FCA09CE1}" destId="{E2A260AC-C786-46AF-BC7B-D7399154EF8E}" srcOrd="0" destOrd="0" presId="urn:microsoft.com/office/officeart/2005/8/layout/bProcess3"/>
    <dgm:cxn modelId="{746C5199-14C4-4802-8CB6-7C0FC4B95A8E}" srcId="{A8878E37-E3E3-4C62-9FC1-CE60B0662EE6}" destId="{6A3A6F1D-7A37-403A-B36D-C5AED9C007BC}" srcOrd="0" destOrd="0" parTransId="{3176D5E6-E79A-4E8E-A8CE-BCADCF245AB5}" sibTransId="{9772D643-7E69-4EBC-8441-557D8592CED5}"/>
    <dgm:cxn modelId="{1D653FB1-4796-421B-A13D-6BCEC6BB95D1}" type="presOf" srcId="{F37D77A6-6E35-4454-8457-E70254F262ED}" destId="{CD562003-1941-4737-9861-3799689C2E20}" srcOrd="1" destOrd="0" presId="urn:microsoft.com/office/officeart/2005/8/layout/bProcess3"/>
    <dgm:cxn modelId="{C005A5CC-B142-43FA-B2E2-7A1BF724F8F1}" type="presOf" srcId="{9772D643-7E69-4EBC-8441-557D8592CED5}" destId="{D763C23B-FE1A-433B-A768-5D0B8AEF812F}" srcOrd="0" destOrd="0" presId="urn:microsoft.com/office/officeart/2005/8/layout/bProcess3"/>
    <dgm:cxn modelId="{D0EA3FF1-1A5A-467A-BDD2-7F148BA3CBCB}" type="presOf" srcId="{A8878E37-E3E3-4C62-9FC1-CE60B0662EE6}" destId="{3F0939D3-172A-402E-B411-C460C07E59B7}" srcOrd="0" destOrd="0" presId="urn:microsoft.com/office/officeart/2005/8/layout/bProcess3"/>
    <dgm:cxn modelId="{5EC1B2F6-FDDF-4237-9A2F-453B0438D984}" type="presOf" srcId="{21DB5FDC-600A-44E1-AEC7-239ABC82E8D5}" destId="{55253AAB-503C-4B9C-A3F8-AF699D5DAEBF}" srcOrd="0" destOrd="0" presId="urn:microsoft.com/office/officeart/2005/8/layout/bProcess3"/>
    <dgm:cxn modelId="{E6EC49F9-825F-42EF-950A-F7413ADC2D3E}" srcId="{A8878E37-E3E3-4C62-9FC1-CE60B0662EE6}" destId="{51F47579-F13F-48F7-8631-EC73683F2A7F}" srcOrd="4" destOrd="0" parTransId="{45BC8561-835C-4942-B3FE-A8D0BA5DB19D}" sibTransId="{21DB5FDC-600A-44E1-AEC7-239ABC82E8D5}"/>
    <dgm:cxn modelId="{AA3A19FB-4986-4595-9489-F9C1E3ECCF33}" srcId="{A8878E37-E3E3-4C62-9FC1-CE60B0662EE6}" destId="{37B1F21F-BA02-4A73-85A2-0D0C41FC1231}" srcOrd="5" destOrd="0" parTransId="{5E2621CE-F462-416A-B2FF-FE30CE83F986}" sibTransId="{F34A4B16-DF5E-4656-A0A4-3C55CB4ABA38}"/>
    <dgm:cxn modelId="{6C8D43FD-B32C-4C6B-8AD4-1B43B6CCA7F6}" srcId="{A8878E37-E3E3-4C62-9FC1-CE60B0662EE6}" destId="{25E27D24-6C38-4235-8C6B-330E567B9E21}" srcOrd="2" destOrd="0" parTransId="{D2B445A4-B096-4A2A-B98F-C8627AC03D04}" sibTransId="{D7151F64-31C2-4557-8B26-BF9271E12F63}"/>
    <dgm:cxn modelId="{B1C74E03-CC5F-491D-846A-98DB6E911D85}" type="presParOf" srcId="{3F0939D3-172A-402E-B411-C460C07E59B7}" destId="{65BDC0EF-9665-4B31-ACA4-EFFDCD32B774}" srcOrd="0" destOrd="0" presId="urn:microsoft.com/office/officeart/2005/8/layout/bProcess3"/>
    <dgm:cxn modelId="{963FDD1F-0F3E-4034-BE15-A72D3E6E5E68}" type="presParOf" srcId="{3F0939D3-172A-402E-B411-C460C07E59B7}" destId="{D763C23B-FE1A-433B-A768-5D0B8AEF812F}" srcOrd="1" destOrd="0" presId="urn:microsoft.com/office/officeart/2005/8/layout/bProcess3"/>
    <dgm:cxn modelId="{B576BA45-08B2-467B-B999-0060A7DCBFEB}" type="presParOf" srcId="{D763C23B-FE1A-433B-A768-5D0B8AEF812F}" destId="{1C37AEFB-3AC0-4F4D-AF82-BE171E9A068D}" srcOrd="0" destOrd="0" presId="urn:microsoft.com/office/officeart/2005/8/layout/bProcess3"/>
    <dgm:cxn modelId="{47E48340-9854-4AAD-9204-9E650A3D4674}" type="presParOf" srcId="{3F0939D3-172A-402E-B411-C460C07E59B7}" destId="{E2A260AC-C786-46AF-BC7B-D7399154EF8E}" srcOrd="2" destOrd="0" presId="urn:microsoft.com/office/officeart/2005/8/layout/bProcess3"/>
    <dgm:cxn modelId="{7F216DEE-142B-45FC-BF61-D5E65DAAD957}" type="presParOf" srcId="{3F0939D3-172A-402E-B411-C460C07E59B7}" destId="{9E027E70-AA21-4F3E-8328-6FE03E5B5FEA}" srcOrd="3" destOrd="0" presId="urn:microsoft.com/office/officeart/2005/8/layout/bProcess3"/>
    <dgm:cxn modelId="{6EACEF9D-F348-44D2-927D-0A88F7B2E45B}" type="presParOf" srcId="{9E027E70-AA21-4F3E-8328-6FE03E5B5FEA}" destId="{CD562003-1941-4737-9861-3799689C2E20}" srcOrd="0" destOrd="0" presId="urn:microsoft.com/office/officeart/2005/8/layout/bProcess3"/>
    <dgm:cxn modelId="{E7E7FC15-CDC7-48B4-A783-B16FA9BA6023}" type="presParOf" srcId="{3F0939D3-172A-402E-B411-C460C07E59B7}" destId="{DAA67E36-D601-43A0-B093-67D6088CC771}" srcOrd="4" destOrd="0" presId="urn:microsoft.com/office/officeart/2005/8/layout/bProcess3"/>
    <dgm:cxn modelId="{7F425FA8-38A8-48E3-B79B-83FC6606C765}" type="presParOf" srcId="{3F0939D3-172A-402E-B411-C460C07E59B7}" destId="{0395DC29-90A8-412E-830C-D657E9C0E303}" srcOrd="5" destOrd="0" presId="urn:microsoft.com/office/officeart/2005/8/layout/bProcess3"/>
    <dgm:cxn modelId="{03CFD118-D8A3-4312-AA7D-C111AA949459}" type="presParOf" srcId="{0395DC29-90A8-412E-830C-D657E9C0E303}" destId="{EFB092C9-13B0-4444-B4FC-A52C402D18CB}" srcOrd="0" destOrd="0" presId="urn:microsoft.com/office/officeart/2005/8/layout/bProcess3"/>
    <dgm:cxn modelId="{14590131-28FF-4B41-B442-3126FA5256E0}" type="presParOf" srcId="{3F0939D3-172A-402E-B411-C460C07E59B7}" destId="{D58F7506-71A8-4912-97F3-B758B92FF311}" srcOrd="6" destOrd="0" presId="urn:microsoft.com/office/officeart/2005/8/layout/bProcess3"/>
    <dgm:cxn modelId="{FFB9226B-AFB7-4436-9143-9B70940130D6}" type="presParOf" srcId="{3F0939D3-172A-402E-B411-C460C07E59B7}" destId="{98C18746-EE5B-4F1F-B9C3-297C68EA90ED}" srcOrd="7" destOrd="0" presId="urn:microsoft.com/office/officeart/2005/8/layout/bProcess3"/>
    <dgm:cxn modelId="{B2DB9527-97AB-4CCA-A40C-1F9C80FE60E4}" type="presParOf" srcId="{98C18746-EE5B-4F1F-B9C3-297C68EA90ED}" destId="{A2050F60-FA74-48A2-878C-35F320EC4F26}" srcOrd="0" destOrd="0" presId="urn:microsoft.com/office/officeart/2005/8/layout/bProcess3"/>
    <dgm:cxn modelId="{35FEB535-345B-45B8-8B7A-477F4E96F056}" type="presParOf" srcId="{3F0939D3-172A-402E-B411-C460C07E59B7}" destId="{2A2D0892-911A-493F-A698-F0CA58FDF95D}" srcOrd="8" destOrd="0" presId="urn:microsoft.com/office/officeart/2005/8/layout/bProcess3"/>
    <dgm:cxn modelId="{086A4D02-E654-4239-94A4-3ECE7CD94C34}" type="presParOf" srcId="{3F0939D3-172A-402E-B411-C460C07E59B7}" destId="{55253AAB-503C-4B9C-A3F8-AF699D5DAEBF}" srcOrd="9" destOrd="0" presId="urn:microsoft.com/office/officeart/2005/8/layout/bProcess3"/>
    <dgm:cxn modelId="{BB89B11F-BB92-49DF-B9CC-9E51A3D52757}" type="presParOf" srcId="{55253AAB-503C-4B9C-A3F8-AF699D5DAEBF}" destId="{A459151F-CA89-42A6-B0FA-1EB085E2863B}" srcOrd="0" destOrd="0" presId="urn:microsoft.com/office/officeart/2005/8/layout/bProcess3"/>
    <dgm:cxn modelId="{431A9822-5F80-495C-ACAF-B220A0CD926B}" type="presParOf" srcId="{3F0939D3-172A-402E-B411-C460C07E59B7}" destId="{EB642F1C-22C2-47BC-9118-AD1DC2F91E90}"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8878E37-E3E3-4C62-9FC1-CE60B0662EE6}" type="doc">
      <dgm:prSet loTypeId="urn:microsoft.com/office/officeart/2005/8/layout/bProcess3" loCatId="process" qsTypeId="urn:microsoft.com/office/officeart/2005/8/quickstyle/simple1" qsCatId="simple" csTypeId="urn:microsoft.com/office/officeart/2005/8/colors/colorful1" csCatId="colorful" phldr="1"/>
      <dgm:spPr/>
      <dgm:t>
        <a:bodyPr/>
        <a:lstStyle/>
        <a:p>
          <a:endParaRPr lang="es-ES"/>
        </a:p>
      </dgm:t>
    </dgm:pt>
    <dgm:pt modelId="{6A3A6F1D-7A37-403A-B36D-C5AED9C007BC}">
      <dgm:prSet phldrT="[Texto]" custT="1"/>
      <dgm:spPr/>
      <dgm:t>
        <a:bodyPr/>
        <a:lstStyle/>
        <a:p>
          <a:r>
            <a:rPr lang="es-ES" sz="1600" dirty="0">
              <a:latin typeface="+mj-lt"/>
              <a:cs typeface="Calibri" panose="020F0502020204030204" pitchFamily="34" charset="0"/>
            </a:rPr>
            <a:t>Solicitamos DNI al cliente y generamos el incidente de venta prepago fijo móvil</a:t>
          </a:r>
        </a:p>
      </dgm:t>
    </dgm:pt>
    <dgm:pt modelId="{3176D5E6-E79A-4E8E-A8CE-BCADCF245AB5}" type="parTrans" cxnId="{746C5199-14C4-4802-8CB6-7C0FC4B95A8E}">
      <dgm:prSet/>
      <dgm:spPr/>
      <dgm:t>
        <a:bodyPr/>
        <a:lstStyle/>
        <a:p>
          <a:endParaRPr lang="es-ES" sz="1800">
            <a:latin typeface="+mj-lt"/>
            <a:cs typeface="Arial" panose="020B0604020202020204" pitchFamily="34" charset="0"/>
          </a:endParaRPr>
        </a:p>
      </dgm:t>
    </dgm:pt>
    <dgm:pt modelId="{9772D643-7E69-4EBC-8441-557D8592CED5}" type="sibTrans" cxnId="{746C5199-14C4-4802-8CB6-7C0FC4B95A8E}">
      <dgm:prSet custT="1"/>
      <dgm:spPr/>
      <dgm:t>
        <a:bodyPr/>
        <a:lstStyle/>
        <a:p>
          <a:endParaRPr lang="es-ES" sz="1200" dirty="0">
            <a:latin typeface="+mj-lt"/>
            <a:cs typeface="Calibri" panose="020F0502020204030204" pitchFamily="34" charset="0"/>
          </a:endParaRPr>
        </a:p>
      </dgm:t>
    </dgm:pt>
    <dgm:pt modelId="{BDD9E2F6-EF2A-4BEB-AED4-3D26FCA09CE1}">
      <dgm:prSet phldrT="[Texto]" custT="1"/>
      <dgm:spPr/>
      <dgm:t>
        <a:bodyPr/>
        <a:lstStyle/>
        <a:p>
          <a:r>
            <a:rPr lang="es-ES" sz="1600" dirty="0">
              <a:latin typeface="+mj-lt"/>
              <a:cs typeface="Calibri" panose="020F0502020204030204" pitchFamily="34" charset="0"/>
            </a:rPr>
            <a:t>Creamos orden con firma digital, colocando el CPUF y correo. Grabamos en </a:t>
          </a:r>
          <a:r>
            <a:rPr lang="es-ES" sz="1600" dirty="0" err="1">
              <a:latin typeface="+mj-lt"/>
              <a:cs typeface="Calibri" panose="020F0502020204030204" pitchFamily="34" charset="0"/>
            </a:rPr>
            <a:t>inbox</a:t>
          </a:r>
          <a:r>
            <a:rPr lang="es-ES" sz="1600" dirty="0">
              <a:latin typeface="+mj-lt"/>
              <a:cs typeface="Calibri" panose="020F0502020204030204" pitchFamily="34" charset="0"/>
            </a:rPr>
            <a:t> tienda.</a:t>
          </a:r>
        </a:p>
      </dgm:t>
    </dgm:pt>
    <dgm:pt modelId="{93772AAB-0752-4700-9CF0-6DF28735B72E}" type="parTrans" cxnId="{4F23385D-975B-4158-B071-5678FC8381F0}">
      <dgm:prSet/>
      <dgm:spPr/>
      <dgm:t>
        <a:bodyPr/>
        <a:lstStyle/>
        <a:p>
          <a:endParaRPr lang="es-ES" sz="1800">
            <a:latin typeface="+mj-lt"/>
            <a:cs typeface="Arial" panose="020B0604020202020204" pitchFamily="34" charset="0"/>
          </a:endParaRPr>
        </a:p>
      </dgm:t>
    </dgm:pt>
    <dgm:pt modelId="{F37D77A6-6E35-4454-8457-E70254F262ED}" type="sibTrans" cxnId="{4F23385D-975B-4158-B071-5678FC8381F0}">
      <dgm:prSet custT="1"/>
      <dgm:spPr/>
      <dgm:t>
        <a:bodyPr/>
        <a:lstStyle/>
        <a:p>
          <a:endParaRPr lang="es-ES" sz="1200" dirty="0">
            <a:latin typeface="+mj-lt"/>
            <a:cs typeface="Calibri" panose="020F0502020204030204" pitchFamily="34" charset="0"/>
          </a:endParaRPr>
        </a:p>
      </dgm:t>
    </dgm:pt>
    <dgm:pt modelId="{25E27D24-6C38-4235-8C6B-330E567B9E21}">
      <dgm:prSet phldrT="[Texto]" custT="1"/>
      <dgm:spPr/>
      <dgm:t>
        <a:bodyPr/>
        <a:lstStyle/>
        <a:p>
          <a:r>
            <a:rPr lang="es-ES" sz="1600" dirty="0">
              <a:latin typeface="+mj-lt"/>
              <a:cs typeface="Calibri" panose="020F0502020204030204" pitchFamily="34" charset="0"/>
            </a:rPr>
            <a:t>Registramos validación biométrica del cliente en la orden de venta prepago (obligatorio)</a:t>
          </a:r>
        </a:p>
      </dgm:t>
    </dgm:pt>
    <dgm:pt modelId="{D2B445A4-B096-4A2A-B98F-C8627AC03D04}" type="parTrans" cxnId="{6C8D43FD-B32C-4C6B-8AD4-1B43B6CCA7F6}">
      <dgm:prSet/>
      <dgm:spPr/>
      <dgm:t>
        <a:bodyPr/>
        <a:lstStyle/>
        <a:p>
          <a:endParaRPr lang="es-ES" sz="1800">
            <a:latin typeface="+mj-lt"/>
            <a:cs typeface="Arial" panose="020B0604020202020204" pitchFamily="34" charset="0"/>
          </a:endParaRPr>
        </a:p>
      </dgm:t>
    </dgm:pt>
    <dgm:pt modelId="{D7151F64-31C2-4557-8B26-BF9271E12F63}" type="sibTrans" cxnId="{6C8D43FD-B32C-4C6B-8AD4-1B43B6CCA7F6}">
      <dgm:prSet custT="1"/>
      <dgm:spPr/>
      <dgm:t>
        <a:bodyPr/>
        <a:lstStyle/>
        <a:p>
          <a:endParaRPr lang="es-ES" sz="1200" dirty="0">
            <a:latin typeface="+mj-lt"/>
            <a:cs typeface="Calibri" panose="020F0502020204030204" pitchFamily="34" charset="0"/>
          </a:endParaRPr>
        </a:p>
      </dgm:t>
    </dgm:pt>
    <dgm:pt modelId="{B85B2698-E6E9-4BFA-A6B1-093E07086824}">
      <dgm:prSet phldrT="[Texto]" custT="1"/>
      <dgm:spPr/>
      <dgm:t>
        <a:bodyPr/>
        <a:lstStyle/>
        <a:p>
          <a:r>
            <a:rPr lang="es-ES" sz="1600" dirty="0">
              <a:latin typeface="+mj-lt"/>
              <a:cs typeface="Calibri" panose="020F0502020204030204" pitchFamily="34" charset="0"/>
            </a:rPr>
            <a:t>Si el biométrico es exitoso, cliente registra pago en caja</a:t>
          </a:r>
        </a:p>
      </dgm:t>
    </dgm:pt>
    <dgm:pt modelId="{B38F9F2D-21E3-4FF6-85F1-0B5F3B528C5B}" type="parTrans" cxnId="{919C9488-6D4B-4F24-83E0-43572759B6BF}">
      <dgm:prSet/>
      <dgm:spPr/>
      <dgm:t>
        <a:bodyPr/>
        <a:lstStyle/>
        <a:p>
          <a:endParaRPr lang="es-ES" sz="1800">
            <a:latin typeface="+mj-lt"/>
            <a:cs typeface="Arial" panose="020B0604020202020204" pitchFamily="34" charset="0"/>
          </a:endParaRPr>
        </a:p>
      </dgm:t>
    </dgm:pt>
    <dgm:pt modelId="{6EA43AA3-A591-4562-886E-4028725DB833}" type="sibTrans" cxnId="{919C9488-6D4B-4F24-83E0-43572759B6BF}">
      <dgm:prSet custT="1"/>
      <dgm:spPr/>
      <dgm:t>
        <a:bodyPr/>
        <a:lstStyle/>
        <a:p>
          <a:endParaRPr lang="es-ES" sz="1200" dirty="0">
            <a:latin typeface="+mj-lt"/>
            <a:cs typeface="Calibri" panose="020F0502020204030204" pitchFamily="34" charset="0"/>
          </a:endParaRPr>
        </a:p>
      </dgm:t>
    </dgm:pt>
    <dgm:pt modelId="{51F47579-F13F-48F7-8631-EC73683F2A7F}">
      <dgm:prSet phldrT="[Texto]" custT="1"/>
      <dgm:spPr/>
      <dgm:t>
        <a:bodyPr/>
        <a:lstStyle/>
        <a:p>
          <a:r>
            <a:rPr lang="es-ES" sz="1600" dirty="0">
              <a:latin typeface="+mj-lt"/>
              <a:cs typeface="Calibri" panose="020F0502020204030204" pitchFamily="34" charset="0"/>
            </a:rPr>
            <a:t>Verificamos el pago realizado y avanzamos la orden, esto generará los documentos digitales</a:t>
          </a:r>
        </a:p>
      </dgm:t>
    </dgm:pt>
    <dgm:pt modelId="{45BC8561-835C-4942-B3FE-A8D0BA5DB19D}" type="parTrans" cxnId="{E6EC49F9-825F-42EF-950A-F7413ADC2D3E}">
      <dgm:prSet/>
      <dgm:spPr/>
      <dgm:t>
        <a:bodyPr/>
        <a:lstStyle/>
        <a:p>
          <a:endParaRPr lang="es-ES" sz="1800">
            <a:latin typeface="+mj-lt"/>
            <a:cs typeface="Arial" panose="020B0604020202020204" pitchFamily="34" charset="0"/>
          </a:endParaRPr>
        </a:p>
      </dgm:t>
    </dgm:pt>
    <dgm:pt modelId="{21DB5FDC-600A-44E1-AEC7-239ABC82E8D5}" type="sibTrans" cxnId="{E6EC49F9-825F-42EF-950A-F7413ADC2D3E}">
      <dgm:prSet custT="1"/>
      <dgm:spPr/>
      <dgm:t>
        <a:bodyPr/>
        <a:lstStyle/>
        <a:p>
          <a:endParaRPr lang="es-ES" sz="1200" dirty="0">
            <a:latin typeface="+mj-lt"/>
            <a:cs typeface="Calibri" panose="020F0502020204030204" pitchFamily="34" charset="0"/>
          </a:endParaRPr>
        </a:p>
      </dgm:t>
    </dgm:pt>
    <dgm:pt modelId="{37B1F21F-BA02-4A73-85A2-0D0C41FC1231}">
      <dgm:prSet phldrT="[Texto]" custT="1"/>
      <dgm:spPr/>
      <dgm:t>
        <a:bodyPr/>
        <a:lstStyle/>
        <a:p>
          <a:r>
            <a:rPr lang="es-ES" sz="1600" dirty="0">
              <a:latin typeface="+mj-lt"/>
              <a:cs typeface="Calibri" panose="020F0502020204030204" pitchFamily="34" charset="0"/>
            </a:rPr>
            <a:t>Adjuntamos el DNI en la orden de venta e indicamos que en las próximas 24 horas le llegara a su correo los documentos.</a:t>
          </a:r>
        </a:p>
      </dgm:t>
    </dgm:pt>
    <dgm:pt modelId="{5E2621CE-F462-416A-B2FF-FE30CE83F986}" type="parTrans" cxnId="{AA3A19FB-4986-4595-9489-F9C1E3ECCF33}">
      <dgm:prSet/>
      <dgm:spPr/>
      <dgm:t>
        <a:bodyPr/>
        <a:lstStyle/>
        <a:p>
          <a:endParaRPr lang="es-ES" sz="1800">
            <a:latin typeface="+mj-lt"/>
            <a:cs typeface="Arial" panose="020B0604020202020204" pitchFamily="34" charset="0"/>
          </a:endParaRPr>
        </a:p>
      </dgm:t>
    </dgm:pt>
    <dgm:pt modelId="{F34A4B16-DF5E-4656-A0A4-3C55CB4ABA38}" type="sibTrans" cxnId="{AA3A19FB-4986-4595-9489-F9C1E3ECCF33}">
      <dgm:prSet/>
      <dgm:spPr/>
      <dgm:t>
        <a:bodyPr/>
        <a:lstStyle/>
        <a:p>
          <a:endParaRPr lang="es-ES" sz="1800">
            <a:latin typeface="+mj-lt"/>
            <a:cs typeface="Arial" panose="020B0604020202020204" pitchFamily="34" charset="0"/>
          </a:endParaRPr>
        </a:p>
      </dgm:t>
    </dgm:pt>
    <dgm:pt modelId="{3F0939D3-172A-402E-B411-C460C07E59B7}" type="pres">
      <dgm:prSet presAssocID="{A8878E37-E3E3-4C62-9FC1-CE60B0662EE6}" presName="Name0" presStyleCnt="0">
        <dgm:presLayoutVars>
          <dgm:dir/>
          <dgm:resizeHandles val="exact"/>
        </dgm:presLayoutVars>
      </dgm:prSet>
      <dgm:spPr/>
    </dgm:pt>
    <dgm:pt modelId="{65BDC0EF-9665-4B31-ACA4-EFFDCD32B774}" type="pres">
      <dgm:prSet presAssocID="{6A3A6F1D-7A37-403A-B36D-C5AED9C007BC}" presName="node" presStyleLbl="node1" presStyleIdx="0" presStyleCnt="6">
        <dgm:presLayoutVars>
          <dgm:bulletEnabled val="1"/>
        </dgm:presLayoutVars>
      </dgm:prSet>
      <dgm:spPr/>
    </dgm:pt>
    <dgm:pt modelId="{D763C23B-FE1A-433B-A768-5D0B8AEF812F}" type="pres">
      <dgm:prSet presAssocID="{9772D643-7E69-4EBC-8441-557D8592CED5}" presName="sibTrans" presStyleLbl="sibTrans1D1" presStyleIdx="0" presStyleCnt="5"/>
      <dgm:spPr/>
    </dgm:pt>
    <dgm:pt modelId="{1C37AEFB-3AC0-4F4D-AF82-BE171E9A068D}" type="pres">
      <dgm:prSet presAssocID="{9772D643-7E69-4EBC-8441-557D8592CED5}" presName="connectorText" presStyleLbl="sibTrans1D1" presStyleIdx="0" presStyleCnt="5"/>
      <dgm:spPr/>
    </dgm:pt>
    <dgm:pt modelId="{E2A260AC-C786-46AF-BC7B-D7399154EF8E}" type="pres">
      <dgm:prSet presAssocID="{BDD9E2F6-EF2A-4BEB-AED4-3D26FCA09CE1}" presName="node" presStyleLbl="node1" presStyleIdx="1" presStyleCnt="6">
        <dgm:presLayoutVars>
          <dgm:bulletEnabled val="1"/>
        </dgm:presLayoutVars>
      </dgm:prSet>
      <dgm:spPr/>
    </dgm:pt>
    <dgm:pt modelId="{9E027E70-AA21-4F3E-8328-6FE03E5B5FEA}" type="pres">
      <dgm:prSet presAssocID="{F37D77A6-6E35-4454-8457-E70254F262ED}" presName="sibTrans" presStyleLbl="sibTrans1D1" presStyleIdx="1" presStyleCnt="5"/>
      <dgm:spPr/>
    </dgm:pt>
    <dgm:pt modelId="{CD562003-1941-4737-9861-3799689C2E20}" type="pres">
      <dgm:prSet presAssocID="{F37D77A6-6E35-4454-8457-E70254F262ED}" presName="connectorText" presStyleLbl="sibTrans1D1" presStyleIdx="1" presStyleCnt="5"/>
      <dgm:spPr/>
    </dgm:pt>
    <dgm:pt modelId="{DAA67E36-D601-43A0-B093-67D6088CC771}" type="pres">
      <dgm:prSet presAssocID="{25E27D24-6C38-4235-8C6B-330E567B9E21}" presName="node" presStyleLbl="node1" presStyleIdx="2" presStyleCnt="6">
        <dgm:presLayoutVars>
          <dgm:bulletEnabled val="1"/>
        </dgm:presLayoutVars>
      </dgm:prSet>
      <dgm:spPr/>
    </dgm:pt>
    <dgm:pt modelId="{0395DC29-90A8-412E-830C-D657E9C0E303}" type="pres">
      <dgm:prSet presAssocID="{D7151F64-31C2-4557-8B26-BF9271E12F63}" presName="sibTrans" presStyleLbl="sibTrans1D1" presStyleIdx="2" presStyleCnt="5"/>
      <dgm:spPr/>
    </dgm:pt>
    <dgm:pt modelId="{EFB092C9-13B0-4444-B4FC-A52C402D18CB}" type="pres">
      <dgm:prSet presAssocID="{D7151F64-31C2-4557-8B26-BF9271E12F63}" presName="connectorText" presStyleLbl="sibTrans1D1" presStyleIdx="2" presStyleCnt="5"/>
      <dgm:spPr/>
    </dgm:pt>
    <dgm:pt modelId="{D58F7506-71A8-4912-97F3-B758B92FF311}" type="pres">
      <dgm:prSet presAssocID="{B85B2698-E6E9-4BFA-A6B1-093E07086824}" presName="node" presStyleLbl="node1" presStyleIdx="3" presStyleCnt="6">
        <dgm:presLayoutVars>
          <dgm:bulletEnabled val="1"/>
        </dgm:presLayoutVars>
      </dgm:prSet>
      <dgm:spPr/>
    </dgm:pt>
    <dgm:pt modelId="{98C18746-EE5B-4F1F-B9C3-297C68EA90ED}" type="pres">
      <dgm:prSet presAssocID="{6EA43AA3-A591-4562-886E-4028725DB833}" presName="sibTrans" presStyleLbl="sibTrans1D1" presStyleIdx="3" presStyleCnt="5"/>
      <dgm:spPr/>
    </dgm:pt>
    <dgm:pt modelId="{A2050F60-FA74-48A2-878C-35F320EC4F26}" type="pres">
      <dgm:prSet presAssocID="{6EA43AA3-A591-4562-886E-4028725DB833}" presName="connectorText" presStyleLbl="sibTrans1D1" presStyleIdx="3" presStyleCnt="5"/>
      <dgm:spPr/>
    </dgm:pt>
    <dgm:pt modelId="{2A2D0892-911A-493F-A698-F0CA58FDF95D}" type="pres">
      <dgm:prSet presAssocID="{51F47579-F13F-48F7-8631-EC73683F2A7F}" presName="node" presStyleLbl="node1" presStyleIdx="4" presStyleCnt="6">
        <dgm:presLayoutVars>
          <dgm:bulletEnabled val="1"/>
        </dgm:presLayoutVars>
      </dgm:prSet>
      <dgm:spPr/>
    </dgm:pt>
    <dgm:pt modelId="{55253AAB-503C-4B9C-A3F8-AF699D5DAEBF}" type="pres">
      <dgm:prSet presAssocID="{21DB5FDC-600A-44E1-AEC7-239ABC82E8D5}" presName="sibTrans" presStyleLbl="sibTrans1D1" presStyleIdx="4" presStyleCnt="5"/>
      <dgm:spPr/>
    </dgm:pt>
    <dgm:pt modelId="{A459151F-CA89-42A6-B0FA-1EB085E2863B}" type="pres">
      <dgm:prSet presAssocID="{21DB5FDC-600A-44E1-AEC7-239ABC82E8D5}" presName="connectorText" presStyleLbl="sibTrans1D1" presStyleIdx="4" presStyleCnt="5"/>
      <dgm:spPr/>
    </dgm:pt>
    <dgm:pt modelId="{EB642F1C-22C2-47BC-9118-AD1DC2F91E90}" type="pres">
      <dgm:prSet presAssocID="{37B1F21F-BA02-4A73-85A2-0D0C41FC1231}" presName="node" presStyleLbl="node1" presStyleIdx="5" presStyleCnt="6">
        <dgm:presLayoutVars>
          <dgm:bulletEnabled val="1"/>
        </dgm:presLayoutVars>
      </dgm:prSet>
      <dgm:spPr/>
    </dgm:pt>
  </dgm:ptLst>
  <dgm:cxnLst>
    <dgm:cxn modelId="{AA0A3200-26BF-4778-A630-434B68A1E3D8}" type="presOf" srcId="{9772D643-7E69-4EBC-8441-557D8592CED5}" destId="{1C37AEFB-3AC0-4F4D-AF82-BE171E9A068D}" srcOrd="1" destOrd="0" presId="urn:microsoft.com/office/officeart/2005/8/layout/bProcess3"/>
    <dgm:cxn modelId="{A5CBB002-D029-43A2-9A42-A5858E1E9690}" type="presOf" srcId="{D7151F64-31C2-4557-8B26-BF9271E12F63}" destId="{0395DC29-90A8-412E-830C-D657E9C0E303}" srcOrd="0" destOrd="0" presId="urn:microsoft.com/office/officeart/2005/8/layout/bProcess3"/>
    <dgm:cxn modelId="{68B29708-5448-4D59-9D8B-462B49821869}" type="presOf" srcId="{6EA43AA3-A591-4562-886E-4028725DB833}" destId="{98C18746-EE5B-4F1F-B9C3-297C68EA90ED}" srcOrd="0" destOrd="0" presId="urn:microsoft.com/office/officeart/2005/8/layout/bProcess3"/>
    <dgm:cxn modelId="{DF0B8E1C-41D7-4BDB-B216-DB1CDA9D776A}" type="presOf" srcId="{B85B2698-E6E9-4BFA-A6B1-093E07086824}" destId="{D58F7506-71A8-4912-97F3-B758B92FF311}" srcOrd="0" destOrd="0" presId="urn:microsoft.com/office/officeart/2005/8/layout/bProcess3"/>
    <dgm:cxn modelId="{D46BF01C-9D84-4D67-ADE0-C5C90975B3AC}" type="presOf" srcId="{6EA43AA3-A591-4562-886E-4028725DB833}" destId="{A2050F60-FA74-48A2-878C-35F320EC4F26}" srcOrd="1" destOrd="0" presId="urn:microsoft.com/office/officeart/2005/8/layout/bProcess3"/>
    <dgm:cxn modelId="{AC3A1935-8A04-4901-90EC-A199D8E2D0CB}" type="presOf" srcId="{37B1F21F-BA02-4A73-85A2-0D0C41FC1231}" destId="{EB642F1C-22C2-47BC-9118-AD1DC2F91E90}" srcOrd="0" destOrd="0" presId="urn:microsoft.com/office/officeart/2005/8/layout/bProcess3"/>
    <dgm:cxn modelId="{0DCE245B-3F03-45C7-A36E-9841E765F082}" type="presOf" srcId="{6A3A6F1D-7A37-403A-B36D-C5AED9C007BC}" destId="{65BDC0EF-9665-4B31-ACA4-EFFDCD32B774}" srcOrd="0" destOrd="0" presId="urn:microsoft.com/office/officeart/2005/8/layout/bProcess3"/>
    <dgm:cxn modelId="{4F23385D-975B-4158-B071-5678FC8381F0}" srcId="{A8878E37-E3E3-4C62-9FC1-CE60B0662EE6}" destId="{BDD9E2F6-EF2A-4BEB-AED4-3D26FCA09CE1}" srcOrd="1" destOrd="0" parTransId="{93772AAB-0752-4700-9CF0-6DF28735B72E}" sibTransId="{F37D77A6-6E35-4454-8457-E70254F262ED}"/>
    <dgm:cxn modelId="{C4725F61-483B-4197-A8ED-CD0684136B59}" type="presOf" srcId="{F37D77A6-6E35-4454-8457-E70254F262ED}" destId="{9E027E70-AA21-4F3E-8328-6FE03E5B5FEA}" srcOrd="0" destOrd="0" presId="urn:microsoft.com/office/officeart/2005/8/layout/bProcess3"/>
    <dgm:cxn modelId="{B4DD0F6C-FDD1-49FA-B694-755C46C5D33F}" type="presOf" srcId="{D7151F64-31C2-4557-8B26-BF9271E12F63}" destId="{EFB092C9-13B0-4444-B4FC-A52C402D18CB}" srcOrd="1" destOrd="0" presId="urn:microsoft.com/office/officeart/2005/8/layout/bProcess3"/>
    <dgm:cxn modelId="{5652A974-CCCF-493E-A661-A59DD438B0EA}" type="presOf" srcId="{21DB5FDC-600A-44E1-AEC7-239ABC82E8D5}" destId="{A459151F-CA89-42A6-B0FA-1EB085E2863B}" srcOrd="1" destOrd="0" presId="urn:microsoft.com/office/officeart/2005/8/layout/bProcess3"/>
    <dgm:cxn modelId="{148C9A82-2E20-4C5E-9950-5425B27926ED}" type="presOf" srcId="{25E27D24-6C38-4235-8C6B-330E567B9E21}" destId="{DAA67E36-D601-43A0-B093-67D6088CC771}" srcOrd="0" destOrd="0" presId="urn:microsoft.com/office/officeart/2005/8/layout/bProcess3"/>
    <dgm:cxn modelId="{919C9488-6D4B-4F24-83E0-43572759B6BF}" srcId="{A8878E37-E3E3-4C62-9FC1-CE60B0662EE6}" destId="{B85B2698-E6E9-4BFA-A6B1-093E07086824}" srcOrd="3" destOrd="0" parTransId="{B38F9F2D-21E3-4FF6-85F1-0B5F3B528C5B}" sibTransId="{6EA43AA3-A591-4562-886E-4028725DB833}"/>
    <dgm:cxn modelId="{33CFBF8B-4117-480A-83C8-9DCCD6791036}" type="presOf" srcId="{51F47579-F13F-48F7-8631-EC73683F2A7F}" destId="{2A2D0892-911A-493F-A698-F0CA58FDF95D}" srcOrd="0" destOrd="0" presId="urn:microsoft.com/office/officeart/2005/8/layout/bProcess3"/>
    <dgm:cxn modelId="{BA7CA08F-D2BE-4146-BD4F-6C08EF81EAFB}" type="presOf" srcId="{BDD9E2F6-EF2A-4BEB-AED4-3D26FCA09CE1}" destId="{E2A260AC-C786-46AF-BC7B-D7399154EF8E}" srcOrd="0" destOrd="0" presId="urn:microsoft.com/office/officeart/2005/8/layout/bProcess3"/>
    <dgm:cxn modelId="{746C5199-14C4-4802-8CB6-7C0FC4B95A8E}" srcId="{A8878E37-E3E3-4C62-9FC1-CE60B0662EE6}" destId="{6A3A6F1D-7A37-403A-B36D-C5AED9C007BC}" srcOrd="0" destOrd="0" parTransId="{3176D5E6-E79A-4E8E-A8CE-BCADCF245AB5}" sibTransId="{9772D643-7E69-4EBC-8441-557D8592CED5}"/>
    <dgm:cxn modelId="{1D653FB1-4796-421B-A13D-6BCEC6BB95D1}" type="presOf" srcId="{F37D77A6-6E35-4454-8457-E70254F262ED}" destId="{CD562003-1941-4737-9861-3799689C2E20}" srcOrd="1" destOrd="0" presId="urn:microsoft.com/office/officeart/2005/8/layout/bProcess3"/>
    <dgm:cxn modelId="{C005A5CC-B142-43FA-B2E2-7A1BF724F8F1}" type="presOf" srcId="{9772D643-7E69-4EBC-8441-557D8592CED5}" destId="{D763C23B-FE1A-433B-A768-5D0B8AEF812F}" srcOrd="0" destOrd="0" presId="urn:microsoft.com/office/officeart/2005/8/layout/bProcess3"/>
    <dgm:cxn modelId="{D0EA3FF1-1A5A-467A-BDD2-7F148BA3CBCB}" type="presOf" srcId="{A8878E37-E3E3-4C62-9FC1-CE60B0662EE6}" destId="{3F0939D3-172A-402E-B411-C460C07E59B7}" srcOrd="0" destOrd="0" presId="urn:microsoft.com/office/officeart/2005/8/layout/bProcess3"/>
    <dgm:cxn modelId="{5EC1B2F6-FDDF-4237-9A2F-453B0438D984}" type="presOf" srcId="{21DB5FDC-600A-44E1-AEC7-239ABC82E8D5}" destId="{55253AAB-503C-4B9C-A3F8-AF699D5DAEBF}" srcOrd="0" destOrd="0" presId="urn:microsoft.com/office/officeart/2005/8/layout/bProcess3"/>
    <dgm:cxn modelId="{E6EC49F9-825F-42EF-950A-F7413ADC2D3E}" srcId="{A8878E37-E3E3-4C62-9FC1-CE60B0662EE6}" destId="{51F47579-F13F-48F7-8631-EC73683F2A7F}" srcOrd="4" destOrd="0" parTransId="{45BC8561-835C-4942-B3FE-A8D0BA5DB19D}" sibTransId="{21DB5FDC-600A-44E1-AEC7-239ABC82E8D5}"/>
    <dgm:cxn modelId="{AA3A19FB-4986-4595-9489-F9C1E3ECCF33}" srcId="{A8878E37-E3E3-4C62-9FC1-CE60B0662EE6}" destId="{37B1F21F-BA02-4A73-85A2-0D0C41FC1231}" srcOrd="5" destOrd="0" parTransId="{5E2621CE-F462-416A-B2FF-FE30CE83F986}" sibTransId="{F34A4B16-DF5E-4656-A0A4-3C55CB4ABA38}"/>
    <dgm:cxn modelId="{6C8D43FD-B32C-4C6B-8AD4-1B43B6CCA7F6}" srcId="{A8878E37-E3E3-4C62-9FC1-CE60B0662EE6}" destId="{25E27D24-6C38-4235-8C6B-330E567B9E21}" srcOrd="2" destOrd="0" parTransId="{D2B445A4-B096-4A2A-B98F-C8627AC03D04}" sibTransId="{D7151F64-31C2-4557-8B26-BF9271E12F63}"/>
    <dgm:cxn modelId="{B1C74E03-CC5F-491D-846A-98DB6E911D85}" type="presParOf" srcId="{3F0939D3-172A-402E-B411-C460C07E59B7}" destId="{65BDC0EF-9665-4B31-ACA4-EFFDCD32B774}" srcOrd="0" destOrd="0" presId="urn:microsoft.com/office/officeart/2005/8/layout/bProcess3"/>
    <dgm:cxn modelId="{963FDD1F-0F3E-4034-BE15-A72D3E6E5E68}" type="presParOf" srcId="{3F0939D3-172A-402E-B411-C460C07E59B7}" destId="{D763C23B-FE1A-433B-A768-5D0B8AEF812F}" srcOrd="1" destOrd="0" presId="urn:microsoft.com/office/officeart/2005/8/layout/bProcess3"/>
    <dgm:cxn modelId="{B576BA45-08B2-467B-B999-0060A7DCBFEB}" type="presParOf" srcId="{D763C23B-FE1A-433B-A768-5D0B8AEF812F}" destId="{1C37AEFB-3AC0-4F4D-AF82-BE171E9A068D}" srcOrd="0" destOrd="0" presId="urn:microsoft.com/office/officeart/2005/8/layout/bProcess3"/>
    <dgm:cxn modelId="{47E48340-9854-4AAD-9204-9E650A3D4674}" type="presParOf" srcId="{3F0939D3-172A-402E-B411-C460C07E59B7}" destId="{E2A260AC-C786-46AF-BC7B-D7399154EF8E}" srcOrd="2" destOrd="0" presId="urn:microsoft.com/office/officeart/2005/8/layout/bProcess3"/>
    <dgm:cxn modelId="{7F216DEE-142B-45FC-BF61-D5E65DAAD957}" type="presParOf" srcId="{3F0939D3-172A-402E-B411-C460C07E59B7}" destId="{9E027E70-AA21-4F3E-8328-6FE03E5B5FEA}" srcOrd="3" destOrd="0" presId="urn:microsoft.com/office/officeart/2005/8/layout/bProcess3"/>
    <dgm:cxn modelId="{6EACEF9D-F348-44D2-927D-0A88F7B2E45B}" type="presParOf" srcId="{9E027E70-AA21-4F3E-8328-6FE03E5B5FEA}" destId="{CD562003-1941-4737-9861-3799689C2E20}" srcOrd="0" destOrd="0" presId="urn:microsoft.com/office/officeart/2005/8/layout/bProcess3"/>
    <dgm:cxn modelId="{E7E7FC15-CDC7-48B4-A783-B16FA9BA6023}" type="presParOf" srcId="{3F0939D3-172A-402E-B411-C460C07E59B7}" destId="{DAA67E36-D601-43A0-B093-67D6088CC771}" srcOrd="4" destOrd="0" presId="urn:microsoft.com/office/officeart/2005/8/layout/bProcess3"/>
    <dgm:cxn modelId="{7F425FA8-38A8-48E3-B79B-83FC6606C765}" type="presParOf" srcId="{3F0939D3-172A-402E-B411-C460C07E59B7}" destId="{0395DC29-90A8-412E-830C-D657E9C0E303}" srcOrd="5" destOrd="0" presId="urn:microsoft.com/office/officeart/2005/8/layout/bProcess3"/>
    <dgm:cxn modelId="{03CFD118-D8A3-4312-AA7D-C111AA949459}" type="presParOf" srcId="{0395DC29-90A8-412E-830C-D657E9C0E303}" destId="{EFB092C9-13B0-4444-B4FC-A52C402D18CB}" srcOrd="0" destOrd="0" presId="urn:microsoft.com/office/officeart/2005/8/layout/bProcess3"/>
    <dgm:cxn modelId="{14590131-28FF-4B41-B442-3126FA5256E0}" type="presParOf" srcId="{3F0939D3-172A-402E-B411-C460C07E59B7}" destId="{D58F7506-71A8-4912-97F3-B758B92FF311}" srcOrd="6" destOrd="0" presId="urn:microsoft.com/office/officeart/2005/8/layout/bProcess3"/>
    <dgm:cxn modelId="{FFB9226B-AFB7-4436-9143-9B70940130D6}" type="presParOf" srcId="{3F0939D3-172A-402E-B411-C460C07E59B7}" destId="{98C18746-EE5B-4F1F-B9C3-297C68EA90ED}" srcOrd="7" destOrd="0" presId="urn:microsoft.com/office/officeart/2005/8/layout/bProcess3"/>
    <dgm:cxn modelId="{B2DB9527-97AB-4CCA-A40C-1F9C80FE60E4}" type="presParOf" srcId="{98C18746-EE5B-4F1F-B9C3-297C68EA90ED}" destId="{A2050F60-FA74-48A2-878C-35F320EC4F26}" srcOrd="0" destOrd="0" presId="urn:microsoft.com/office/officeart/2005/8/layout/bProcess3"/>
    <dgm:cxn modelId="{35FEB535-345B-45B8-8B7A-477F4E96F056}" type="presParOf" srcId="{3F0939D3-172A-402E-B411-C460C07E59B7}" destId="{2A2D0892-911A-493F-A698-F0CA58FDF95D}" srcOrd="8" destOrd="0" presId="urn:microsoft.com/office/officeart/2005/8/layout/bProcess3"/>
    <dgm:cxn modelId="{086A4D02-E654-4239-94A4-3ECE7CD94C34}" type="presParOf" srcId="{3F0939D3-172A-402E-B411-C460C07E59B7}" destId="{55253AAB-503C-4B9C-A3F8-AF699D5DAEBF}" srcOrd="9" destOrd="0" presId="urn:microsoft.com/office/officeart/2005/8/layout/bProcess3"/>
    <dgm:cxn modelId="{BB89B11F-BB92-49DF-B9CC-9E51A3D52757}" type="presParOf" srcId="{55253AAB-503C-4B9C-A3F8-AF699D5DAEBF}" destId="{A459151F-CA89-42A6-B0FA-1EB085E2863B}" srcOrd="0" destOrd="0" presId="urn:microsoft.com/office/officeart/2005/8/layout/bProcess3"/>
    <dgm:cxn modelId="{431A9822-5F80-495C-ACAF-B220A0CD926B}" type="presParOf" srcId="{3F0939D3-172A-402E-B411-C460C07E59B7}" destId="{EB642F1C-22C2-47BC-9118-AD1DC2F91E90}"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5DF9DD8-5C98-4E9F-BAFC-05A1C2FB3EEF}" type="doc">
      <dgm:prSet loTypeId="urn:microsoft.com/office/officeart/2005/8/layout/vList3" loCatId="list" qsTypeId="urn:microsoft.com/office/officeart/2005/8/quickstyle/simple1" qsCatId="simple" csTypeId="urn:microsoft.com/office/officeart/2005/8/colors/colorful2" csCatId="colorful" phldr="1"/>
      <dgm:spPr/>
      <dgm:t>
        <a:bodyPr/>
        <a:lstStyle/>
        <a:p>
          <a:endParaRPr lang="es-MX"/>
        </a:p>
      </dgm:t>
    </dgm:pt>
    <dgm:pt modelId="{E8B2B97E-2258-4383-9BE4-922EF052E5B8}">
      <dgm:prSet phldrT="[Texto]"/>
      <dgm:spPr/>
      <dgm:t>
        <a:bodyPr anchor="ctr"/>
        <a:lstStyle/>
        <a:p>
          <a:pPr algn="ctr"/>
          <a:r>
            <a:rPr lang="es-MX" dirty="0"/>
            <a:t> Válido para personas naturales con DNI, carné de extranjería, RUC 10, 15, 17 y 20.</a:t>
          </a:r>
        </a:p>
      </dgm:t>
    </dgm:pt>
    <dgm:pt modelId="{E832D9DF-13EA-4E9F-B373-43560947EE4E}" type="parTrans" cxnId="{B477EA47-F00B-48C5-81BC-D3AFBE2490EF}">
      <dgm:prSet/>
      <dgm:spPr/>
      <dgm:t>
        <a:bodyPr/>
        <a:lstStyle/>
        <a:p>
          <a:endParaRPr lang="es-MX"/>
        </a:p>
      </dgm:t>
    </dgm:pt>
    <dgm:pt modelId="{F77C60DF-C288-476A-920E-63929C113552}" type="sibTrans" cxnId="{B477EA47-F00B-48C5-81BC-D3AFBE2490EF}">
      <dgm:prSet/>
      <dgm:spPr/>
      <dgm:t>
        <a:bodyPr/>
        <a:lstStyle/>
        <a:p>
          <a:endParaRPr lang="es-MX"/>
        </a:p>
      </dgm:t>
    </dgm:pt>
    <dgm:pt modelId="{2F86DACA-FBFB-4D1E-94E4-5F124CDFA8DB}">
      <dgm:prSet phldrT="[Texto]"/>
      <dgm:spPr/>
      <dgm:t>
        <a:bodyPr/>
        <a:lstStyle/>
        <a:p>
          <a:r>
            <a:rPr lang="es-MX" dirty="0"/>
            <a:t>Válido para venta regular, portabilidad.</a:t>
          </a:r>
        </a:p>
      </dgm:t>
    </dgm:pt>
    <dgm:pt modelId="{93D5006E-32A1-47AB-8454-70A32F75D65B}" type="parTrans" cxnId="{05347B2E-1219-45FC-AF48-0EC897C57B4C}">
      <dgm:prSet/>
      <dgm:spPr/>
      <dgm:t>
        <a:bodyPr/>
        <a:lstStyle/>
        <a:p>
          <a:endParaRPr lang="es-MX"/>
        </a:p>
      </dgm:t>
    </dgm:pt>
    <dgm:pt modelId="{7ED19495-73E6-4906-A26D-B04BEE1BC117}" type="sibTrans" cxnId="{05347B2E-1219-45FC-AF48-0EC897C57B4C}">
      <dgm:prSet/>
      <dgm:spPr/>
      <dgm:t>
        <a:bodyPr/>
        <a:lstStyle/>
        <a:p>
          <a:endParaRPr lang="es-MX"/>
        </a:p>
      </dgm:t>
    </dgm:pt>
    <dgm:pt modelId="{36C99F58-23A4-4BE1-887E-22F302BC82CB}">
      <dgm:prSet phldrT="[Texto]"/>
      <dgm:spPr/>
      <dgm:t>
        <a:bodyPr/>
        <a:lstStyle/>
        <a:p>
          <a:r>
            <a:rPr lang="es-MX" dirty="0"/>
            <a:t>Sujeto a evaluación crediticia (plan y cuota VEP)</a:t>
          </a:r>
        </a:p>
      </dgm:t>
    </dgm:pt>
    <dgm:pt modelId="{6F47660F-96E6-45D9-A23A-D96DB4EE6B52}" type="sibTrans" cxnId="{E9B7145D-A6E1-4761-BD18-98038CB19A31}">
      <dgm:prSet/>
      <dgm:spPr/>
      <dgm:t>
        <a:bodyPr/>
        <a:lstStyle/>
        <a:p>
          <a:endParaRPr lang="es-MX"/>
        </a:p>
      </dgm:t>
    </dgm:pt>
    <dgm:pt modelId="{C4BA76E7-A394-43E5-BA89-F1D4A496F863}" type="parTrans" cxnId="{E9B7145D-A6E1-4761-BD18-98038CB19A31}">
      <dgm:prSet/>
      <dgm:spPr/>
      <dgm:t>
        <a:bodyPr/>
        <a:lstStyle/>
        <a:p>
          <a:endParaRPr lang="es-MX"/>
        </a:p>
      </dgm:t>
    </dgm:pt>
    <dgm:pt modelId="{4DFAEF10-483F-49B1-BFEC-5F6AC06C44BC}">
      <dgm:prSet/>
      <dgm:spPr/>
      <dgm:t>
        <a:bodyPr/>
        <a:lstStyle/>
        <a:p>
          <a:r>
            <a:rPr lang="es-MX" dirty="0"/>
            <a:t>Válido para los planes Entel Chip 39, Entel Chip 45, Entel Chip 59, Entel Chip 74, Entel Chip 89, Entel Chip 109, Entel Chip 119 y Entel Chip 155.</a:t>
          </a:r>
        </a:p>
      </dgm:t>
    </dgm:pt>
    <dgm:pt modelId="{8185BA38-FD89-494A-8E2D-4539C6C1CEC1}" type="parTrans" cxnId="{5D3F628F-946B-4757-8F33-3962EB56E168}">
      <dgm:prSet/>
      <dgm:spPr/>
      <dgm:t>
        <a:bodyPr/>
        <a:lstStyle/>
        <a:p>
          <a:endParaRPr lang="es-MX"/>
        </a:p>
      </dgm:t>
    </dgm:pt>
    <dgm:pt modelId="{4275E0EF-DF83-4290-AF80-A3C5C3D3E2AB}" type="sibTrans" cxnId="{5D3F628F-946B-4757-8F33-3962EB56E168}">
      <dgm:prSet/>
      <dgm:spPr/>
      <dgm:t>
        <a:bodyPr/>
        <a:lstStyle/>
        <a:p>
          <a:endParaRPr lang="es-MX"/>
        </a:p>
      </dgm:t>
    </dgm:pt>
    <dgm:pt modelId="{FE8AFF59-1FC3-4DF4-A184-816476491803}" type="pres">
      <dgm:prSet presAssocID="{C5DF9DD8-5C98-4E9F-BAFC-05A1C2FB3EEF}" presName="linearFlow" presStyleCnt="0">
        <dgm:presLayoutVars>
          <dgm:dir/>
          <dgm:resizeHandles val="exact"/>
        </dgm:presLayoutVars>
      </dgm:prSet>
      <dgm:spPr/>
    </dgm:pt>
    <dgm:pt modelId="{563C6080-3105-46E1-8610-2F5106C484E0}" type="pres">
      <dgm:prSet presAssocID="{E8B2B97E-2258-4383-9BE4-922EF052E5B8}" presName="composite" presStyleCnt="0"/>
      <dgm:spPr/>
    </dgm:pt>
    <dgm:pt modelId="{414B3A60-B870-41B2-A29D-D759C1F607E6}" type="pres">
      <dgm:prSet presAssocID="{E8B2B97E-2258-4383-9BE4-922EF052E5B8}" presName="imgShp" presStyleLbl="fgImgPlace1" presStyleIdx="0" presStyleCnt="4"/>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3706B7A6-023C-4C6A-A93D-06B6A0CA54BD}" type="pres">
      <dgm:prSet presAssocID="{E8B2B97E-2258-4383-9BE4-922EF052E5B8}" presName="txShp" presStyleLbl="node1" presStyleIdx="0" presStyleCnt="4" custLinFactNeighborX="210" custLinFactNeighborY="-11212">
        <dgm:presLayoutVars>
          <dgm:bulletEnabled val="1"/>
        </dgm:presLayoutVars>
      </dgm:prSet>
      <dgm:spPr/>
    </dgm:pt>
    <dgm:pt modelId="{C4C07E53-1C96-4052-989D-4EEFF163F9C7}" type="pres">
      <dgm:prSet presAssocID="{F77C60DF-C288-476A-920E-63929C113552}" presName="spacing" presStyleCnt="0"/>
      <dgm:spPr/>
    </dgm:pt>
    <dgm:pt modelId="{3313CFB4-421B-4580-89E5-32F10CB962C4}" type="pres">
      <dgm:prSet presAssocID="{2F86DACA-FBFB-4D1E-94E4-5F124CDFA8DB}" presName="composite" presStyleCnt="0"/>
      <dgm:spPr/>
    </dgm:pt>
    <dgm:pt modelId="{E7ED496D-B147-4F6D-9E01-0EE9548A0A71}" type="pres">
      <dgm:prSet presAssocID="{2F86DACA-FBFB-4D1E-94E4-5F124CDFA8DB}" presName="imgShp" presStyleLbl="fgImgPlace1" presStyleIdx="1" presStyleCnt="4"/>
      <dgm:spPr>
        <a:blipFill>
          <a:blip xmlns:r="http://schemas.openxmlformats.org/officeDocument/2006/relationships" r:embed="rId2" cstate="screen">
            <a:extLst>
              <a:ext uri="{28A0092B-C50C-407E-A947-70E740481C1C}">
                <a14:useLocalDpi xmlns:a14="http://schemas.microsoft.com/office/drawing/2010/main"/>
              </a:ext>
            </a:extLst>
          </a:blip>
          <a:srcRect/>
          <a:stretch>
            <a:fillRect l="-7000" r="-7000"/>
          </a:stretch>
        </a:blipFill>
      </dgm:spPr>
    </dgm:pt>
    <dgm:pt modelId="{61CE2C3B-1C95-4017-A225-2578C7315B30}" type="pres">
      <dgm:prSet presAssocID="{2F86DACA-FBFB-4D1E-94E4-5F124CDFA8DB}" presName="txShp" presStyleLbl="node1" presStyleIdx="1" presStyleCnt="4">
        <dgm:presLayoutVars>
          <dgm:bulletEnabled val="1"/>
        </dgm:presLayoutVars>
      </dgm:prSet>
      <dgm:spPr/>
    </dgm:pt>
    <dgm:pt modelId="{5DCDCE9C-AA4C-4433-912F-394DE77D8C3A}" type="pres">
      <dgm:prSet presAssocID="{7ED19495-73E6-4906-A26D-B04BEE1BC117}" presName="spacing" presStyleCnt="0"/>
      <dgm:spPr/>
    </dgm:pt>
    <dgm:pt modelId="{9777A48C-0197-484F-B77A-D43FC7F1AF7A}" type="pres">
      <dgm:prSet presAssocID="{36C99F58-23A4-4BE1-887E-22F302BC82CB}" presName="composite" presStyleCnt="0"/>
      <dgm:spPr/>
    </dgm:pt>
    <dgm:pt modelId="{9F7EDFAB-28EC-4089-B13A-31E7C9D5024A}" type="pres">
      <dgm:prSet presAssocID="{36C99F58-23A4-4BE1-887E-22F302BC82CB}" presName="imgShp" presStyleLbl="fgImgPlace1" presStyleIdx="2" presStyleCnt="4"/>
      <dgm:spPr>
        <a:blipFill>
          <a:blip xmlns:r="http://schemas.openxmlformats.org/officeDocument/2006/relationships" r:embed="rId3" cstate="screen">
            <a:extLst>
              <a:ext uri="{28A0092B-C50C-407E-A947-70E740481C1C}">
                <a14:useLocalDpi xmlns:a14="http://schemas.microsoft.com/office/drawing/2010/main"/>
              </a:ext>
            </a:extLst>
          </a:blip>
          <a:srcRect/>
          <a:stretch>
            <a:fillRect l="-6000" r="-6000"/>
          </a:stretch>
        </a:blipFill>
      </dgm:spPr>
    </dgm:pt>
    <dgm:pt modelId="{B23DE862-43D9-4536-BADB-9C82FE2A4DAB}" type="pres">
      <dgm:prSet presAssocID="{36C99F58-23A4-4BE1-887E-22F302BC82CB}" presName="txShp" presStyleLbl="node1" presStyleIdx="2" presStyleCnt="4">
        <dgm:presLayoutVars>
          <dgm:bulletEnabled val="1"/>
        </dgm:presLayoutVars>
      </dgm:prSet>
      <dgm:spPr/>
    </dgm:pt>
    <dgm:pt modelId="{942714A0-A1F0-4686-960B-2C74201A2863}" type="pres">
      <dgm:prSet presAssocID="{6F47660F-96E6-45D9-A23A-D96DB4EE6B52}" presName="spacing" presStyleCnt="0"/>
      <dgm:spPr/>
    </dgm:pt>
    <dgm:pt modelId="{BC642E87-CCCF-4225-8AEA-9CC2D90C8E33}" type="pres">
      <dgm:prSet presAssocID="{4DFAEF10-483F-49B1-BFEC-5F6AC06C44BC}" presName="composite" presStyleCnt="0"/>
      <dgm:spPr/>
    </dgm:pt>
    <dgm:pt modelId="{6793842B-CC10-473C-A886-43BE7B7A4F06}" type="pres">
      <dgm:prSet presAssocID="{4DFAEF10-483F-49B1-BFEC-5F6AC06C44BC}" presName="imgShp" presStyleLbl="fgImgPlace1" presStyleIdx="3" presStyleCnt="4"/>
      <dgm:spPr>
        <a:blipFill>
          <a:blip xmlns:r="http://schemas.openxmlformats.org/officeDocument/2006/relationships" r:embed="rId4" cstate="screen">
            <a:extLst>
              <a:ext uri="{28A0092B-C50C-407E-A947-70E740481C1C}">
                <a14:useLocalDpi xmlns:a14="http://schemas.microsoft.com/office/drawing/2010/main"/>
              </a:ext>
            </a:extLst>
          </a:blip>
          <a:srcRect/>
          <a:stretch>
            <a:fillRect/>
          </a:stretch>
        </a:blipFill>
      </dgm:spPr>
    </dgm:pt>
    <dgm:pt modelId="{68FB39C3-7CDC-4159-8340-3E37782BA783}" type="pres">
      <dgm:prSet presAssocID="{4DFAEF10-483F-49B1-BFEC-5F6AC06C44BC}" presName="txShp" presStyleLbl="node1" presStyleIdx="3" presStyleCnt="4">
        <dgm:presLayoutVars>
          <dgm:bulletEnabled val="1"/>
        </dgm:presLayoutVars>
      </dgm:prSet>
      <dgm:spPr/>
    </dgm:pt>
  </dgm:ptLst>
  <dgm:cxnLst>
    <dgm:cxn modelId="{256DF604-0F82-43E0-83C4-A7A326B911A4}" type="presOf" srcId="{36C99F58-23A4-4BE1-887E-22F302BC82CB}" destId="{B23DE862-43D9-4536-BADB-9C82FE2A4DAB}" srcOrd="0" destOrd="0" presId="urn:microsoft.com/office/officeart/2005/8/layout/vList3"/>
    <dgm:cxn modelId="{76E2711B-E743-4B28-BF15-823283214C59}" type="presOf" srcId="{4DFAEF10-483F-49B1-BFEC-5F6AC06C44BC}" destId="{68FB39C3-7CDC-4159-8340-3E37782BA783}" srcOrd="0" destOrd="0" presId="urn:microsoft.com/office/officeart/2005/8/layout/vList3"/>
    <dgm:cxn modelId="{05347B2E-1219-45FC-AF48-0EC897C57B4C}" srcId="{C5DF9DD8-5C98-4E9F-BAFC-05A1C2FB3EEF}" destId="{2F86DACA-FBFB-4D1E-94E4-5F124CDFA8DB}" srcOrd="1" destOrd="0" parTransId="{93D5006E-32A1-47AB-8454-70A32F75D65B}" sibTransId="{7ED19495-73E6-4906-A26D-B04BEE1BC117}"/>
    <dgm:cxn modelId="{56E69E31-5F34-4A11-BADF-FABCD265D9F5}" type="presOf" srcId="{E8B2B97E-2258-4383-9BE4-922EF052E5B8}" destId="{3706B7A6-023C-4C6A-A93D-06B6A0CA54BD}" srcOrd="0" destOrd="0" presId="urn:microsoft.com/office/officeart/2005/8/layout/vList3"/>
    <dgm:cxn modelId="{F6FB2535-ECD4-49DF-95F5-1C3FCD67597A}" type="presOf" srcId="{2F86DACA-FBFB-4D1E-94E4-5F124CDFA8DB}" destId="{61CE2C3B-1C95-4017-A225-2578C7315B30}" srcOrd="0" destOrd="0" presId="urn:microsoft.com/office/officeart/2005/8/layout/vList3"/>
    <dgm:cxn modelId="{E9B7145D-A6E1-4761-BD18-98038CB19A31}" srcId="{C5DF9DD8-5C98-4E9F-BAFC-05A1C2FB3EEF}" destId="{36C99F58-23A4-4BE1-887E-22F302BC82CB}" srcOrd="2" destOrd="0" parTransId="{C4BA76E7-A394-43E5-BA89-F1D4A496F863}" sibTransId="{6F47660F-96E6-45D9-A23A-D96DB4EE6B52}"/>
    <dgm:cxn modelId="{B477EA47-F00B-48C5-81BC-D3AFBE2490EF}" srcId="{C5DF9DD8-5C98-4E9F-BAFC-05A1C2FB3EEF}" destId="{E8B2B97E-2258-4383-9BE4-922EF052E5B8}" srcOrd="0" destOrd="0" parTransId="{E832D9DF-13EA-4E9F-B373-43560947EE4E}" sibTransId="{F77C60DF-C288-476A-920E-63929C113552}"/>
    <dgm:cxn modelId="{17AAE46A-5269-4ED9-BFE2-54DF182DF267}" type="presOf" srcId="{C5DF9DD8-5C98-4E9F-BAFC-05A1C2FB3EEF}" destId="{FE8AFF59-1FC3-4DF4-A184-816476491803}" srcOrd="0" destOrd="0" presId="urn:microsoft.com/office/officeart/2005/8/layout/vList3"/>
    <dgm:cxn modelId="{5D3F628F-946B-4757-8F33-3962EB56E168}" srcId="{C5DF9DD8-5C98-4E9F-BAFC-05A1C2FB3EEF}" destId="{4DFAEF10-483F-49B1-BFEC-5F6AC06C44BC}" srcOrd="3" destOrd="0" parTransId="{8185BA38-FD89-494A-8E2D-4539C6C1CEC1}" sibTransId="{4275E0EF-DF83-4290-AF80-A3C5C3D3E2AB}"/>
    <dgm:cxn modelId="{8B9E2DB5-8747-4168-AC32-D49338E3E2AA}" type="presParOf" srcId="{FE8AFF59-1FC3-4DF4-A184-816476491803}" destId="{563C6080-3105-46E1-8610-2F5106C484E0}" srcOrd="0" destOrd="0" presId="urn:microsoft.com/office/officeart/2005/8/layout/vList3"/>
    <dgm:cxn modelId="{0D894B9A-4525-42A1-A3C4-01B2EDB9F5B8}" type="presParOf" srcId="{563C6080-3105-46E1-8610-2F5106C484E0}" destId="{414B3A60-B870-41B2-A29D-D759C1F607E6}" srcOrd="0" destOrd="0" presId="urn:microsoft.com/office/officeart/2005/8/layout/vList3"/>
    <dgm:cxn modelId="{002B5B08-C14A-4114-82EA-D8E7184E3CA3}" type="presParOf" srcId="{563C6080-3105-46E1-8610-2F5106C484E0}" destId="{3706B7A6-023C-4C6A-A93D-06B6A0CA54BD}" srcOrd="1" destOrd="0" presId="urn:microsoft.com/office/officeart/2005/8/layout/vList3"/>
    <dgm:cxn modelId="{F9D4150F-3CBD-4823-81C2-F6A90F03A503}" type="presParOf" srcId="{FE8AFF59-1FC3-4DF4-A184-816476491803}" destId="{C4C07E53-1C96-4052-989D-4EEFF163F9C7}" srcOrd="1" destOrd="0" presId="urn:microsoft.com/office/officeart/2005/8/layout/vList3"/>
    <dgm:cxn modelId="{1F5CF4C7-E96E-4867-B3C1-748778507A43}" type="presParOf" srcId="{FE8AFF59-1FC3-4DF4-A184-816476491803}" destId="{3313CFB4-421B-4580-89E5-32F10CB962C4}" srcOrd="2" destOrd="0" presId="urn:microsoft.com/office/officeart/2005/8/layout/vList3"/>
    <dgm:cxn modelId="{CABC02C0-91C0-4D63-8C16-69E08966A104}" type="presParOf" srcId="{3313CFB4-421B-4580-89E5-32F10CB962C4}" destId="{E7ED496D-B147-4F6D-9E01-0EE9548A0A71}" srcOrd="0" destOrd="0" presId="urn:microsoft.com/office/officeart/2005/8/layout/vList3"/>
    <dgm:cxn modelId="{F88D936F-2724-4447-9FCC-B97C10922D65}" type="presParOf" srcId="{3313CFB4-421B-4580-89E5-32F10CB962C4}" destId="{61CE2C3B-1C95-4017-A225-2578C7315B30}" srcOrd="1" destOrd="0" presId="urn:microsoft.com/office/officeart/2005/8/layout/vList3"/>
    <dgm:cxn modelId="{9B34A259-D997-4F19-A2E8-1D6AAFC7EC1C}" type="presParOf" srcId="{FE8AFF59-1FC3-4DF4-A184-816476491803}" destId="{5DCDCE9C-AA4C-4433-912F-394DE77D8C3A}" srcOrd="3" destOrd="0" presId="urn:microsoft.com/office/officeart/2005/8/layout/vList3"/>
    <dgm:cxn modelId="{5B1CE3A6-2865-4584-AB94-708F4C7FC3D4}" type="presParOf" srcId="{FE8AFF59-1FC3-4DF4-A184-816476491803}" destId="{9777A48C-0197-484F-B77A-D43FC7F1AF7A}" srcOrd="4" destOrd="0" presId="urn:microsoft.com/office/officeart/2005/8/layout/vList3"/>
    <dgm:cxn modelId="{FDD317A6-4F29-42C1-957E-92C4A1C991A4}" type="presParOf" srcId="{9777A48C-0197-484F-B77A-D43FC7F1AF7A}" destId="{9F7EDFAB-28EC-4089-B13A-31E7C9D5024A}" srcOrd="0" destOrd="0" presId="urn:microsoft.com/office/officeart/2005/8/layout/vList3"/>
    <dgm:cxn modelId="{6E6E67FB-FB5D-4CB3-A724-57FA80718082}" type="presParOf" srcId="{9777A48C-0197-484F-B77A-D43FC7F1AF7A}" destId="{B23DE862-43D9-4536-BADB-9C82FE2A4DAB}" srcOrd="1" destOrd="0" presId="urn:microsoft.com/office/officeart/2005/8/layout/vList3"/>
    <dgm:cxn modelId="{D41AEC0C-D5E4-4030-9A70-A6F159BEDF5C}" type="presParOf" srcId="{FE8AFF59-1FC3-4DF4-A184-816476491803}" destId="{942714A0-A1F0-4686-960B-2C74201A2863}" srcOrd="5" destOrd="0" presId="urn:microsoft.com/office/officeart/2005/8/layout/vList3"/>
    <dgm:cxn modelId="{B5BEFC87-171D-4E95-BE7A-8E9823FE6BC1}" type="presParOf" srcId="{FE8AFF59-1FC3-4DF4-A184-816476491803}" destId="{BC642E87-CCCF-4225-8AEA-9CC2D90C8E33}" srcOrd="6" destOrd="0" presId="urn:microsoft.com/office/officeart/2005/8/layout/vList3"/>
    <dgm:cxn modelId="{4EE74F1E-633A-4217-844B-54E87FD69E53}" type="presParOf" srcId="{BC642E87-CCCF-4225-8AEA-9CC2D90C8E33}" destId="{6793842B-CC10-473C-A886-43BE7B7A4F06}" srcOrd="0" destOrd="0" presId="urn:microsoft.com/office/officeart/2005/8/layout/vList3"/>
    <dgm:cxn modelId="{03125EB6-BEC8-405B-8BF4-D96A8156188D}" type="presParOf" srcId="{BC642E87-CCCF-4225-8AEA-9CC2D90C8E33}" destId="{68FB39C3-7CDC-4159-8340-3E37782BA783}"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8878E37-E3E3-4C62-9FC1-CE60B0662EE6}" type="doc">
      <dgm:prSet loTypeId="urn:microsoft.com/office/officeart/2005/8/layout/bProcess3" loCatId="process" qsTypeId="urn:microsoft.com/office/officeart/2005/8/quickstyle/simple1" qsCatId="simple" csTypeId="urn:microsoft.com/office/officeart/2005/8/colors/colorful1" csCatId="colorful" phldr="1"/>
      <dgm:spPr/>
      <dgm:t>
        <a:bodyPr/>
        <a:lstStyle/>
        <a:p>
          <a:endParaRPr lang="es-ES"/>
        </a:p>
      </dgm:t>
    </dgm:pt>
    <dgm:pt modelId="{6A3A6F1D-7A37-403A-B36D-C5AED9C007BC}">
      <dgm:prSet phldrT="[Texto]" custT="1"/>
      <dgm:spPr/>
      <dgm:t>
        <a:bodyPr/>
        <a:lstStyle/>
        <a:p>
          <a:r>
            <a:rPr lang="es-ES" sz="1800" dirty="0">
              <a:latin typeface="+mj-lt"/>
              <a:cs typeface="Calibri" panose="020F0502020204030204" pitchFamily="34" charset="0"/>
            </a:rPr>
            <a:t>Calificar al cliente en portal (DNI y Carné de extranjería).</a:t>
          </a:r>
        </a:p>
      </dgm:t>
    </dgm:pt>
    <dgm:pt modelId="{3176D5E6-E79A-4E8E-A8CE-BCADCF245AB5}" type="parTrans" cxnId="{746C5199-14C4-4802-8CB6-7C0FC4B95A8E}">
      <dgm:prSet/>
      <dgm:spPr/>
      <dgm:t>
        <a:bodyPr/>
        <a:lstStyle/>
        <a:p>
          <a:endParaRPr lang="es-ES" sz="2000">
            <a:latin typeface="+mj-lt"/>
            <a:cs typeface="Arial" panose="020B0604020202020204" pitchFamily="34" charset="0"/>
          </a:endParaRPr>
        </a:p>
      </dgm:t>
    </dgm:pt>
    <dgm:pt modelId="{9772D643-7E69-4EBC-8441-557D8592CED5}" type="sibTrans" cxnId="{746C5199-14C4-4802-8CB6-7C0FC4B95A8E}">
      <dgm:prSet custT="1"/>
      <dgm:spPr/>
      <dgm:t>
        <a:bodyPr/>
        <a:lstStyle/>
        <a:p>
          <a:endParaRPr lang="es-ES" sz="1400" dirty="0">
            <a:latin typeface="+mj-lt"/>
            <a:cs typeface="Calibri" panose="020F0502020204030204" pitchFamily="34" charset="0"/>
          </a:endParaRPr>
        </a:p>
      </dgm:t>
    </dgm:pt>
    <dgm:pt modelId="{BDD9E2F6-EF2A-4BEB-AED4-3D26FCA09CE1}">
      <dgm:prSet phldrT="[Texto]" custT="1"/>
      <dgm:spPr/>
      <dgm:t>
        <a:bodyPr/>
        <a:lstStyle/>
        <a:p>
          <a:r>
            <a:rPr lang="es-ES" sz="1800" dirty="0">
              <a:latin typeface="+mj-lt"/>
              <a:cs typeface="Calibri" panose="020F0502020204030204" pitchFamily="34" charset="0"/>
            </a:rPr>
            <a:t>Si califica generamos incidente de venta postpago móvil.</a:t>
          </a:r>
        </a:p>
      </dgm:t>
    </dgm:pt>
    <dgm:pt modelId="{93772AAB-0752-4700-9CF0-6DF28735B72E}" type="parTrans" cxnId="{4F23385D-975B-4158-B071-5678FC8381F0}">
      <dgm:prSet/>
      <dgm:spPr/>
      <dgm:t>
        <a:bodyPr/>
        <a:lstStyle/>
        <a:p>
          <a:endParaRPr lang="es-ES" sz="2000">
            <a:latin typeface="+mj-lt"/>
            <a:cs typeface="Arial" panose="020B0604020202020204" pitchFamily="34" charset="0"/>
          </a:endParaRPr>
        </a:p>
      </dgm:t>
    </dgm:pt>
    <dgm:pt modelId="{F37D77A6-6E35-4454-8457-E70254F262ED}" type="sibTrans" cxnId="{4F23385D-975B-4158-B071-5678FC8381F0}">
      <dgm:prSet custT="1"/>
      <dgm:spPr/>
      <dgm:t>
        <a:bodyPr/>
        <a:lstStyle/>
        <a:p>
          <a:endParaRPr lang="es-ES" sz="1400" dirty="0">
            <a:latin typeface="+mj-lt"/>
            <a:cs typeface="Calibri" panose="020F0502020204030204" pitchFamily="34" charset="0"/>
          </a:endParaRPr>
        </a:p>
      </dgm:t>
    </dgm:pt>
    <dgm:pt modelId="{25E27D24-6C38-4235-8C6B-330E567B9E21}">
      <dgm:prSet phldrT="[Texto]" custT="1"/>
      <dgm:spPr/>
      <dgm:t>
        <a:bodyPr/>
        <a:lstStyle/>
        <a:p>
          <a:r>
            <a:rPr lang="es-ES" sz="1600" dirty="0">
              <a:latin typeface="+mj-lt"/>
              <a:cs typeface="Calibri" panose="020F0502020204030204" pitchFamily="34" charset="0"/>
            </a:rPr>
            <a:t>Generamos orden con forma de pago </a:t>
          </a:r>
          <a:r>
            <a:rPr lang="es-ES" sz="1600" u="sng" dirty="0">
              <a:latin typeface="+mj-lt"/>
              <a:cs typeface="Calibri" panose="020F0502020204030204" pitchFamily="34" charset="0"/>
            </a:rPr>
            <a:t>cargo al recibo a 18 cuotas</a:t>
          </a:r>
          <a:r>
            <a:rPr lang="es-ES" sz="1600" dirty="0">
              <a:latin typeface="+mj-lt"/>
              <a:cs typeface="Calibri" panose="020F0502020204030204" pitchFamily="34" charset="0"/>
            </a:rPr>
            <a:t> (solo VEP) o al contado si es el pago total.</a:t>
          </a:r>
        </a:p>
      </dgm:t>
    </dgm:pt>
    <dgm:pt modelId="{D2B445A4-B096-4A2A-B98F-C8627AC03D04}" type="parTrans" cxnId="{6C8D43FD-B32C-4C6B-8AD4-1B43B6CCA7F6}">
      <dgm:prSet/>
      <dgm:spPr/>
      <dgm:t>
        <a:bodyPr/>
        <a:lstStyle/>
        <a:p>
          <a:endParaRPr lang="es-ES" sz="2000">
            <a:latin typeface="+mj-lt"/>
            <a:cs typeface="Arial" panose="020B0604020202020204" pitchFamily="34" charset="0"/>
          </a:endParaRPr>
        </a:p>
      </dgm:t>
    </dgm:pt>
    <dgm:pt modelId="{D7151F64-31C2-4557-8B26-BF9271E12F63}" type="sibTrans" cxnId="{6C8D43FD-B32C-4C6B-8AD4-1B43B6CCA7F6}">
      <dgm:prSet custT="1"/>
      <dgm:spPr/>
      <dgm:t>
        <a:bodyPr/>
        <a:lstStyle/>
        <a:p>
          <a:endParaRPr lang="es-ES" sz="1400" dirty="0">
            <a:latin typeface="+mj-lt"/>
            <a:cs typeface="Calibri" panose="020F0502020204030204" pitchFamily="34" charset="0"/>
          </a:endParaRPr>
        </a:p>
      </dgm:t>
    </dgm:pt>
    <dgm:pt modelId="{B85B2698-E6E9-4BFA-A6B1-093E07086824}">
      <dgm:prSet phldrT="[Texto]" custT="1"/>
      <dgm:spPr/>
      <dgm:t>
        <a:bodyPr/>
        <a:lstStyle/>
        <a:p>
          <a:r>
            <a:rPr lang="es-ES" sz="1600" dirty="0">
              <a:latin typeface="+mj-lt"/>
              <a:cs typeface="Calibri" panose="020F0502020204030204" pitchFamily="34" charset="0"/>
            </a:rPr>
            <a:t>En la orden llenamos el CPUF y seleccionamos firma digital con su correo electrónico.</a:t>
          </a:r>
        </a:p>
      </dgm:t>
    </dgm:pt>
    <dgm:pt modelId="{B38F9F2D-21E3-4FF6-85F1-0B5F3B528C5B}" type="parTrans" cxnId="{919C9488-6D4B-4F24-83E0-43572759B6BF}">
      <dgm:prSet/>
      <dgm:spPr/>
      <dgm:t>
        <a:bodyPr/>
        <a:lstStyle/>
        <a:p>
          <a:endParaRPr lang="es-ES" sz="2000">
            <a:latin typeface="+mj-lt"/>
            <a:cs typeface="Arial" panose="020B0604020202020204" pitchFamily="34" charset="0"/>
          </a:endParaRPr>
        </a:p>
      </dgm:t>
    </dgm:pt>
    <dgm:pt modelId="{6EA43AA3-A591-4562-886E-4028725DB833}" type="sibTrans" cxnId="{919C9488-6D4B-4F24-83E0-43572759B6BF}">
      <dgm:prSet custT="1"/>
      <dgm:spPr/>
      <dgm:t>
        <a:bodyPr/>
        <a:lstStyle/>
        <a:p>
          <a:endParaRPr lang="es-ES" sz="1400" dirty="0">
            <a:latin typeface="+mj-lt"/>
            <a:cs typeface="Calibri" panose="020F0502020204030204" pitchFamily="34" charset="0"/>
          </a:endParaRPr>
        </a:p>
      </dgm:t>
    </dgm:pt>
    <dgm:pt modelId="{51F47579-F13F-48F7-8631-EC73683F2A7F}">
      <dgm:prSet phldrT="[Texto]" custT="1"/>
      <dgm:spPr/>
      <dgm:t>
        <a:bodyPr/>
        <a:lstStyle/>
        <a:p>
          <a:r>
            <a:rPr lang="es-ES" sz="1800" dirty="0">
              <a:latin typeface="+mj-lt"/>
              <a:cs typeface="Calibri" panose="020F0502020204030204" pitchFamily="34" charset="0"/>
            </a:rPr>
            <a:t>Orden en </a:t>
          </a:r>
          <a:r>
            <a:rPr lang="es-ES" sz="1800" dirty="0" err="1">
              <a:latin typeface="+mj-lt"/>
              <a:cs typeface="Calibri" panose="020F0502020204030204" pitchFamily="34" charset="0"/>
            </a:rPr>
            <a:t>inbox</a:t>
          </a:r>
          <a:r>
            <a:rPr lang="es-ES" sz="1800" dirty="0">
              <a:latin typeface="+mj-lt"/>
              <a:cs typeface="Calibri" panose="020F0502020204030204" pitchFamily="34" charset="0"/>
            </a:rPr>
            <a:t> tienda, cliente pasa validación biométrica.</a:t>
          </a:r>
        </a:p>
      </dgm:t>
    </dgm:pt>
    <dgm:pt modelId="{45BC8561-835C-4942-B3FE-A8D0BA5DB19D}" type="parTrans" cxnId="{E6EC49F9-825F-42EF-950A-F7413ADC2D3E}">
      <dgm:prSet/>
      <dgm:spPr/>
      <dgm:t>
        <a:bodyPr/>
        <a:lstStyle/>
        <a:p>
          <a:endParaRPr lang="es-ES" sz="2000">
            <a:latin typeface="+mj-lt"/>
            <a:cs typeface="Arial" panose="020B0604020202020204" pitchFamily="34" charset="0"/>
          </a:endParaRPr>
        </a:p>
      </dgm:t>
    </dgm:pt>
    <dgm:pt modelId="{21DB5FDC-600A-44E1-AEC7-239ABC82E8D5}" type="sibTrans" cxnId="{E6EC49F9-825F-42EF-950A-F7413ADC2D3E}">
      <dgm:prSet custT="1"/>
      <dgm:spPr/>
      <dgm:t>
        <a:bodyPr/>
        <a:lstStyle/>
        <a:p>
          <a:endParaRPr lang="es-ES" sz="1400" dirty="0">
            <a:latin typeface="+mj-lt"/>
            <a:cs typeface="Calibri" panose="020F0502020204030204" pitchFamily="34" charset="0"/>
          </a:endParaRPr>
        </a:p>
      </dgm:t>
    </dgm:pt>
    <dgm:pt modelId="{37B1F21F-BA02-4A73-85A2-0D0C41FC1231}">
      <dgm:prSet phldrT="[Texto]" custT="1"/>
      <dgm:spPr/>
      <dgm:t>
        <a:bodyPr/>
        <a:lstStyle/>
        <a:p>
          <a:r>
            <a:rPr lang="es-ES" sz="1800" dirty="0">
              <a:latin typeface="+mj-lt"/>
              <a:cs typeface="Calibri" panose="020F0502020204030204" pitchFamily="34" charset="0"/>
            </a:rPr>
            <a:t>Si es exitoso, cliente cancela la cuota inicial en caja (solo VEP) o todo al contado.</a:t>
          </a:r>
        </a:p>
      </dgm:t>
    </dgm:pt>
    <dgm:pt modelId="{5E2621CE-F462-416A-B2FF-FE30CE83F986}" type="parTrans" cxnId="{AA3A19FB-4986-4595-9489-F9C1E3ECCF33}">
      <dgm:prSet/>
      <dgm:spPr/>
      <dgm:t>
        <a:bodyPr/>
        <a:lstStyle/>
        <a:p>
          <a:endParaRPr lang="es-ES" sz="2000">
            <a:latin typeface="+mj-lt"/>
            <a:cs typeface="Arial" panose="020B0604020202020204" pitchFamily="34" charset="0"/>
          </a:endParaRPr>
        </a:p>
      </dgm:t>
    </dgm:pt>
    <dgm:pt modelId="{F34A4B16-DF5E-4656-A0A4-3C55CB4ABA38}" type="sibTrans" cxnId="{AA3A19FB-4986-4595-9489-F9C1E3ECCF33}">
      <dgm:prSet/>
      <dgm:spPr/>
      <dgm:t>
        <a:bodyPr/>
        <a:lstStyle/>
        <a:p>
          <a:endParaRPr lang="es-ES" sz="2000">
            <a:latin typeface="+mj-lt"/>
            <a:cs typeface="Arial" panose="020B0604020202020204" pitchFamily="34" charset="0"/>
          </a:endParaRPr>
        </a:p>
      </dgm:t>
    </dgm:pt>
    <dgm:pt modelId="{81E1702F-A4D1-4B97-B660-3F676126B14E}">
      <dgm:prSet phldrT="[Texto]" custT="1"/>
      <dgm:spPr/>
      <dgm:t>
        <a:bodyPr/>
        <a:lstStyle/>
        <a:p>
          <a:r>
            <a:rPr lang="es-ES" sz="1800" dirty="0">
              <a:latin typeface="+mj-lt"/>
              <a:cs typeface="Calibri" panose="020F0502020204030204" pitchFamily="34" charset="0"/>
            </a:rPr>
            <a:t>Verificamos el pago en portal y avanzamos la orden para generar documentos digitales</a:t>
          </a:r>
        </a:p>
      </dgm:t>
    </dgm:pt>
    <dgm:pt modelId="{AC5BCEB3-1602-4A9A-86ED-C53C80BA38FA}" type="parTrans" cxnId="{A9951539-1B71-4660-8EAF-353EC56BF12B}">
      <dgm:prSet/>
      <dgm:spPr/>
      <dgm:t>
        <a:bodyPr/>
        <a:lstStyle/>
        <a:p>
          <a:endParaRPr lang="es-ES">
            <a:latin typeface="+mj-lt"/>
          </a:endParaRPr>
        </a:p>
      </dgm:t>
    </dgm:pt>
    <dgm:pt modelId="{3C6D9112-006F-429F-9AB4-B3E40D5B4506}" type="sibTrans" cxnId="{A9951539-1B71-4660-8EAF-353EC56BF12B}">
      <dgm:prSet/>
      <dgm:spPr/>
      <dgm:t>
        <a:bodyPr/>
        <a:lstStyle/>
        <a:p>
          <a:endParaRPr lang="es-ES">
            <a:latin typeface="+mj-lt"/>
          </a:endParaRPr>
        </a:p>
      </dgm:t>
    </dgm:pt>
    <dgm:pt modelId="{FA8FAB75-A088-4809-B588-A83F051EB34C}">
      <dgm:prSet phldrT="[Texto]" custT="1"/>
      <dgm:spPr/>
      <dgm:t>
        <a:bodyPr/>
        <a:lstStyle/>
        <a:p>
          <a:r>
            <a:rPr lang="es-ES" sz="1800" dirty="0">
              <a:latin typeface="+mj-lt"/>
              <a:cs typeface="Calibri" panose="020F0502020204030204" pitchFamily="34" charset="0"/>
            </a:rPr>
            <a:t>Se indica al cliente que los documentos llegarán durante las próximas horas a su correo electrónico registrado</a:t>
          </a:r>
        </a:p>
      </dgm:t>
    </dgm:pt>
    <dgm:pt modelId="{7B1D1394-F833-4165-AFCA-9C788B6AEE98}" type="parTrans" cxnId="{35C0FB3D-263D-4A38-9C06-F3605806A81F}">
      <dgm:prSet/>
      <dgm:spPr/>
      <dgm:t>
        <a:bodyPr/>
        <a:lstStyle/>
        <a:p>
          <a:endParaRPr lang="es-ES">
            <a:latin typeface="+mj-lt"/>
          </a:endParaRPr>
        </a:p>
      </dgm:t>
    </dgm:pt>
    <dgm:pt modelId="{21F74F56-42CC-4DD8-819A-55A72C6432E6}" type="sibTrans" cxnId="{35C0FB3D-263D-4A38-9C06-F3605806A81F}">
      <dgm:prSet/>
      <dgm:spPr/>
      <dgm:t>
        <a:bodyPr/>
        <a:lstStyle/>
        <a:p>
          <a:endParaRPr lang="es-ES">
            <a:latin typeface="+mj-lt"/>
          </a:endParaRPr>
        </a:p>
      </dgm:t>
    </dgm:pt>
    <dgm:pt modelId="{BC31CCF8-4FB8-4E8D-B883-D83F9BF34DFF}" type="pres">
      <dgm:prSet presAssocID="{A8878E37-E3E3-4C62-9FC1-CE60B0662EE6}" presName="Name0" presStyleCnt="0">
        <dgm:presLayoutVars>
          <dgm:dir/>
          <dgm:resizeHandles val="exact"/>
        </dgm:presLayoutVars>
      </dgm:prSet>
      <dgm:spPr/>
    </dgm:pt>
    <dgm:pt modelId="{815BA875-7DD2-495B-A4D2-6AEA82C699EA}" type="pres">
      <dgm:prSet presAssocID="{6A3A6F1D-7A37-403A-B36D-C5AED9C007BC}" presName="node" presStyleLbl="node1" presStyleIdx="0" presStyleCnt="8">
        <dgm:presLayoutVars>
          <dgm:bulletEnabled val="1"/>
        </dgm:presLayoutVars>
      </dgm:prSet>
      <dgm:spPr/>
    </dgm:pt>
    <dgm:pt modelId="{9F882AA8-2155-44C2-A5BE-C73939AC8396}" type="pres">
      <dgm:prSet presAssocID="{9772D643-7E69-4EBC-8441-557D8592CED5}" presName="sibTrans" presStyleLbl="sibTrans1D1" presStyleIdx="0" presStyleCnt="7"/>
      <dgm:spPr/>
    </dgm:pt>
    <dgm:pt modelId="{A7CDE498-C651-489B-944C-6F281221D0CF}" type="pres">
      <dgm:prSet presAssocID="{9772D643-7E69-4EBC-8441-557D8592CED5}" presName="connectorText" presStyleLbl="sibTrans1D1" presStyleIdx="0" presStyleCnt="7"/>
      <dgm:spPr/>
    </dgm:pt>
    <dgm:pt modelId="{724BF4ED-DEA1-41CC-87B4-C1FC9ACF576F}" type="pres">
      <dgm:prSet presAssocID="{BDD9E2F6-EF2A-4BEB-AED4-3D26FCA09CE1}" presName="node" presStyleLbl="node1" presStyleIdx="1" presStyleCnt="8">
        <dgm:presLayoutVars>
          <dgm:bulletEnabled val="1"/>
        </dgm:presLayoutVars>
      </dgm:prSet>
      <dgm:spPr/>
    </dgm:pt>
    <dgm:pt modelId="{796F7B23-E5FE-4879-8637-DF791CE30B6A}" type="pres">
      <dgm:prSet presAssocID="{F37D77A6-6E35-4454-8457-E70254F262ED}" presName="sibTrans" presStyleLbl="sibTrans1D1" presStyleIdx="1" presStyleCnt="7"/>
      <dgm:spPr/>
    </dgm:pt>
    <dgm:pt modelId="{55E592EE-F26A-4BFC-8667-283B8EADB5C6}" type="pres">
      <dgm:prSet presAssocID="{F37D77A6-6E35-4454-8457-E70254F262ED}" presName="connectorText" presStyleLbl="sibTrans1D1" presStyleIdx="1" presStyleCnt="7"/>
      <dgm:spPr/>
    </dgm:pt>
    <dgm:pt modelId="{7F1B16F4-DA0F-46C7-B7C8-7EA26A9D909A}" type="pres">
      <dgm:prSet presAssocID="{25E27D24-6C38-4235-8C6B-330E567B9E21}" presName="node" presStyleLbl="node1" presStyleIdx="2" presStyleCnt="8">
        <dgm:presLayoutVars>
          <dgm:bulletEnabled val="1"/>
        </dgm:presLayoutVars>
      </dgm:prSet>
      <dgm:spPr/>
    </dgm:pt>
    <dgm:pt modelId="{CC7DC10F-2B78-4C5B-9387-F625324623A7}" type="pres">
      <dgm:prSet presAssocID="{D7151F64-31C2-4557-8B26-BF9271E12F63}" presName="sibTrans" presStyleLbl="sibTrans1D1" presStyleIdx="2" presStyleCnt="7"/>
      <dgm:spPr/>
    </dgm:pt>
    <dgm:pt modelId="{6B4C9B5B-5E7C-4E6A-81EB-AED04F7F666D}" type="pres">
      <dgm:prSet presAssocID="{D7151F64-31C2-4557-8B26-BF9271E12F63}" presName="connectorText" presStyleLbl="sibTrans1D1" presStyleIdx="2" presStyleCnt="7"/>
      <dgm:spPr/>
    </dgm:pt>
    <dgm:pt modelId="{6993E69B-1AD1-4014-B273-C532D789CA83}" type="pres">
      <dgm:prSet presAssocID="{B85B2698-E6E9-4BFA-A6B1-093E07086824}" presName="node" presStyleLbl="node1" presStyleIdx="3" presStyleCnt="8">
        <dgm:presLayoutVars>
          <dgm:bulletEnabled val="1"/>
        </dgm:presLayoutVars>
      </dgm:prSet>
      <dgm:spPr/>
    </dgm:pt>
    <dgm:pt modelId="{A1E196B0-0987-48C0-8BB6-F656B2EAA109}" type="pres">
      <dgm:prSet presAssocID="{6EA43AA3-A591-4562-886E-4028725DB833}" presName="sibTrans" presStyleLbl="sibTrans1D1" presStyleIdx="3" presStyleCnt="7"/>
      <dgm:spPr/>
    </dgm:pt>
    <dgm:pt modelId="{E79DA176-5343-43B8-864F-E0E2CF2B979B}" type="pres">
      <dgm:prSet presAssocID="{6EA43AA3-A591-4562-886E-4028725DB833}" presName="connectorText" presStyleLbl="sibTrans1D1" presStyleIdx="3" presStyleCnt="7"/>
      <dgm:spPr/>
    </dgm:pt>
    <dgm:pt modelId="{15DA4226-98AC-4129-A96D-D91993D96894}" type="pres">
      <dgm:prSet presAssocID="{51F47579-F13F-48F7-8631-EC73683F2A7F}" presName="node" presStyleLbl="node1" presStyleIdx="4" presStyleCnt="8">
        <dgm:presLayoutVars>
          <dgm:bulletEnabled val="1"/>
        </dgm:presLayoutVars>
      </dgm:prSet>
      <dgm:spPr/>
    </dgm:pt>
    <dgm:pt modelId="{EDD4491D-2D54-437C-843A-2121AC8AD104}" type="pres">
      <dgm:prSet presAssocID="{21DB5FDC-600A-44E1-AEC7-239ABC82E8D5}" presName="sibTrans" presStyleLbl="sibTrans1D1" presStyleIdx="4" presStyleCnt="7"/>
      <dgm:spPr/>
    </dgm:pt>
    <dgm:pt modelId="{3A0AEC36-7A86-42B6-94FF-64404C1D8173}" type="pres">
      <dgm:prSet presAssocID="{21DB5FDC-600A-44E1-AEC7-239ABC82E8D5}" presName="connectorText" presStyleLbl="sibTrans1D1" presStyleIdx="4" presStyleCnt="7"/>
      <dgm:spPr/>
    </dgm:pt>
    <dgm:pt modelId="{109194ED-59E9-4165-8487-C886ECB90105}" type="pres">
      <dgm:prSet presAssocID="{37B1F21F-BA02-4A73-85A2-0D0C41FC1231}" presName="node" presStyleLbl="node1" presStyleIdx="5" presStyleCnt="8">
        <dgm:presLayoutVars>
          <dgm:bulletEnabled val="1"/>
        </dgm:presLayoutVars>
      </dgm:prSet>
      <dgm:spPr/>
    </dgm:pt>
    <dgm:pt modelId="{050C3A18-FEF8-4883-9623-4464B953B57F}" type="pres">
      <dgm:prSet presAssocID="{F34A4B16-DF5E-4656-A0A4-3C55CB4ABA38}" presName="sibTrans" presStyleLbl="sibTrans1D1" presStyleIdx="5" presStyleCnt="7"/>
      <dgm:spPr/>
    </dgm:pt>
    <dgm:pt modelId="{59575BB0-15A2-460F-941E-044A8DC26A2C}" type="pres">
      <dgm:prSet presAssocID="{F34A4B16-DF5E-4656-A0A4-3C55CB4ABA38}" presName="connectorText" presStyleLbl="sibTrans1D1" presStyleIdx="5" presStyleCnt="7"/>
      <dgm:spPr/>
    </dgm:pt>
    <dgm:pt modelId="{E0D3BFA5-D6A2-448B-B704-FC6CF106F3BF}" type="pres">
      <dgm:prSet presAssocID="{81E1702F-A4D1-4B97-B660-3F676126B14E}" presName="node" presStyleLbl="node1" presStyleIdx="6" presStyleCnt="8" custScaleX="129689">
        <dgm:presLayoutVars>
          <dgm:bulletEnabled val="1"/>
        </dgm:presLayoutVars>
      </dgm:prSet>
      <dgm:spPr/>
    </dgm:pt>
    <dgm:pt modelId="{814E3715-B366-4318-98BC-0EA391056DDC}" type="pres">
      <dgm:prSet presAssocID="{3C6D9112-006F-429F-9AB4-B3E40D5B4506}" presName="sibTrans" presStyleLbl="sibTrans1D1" presStyleIdx="6" presStyleCnt="7"/>
      <dgm:spPr/>
    </dgm:pt>
    <dgm:pt modelId="{5BD02C3E-9E76-48DE-942A-50FE20E31F8A}" type="pres">
      <dgm:prSet presAssocID="{3C6D9112-006F-429F-9AB4-B3E40D5B4506}" presName="connectorText" presStyleLbl="sibTrans1D1" presStyleIdx="6" presStyleCnt="7"/>
      <dgm:spPr/>
    </dgm:pt>
    <dgm:pt modelId="{92BAB4E8-8EA0-4EE6-AEA9-D8E99A53E3F4}" type="pres">
      <dgm:prSet presAssocID="{FA8FAB75-A088-4809-B588-A83F051EB34C}" presName="node" presStyleLbl="node1" presStyleIdx="7" presStyleCnt="8" custScaleX="178437">
        <dgm:presLayoutVars>
          <dgm:bulletEnabled val="1"/>
        </dgm:presLayoutVars>
      </dgm:prSet>
      <dgm:spPr/>
    </dgm:pt>
  </dgm:ptLst>
  <dgm:cxnLst>
    <dgm:cxn modelId="{DE70CF02-922B-4699-916C-F9E925AE62B9}" type="presOf" srcId="{3C6D9112-006F-429F-9AB4-B3E40D5B4506}" destId="{814E3715-B366-4318-98BC-0EA391056DDC}" srcOrd="0" destOrd="0" presId="urn:microsoft.com/office/officeart/2005/8/layout/bProcess3"/>
    <dgm:cxn modelId="{B4D20C05-FEDD-4F6C-9DF9-2817EEDD1BED}" type="presOf" srcId="{37B1F21F-BA02-4A73-85A2-0D0C41FC1231}" destId="{109194ED-59E9-4165-8487-C886ECB90105}" srcOrd="0" destOrd="0" presId="urn:microsoft.com/office/officeart/2005/8/layout/bProcess3"/>
    <dgm:cxn modelId="{8E483413-315C-4BB3-8E5F-0E7509488D37}" type="presOf" srcId="{3C6D9112-006F-429F-9AB4-B3E40D5B4506}" destId="{5BD02C3E-9E76-48DE-942A-50FE20E31F8A}" srcOrd="1" destOrd="0" presId="urn:microsoft.com/office/officeart/2005/8/layout/bProcess3"/>
    <dgm:cxn modelId="{DC07911B-44A9-4BC4-9E47-3EFAD12353EA}" type="presOf" srcId="{9772D643-7E69-4EBC-8441-557D8592CED5}" destId="{9F882AA8-2155-44C2-A5BE-C73939AC8396}" srcOrd="0" destOrd="0" presId="urn:microsoft.com/office/officeart/2005/8/layout/bProcess3"/>
    <dgm:cxn modelId="{D4214126-1E88-42D8-9D6D-F6FE232494E0}" type="presOf" srcId="{D7151F64-31C2-4557-8B26-BF9271E12F63}" destId="{6B4C9B5B-5E7C-4E6A-81EB-AED04F7F666D}" srcOrd="1" destOrd="0" presId="urn:microsoft.com/office/officeart/2005/8/layout/bProcess3"/>
    <dgm:cxn modelId="{CFE2272F-8FC2-4894-9EDF-C7463D58A53D}" type="presOf" srcId="{D7151F64-31C2-4557-8B26-BF9271E12F63}" destId="{CC7DC10F-2B78-4C5B-9387-F625324623A7}" srcOrd="0" destOrd="0" presId="urn:microsoft.com/office/officeart/2005/8/layout/bProcess3"/>
    <dgm:cxn modelId="{A9951539-1B71-4660-8EAF-353EC56BF12B}" srcId="{A8878E37-E3E3-4C62-9FC1-CE60B0662EE6}" destId="{81E1702F-A4D1-4B97-B660-3F676126B14E}" srcOrd="6" destOrd="0" parTransId="{AC5BCEB3-1602-4A9A-86ED-C53C80BA38FA}" sibTransId="{3C6D9112-006F-429F-9AB4-B3E40D5B4506}"/>
    <dgm:cxn modelId="{35C0FB3D-263D-4A38-9C06-F3605806A81F}" srcId="{A8878E37-E3E3-4C62-9FC1-CE60B0662EE6}" destId="{FA8FAB75-A088-4809-B588-A83F051EB34C}" srcOrd="7" destOrd="0" parTransId="{7B1D1394-F833-4165-AFCA-9C788B6AEE98}" sibTransId="{21F74F56-42CC-4DD8-819A-55A72C6432E6}"/>
    <dgm:cxn modelId="{4F23385D-975B-4158-B071-5678FC8381F0}" srcId="{A8878E37-E3E3-4C62-9FC1-CE60B0662EE6}" destId="{BDD9E2F6-EF2A-4BEB-AED4-3D26FCA09CE1}" srcOrd="1" destOrd="0" parTransId="{93772AAB-0752-4700-9CF0-6DF28735B72E}" sibTransId="{F37D77A6-6E35-4454-8457-E70254F262ED}"/>
    <dgm:cxn modelId="{B7D26B45-6A2C-413F-A359-051FF20D095C}" type="presOf" srcId="{6EA43AA3-A591-4562-886E-4028725DB833}" destId="{E79DA176-5343-43B8-864F-E0E2CF2B979B}" srcOrd="1" destOrd="0" presId="urn:microsoft.com/office/officeart/2005/8/layout/bProcess3"/>
    <dgm:cxn modelId="{78B91867-6A4D-4A87-B779-FBF7475983ED}" type="presOf" srcId="{F37D77A6-6E35-4454-8457-E70254F262ED}" destId="{796F7B23-E5FE-4879-8637-DF791CE30B6A}" srcOrd="0" destOrd="0" presId="urn:microsoft.com/office/officeart/2005/8/layout/bProcess3"/>
    <dgm:cxn modelId="{69677D49-F5A0-4873-9F0A-09D70A27D79C}" type="presOf" srcId="{51F47579-F13F-48F7-8631-EC73683F2A7F}" destId="{15DA4226-98AC-4129-A96D-D91993D96894}" srcOrd="0" destOrd="0" presId="urn:microsoft.com/office/officeart/2005/8/layout/bProcess3"/>
    <dgm:cxn modelId="{BCE59169-F01C-4102-B360-34E4D47468DC}" type="presOf" srcId="{BDD9E2F6-EF2A-4BEB-AED4-3D26FCA09CE1}" destId="{724BF4ED-DEA1-41CC-87B4-C1FC9ACF576F}" srcOrd="0" destOrd="0" presId="urn:microsoft.com/office/officeart/2005/8/layout/bProcess3"/>
    <dgm:cxn modelId="{4479B54E-9264-401C-8367-1AA1D95957A1}" type="presOf" srcId="{F34A4B16-DF5E-4656-A0A4-3C55CB4ABA38}" destId="{59575BB0-15A2-460F-941E-044A8DC26A2C}" srcOrd="1" destOrd="0" presId="urn:microsoft.com/office/officeart/2005/8/layout/bProcess3"/>
    <dgm:cxn modelId="{00577951-117C-4F07-9FDF-692327FA66AF}" type="presOf" srcId="{B85B2698-E6E9-4BFA-A6B1-093E07086824}" destId="{6993E69B-1AD1-4014-B273-C532D789CA83}" srcOrd="0" destOrd="0" presId="urn:microsoft.com/office/officeart/2005/8/layout/bProcess3"/>
    <dgm:cxn modelId="{75041273-DDDE-4247-BB3E-8713BA725A41}" type="presOf" srcId="{9772D643-7E69-4EBC-8441-557D8592CED5}" destId="{A7CDE498-C651-489B-944C-6F281221D0CF}" srcOrd="1" destOrd="0" presId="urn:microsoft.com/office/officeart/2005/8/layout/bProcess3"/>
    <dgm:cxn modelId="{6680EB73-9BAF-4E30-AD98-6598A3FEBBE8}" type="presOf" srcId="{21DB5FDC-600A-44E1-AEC7-239ABC82E8D5}" destId="{EDD4491D-2D54-437C-843A-2121AC8AD104}" srcOrd="0" destOrd="0" presId="urn:microsoft.com/office/officeart/2005/8/layout/bProcess3"/>
    <dgm:cxn modelId="{9DE08780-0ABE-44FA-A0D8-B565447E894E}" type="presOf" srcId="{FA8FAB75-A088-4809-B588-A83F051EB34C}" destId="{92BAB4E8-8EA0-4EE6-AEA9-D8E99A53E3F4}" srcOrd="0" destOrd="0" presId="urn:microsoft.com/office/officeart/2005/8/layout/bProcess3"/>
    <dgm:cxn modelId="{DC751B84-9E57-4A22-839A-7ECA362B0EB4}" type="presOf" srcId="{A8878E37-E3E3-4C62-9FC1-CE60B0662EE6}" destId="{BC31CCF8-4FB8-4E8D-B883-D83F9BF34DFF}" srcOrd="0" destOrd="0" presId="urn:microsoft.com/office/officeart/2005/8/layout/bProcess3"/>
    <dgm:cxn modelId="{919C9488-6D4B-4F24-83E0-43572759B6BF}" srcId="{A8878E37-E3E3-4C62-9FC1-CE60B0662EE6}" destId="{B85B2698-E6E9-4BFA-A6B1-093E07086824}" srcOrd="3" destOrd="0" parTransId="{B38F9F2D-21E3-4FF6-85F1-0B5F3B528C5B}" sibTransId="{6EA43AA3-A591-4562-886E-4028725DB833}"/>
    <dgm:cxn modelId="{01E03692-57E0-46FE-9B15-A9B89449BF74}" type="presOf" srcId="{21DB5FDC-600A-44E1-AEC7-239ABC82E8D5}" destId="{3A0AEC36-7A86-42B6-94FF-64404C1D8173}" srcOrd="1" destOrd="0" presId="urn:microsoft.com/office/officeart/2005/8/layout/bProcess3"/>
    <dgm:cxn modelId="{746C5199-14C4-4802-8CB6-7C0FC4B95A8E}" srcId="{A8878E37-E3E3-4C62-9FC1-CE60B0662EE6}" destId="{6A3A6F1D-7A37-403A-B36D-C5AED9C007BC}" srcOrd="0" destOrd="0" parTransId="{3176D5E6-E79A-4E8E-A8CE-BCADCF245AB5}" sibTransId="{9772D643-7E69-4EBC-8441-557D8592CED5}"/>
    <dgm:cxn modelId="{B06AD2AF-2E3D-4160-818B-C6A3B763F219}" type="presOf" srcId="{6EA43AA3-A591-4562-886E-4028725DB833}" destId="{A1E196B0-0987-48C0-8BB6-F656B2EAA109}" srcOrd="0" destOrd="0" presId="urn:microsoft.com/office/officeart/2005/8/layout/bProcess3"/>
    <dgm:cxn modelId="{92CDE8AF-8AC9-4743-A743-80704BDC6DAC}" type="presOf" srcId="{6A3A6F1D-7A37-403A-B36D-C5AED9C007BC}" destId="{815BA875-7DD2-495B-A4D2-6AEA82C699EA}" srcOrd="0" destOrd="0" presId="urn:microsoft.com/office/officeart/2005/8/layout/bProcess3"/>
    <dgm:cxn modelId="{002CDBDC-C24A-4AE9-8B9F-7A64742F1F4A}" type="presOf" srcId="{F37D77A6-6E35-4454-8457-E70254F262ED}" destId="{55E592EE-F26A-4BFC-8667-283B8EADB5C6}" srcOrd="1" destOrd="0" presId="urn:microsoft.com/office/officeart/2005/8/layout/bProcess3"/>
    <dgm:cxn modelId="{92DA28DE-E319-47CA-B054-F40E3D0AC1F2}" type="presOf" srcId="{81E1702F-A4D1-4B97-B660-3F676126B14E}" destId="{E0D3BFA5-D6A2-448B-B704-FC6CF106F3BF}" srcOrd="0" destOrd="0" presId="urn:microsoft.com/office/officeart/2005/8/layout/bProcess3"/>
    <dgm:cxn modelId="{BF1652EB-D84B-4B53-B7C5-D59F51E37095}" type="presOf" srcId="{25E27D24-6C38-4235-8C6B-330E567B9E21}" destId="{7F1B16F4-DA0F-46C7-B7C8-7EA26A9D909A}" srcOrd="0" destOrd="0" presId="urn:microsoft.com/office/officeart/2005/8/layout/bProcess3"/>
    <dgm:cxn modelId="{E6EC49F9-825F-42EF-950A-F7413ADC2D3E}" srcId="{A8878E37-E3E3-4C62-9FC1-CE60B0662EE6}" destId="{51F47579-F13F-48F7-8631-EC73683F2A7F}" srcOrd="4" destOrd="0" parTransId="{45BC8561-835C-4942-B3FE-A8D0BA5DB19D}" sibTransId="{21DB5FDC-600A-44E1-AEC7-239ABC82E8D5}"/>
    <dgm:cxn modelId="{AA3A19FB-4986-4595-9489-F9C1E3ECCF33}" srcId="{A8878E37-E3E3-4C62-9FC1-CE60B0662EE6}" destId="{37B1F21F-BA02-4A73-85A2-0D0C41FC1231}" srcOrd="5" destOrd="0" parTransId="{5E2621CE-F462-416A-B2FF-FE30CE83F986}" sibTransId="{F34A4B16-DF5E-4656-A0A4-3C55CB4ABA38}"/>
    <dgm:cxn modelId="{1146D8FC-D34F-4378-9CDD-D1BFDF099E1C}" type="presOf" srcId="{F34A4B16-DF5E-4656-A0A4-3C55CB4ABA38}" destId="{050C3A18-FEF8-4883-9623-4464B953B57F}" srcOrd="0" destOrd="0" presId="urn:microsoft.com/office/officeart/2005/8/layout/bProcess3"/>
    <dgm:cxn modelId="{6C8D43FD-B32C-4C6B-8AD4-1B43B6CCA7F6}" srcId="{A8878E37-E3E3-4C62-9FC1-CE60B0662EE6}" destId="{25E27D24-6C38-4235-8C6B-330E567B9E21}" srcOrd="2" destOrd="0" parTransId="{D2B445A4-B096-4A2A-B98F-C8627AC03D04}" sibTransId="{D7151F64-31C2-4557-8B26-BF9271E12F63}"/>
    <dgm:cxn modelId="{AB288F9F-C5FC-481B-B8D8-37A8B752D9EC}" type="presParOf" srcId="{BC31CCF8-4FB8-4E8D-B883-D83F9BF34DFF}" destId="{815BA875-7DD2-495B-A4D2-6AEA82C699EA}" srcOrd="0" destOrd="0" presId="urn:microsoft.com/office/officeart/2005/8/layout/bProcess3"/>
    <dgm:cxn modelId="{EBEEA054-EACB-47E7-BC85-9F0C47E92298}" type="presParOf" srcId="{BC31CCF8-4FB8-4E8D-B883-D83F9BF34DFF}" destId="{9F882AA8-2155-44C2-A5BE-C73939AC8396}" srcOrd="1" destOrd="0" presId="urn:microsoft.com/office/officeart/2005/8/layout/bProcess3"/>
    <dgm:cxn modelId="{81536CBB-58FB-4EDB-9C87-17AF95551E79}" type="presParOf" srcId="{9F882AA8-2155-44C2-A5BE-C73939AC8396}" destId="{A7CDE498-C651-489B-944C-6F281221D0CF}" srcOrd="0" destOrd="0" presId="urn:microsoft.com/office/officeart/2005/8/layout/bProcess3"/>
    <dgm:cxn modelId="{5B0B7B31-4A47-499D-88E5-7241014D4566}" type="presParOf" srcId="{BC31CCF8-4FB8-4E8D-B883-D83F9BF34DFF}" destId="{724BF4ED-DEA1-41CC-87B4-C1FC9ACF576F}" srcOrd="2" destOrd="0" presId="urn:microsoft.com/office/officeart/2005/8/layout/bProcess3"/>
    <dgm:cxn modelId="{2809511D-AC2D-4877-9278-DD6BE858AED4}" type="presParOf" srcId="{BC31CCF8-4FB8-4E8D-B883-D83F9BF34DFF}" destId="{796F7B23-E5FE-4879-8637-DF791CE30B6A}" srcOrd="3" destOrd="0" presId="urn:microsoft.com/office/officeart/2005/8/layout/bProcess3"/>
    <dgm:cxn modelId="{26BB556E-828A-40B8-A4F6-4FF612CFC7CF}" type="presParOf" srcId="{796F7B23-E5FE-4879-8637-DF791CE30B6A}" destId="{55E592EE-F26A-4BFC-8667-283B8EADB5C6}" srcOrd="0" destOrd="0" presId="urn:microsoft.com/office/officeart/2005/8/layout/bProcess3"/>
    <dgm:cxn modelId="{0671321C-0394-4802-A8EB-BEBA100D4B6A}" type="presParOf" srcId="{BC31CCF8-4FB8-4E8D-B883-D83F9BF34DFF}" destId="{7F1B16F4-DA0F-46C7-B7C8-7EA26A9D909A}" srcOrd="4" destOrd="0" presId="urn:microsoft.com/office/officeart/2005/8/layout/bProcess3"/>
    <dgm:cxn modelId="{F3F5A57A-478D-4E1B-B1B4-AF93E0DA366E}" type="presParOf" srcId="{BC31CCF8-4FB8-4E8D-B883-D83F9BF34DFF}" destId="{CC7DC10F-2B78-4C5B-9387-F625324623A7}" srcOrd="5" destOrd="0" presId="urn:microsoft.com/office/officeart/2005/8/layout/bProcess3"/>
    <dgm:cxn modelId="{D42A521F-5C61-49E5-BF0C-D3EF5BC03826}" type="presParOf" srcId="{CC7DC10F-2B78-4C5B-9387-F625324623A7}" destId="{6B4C9B5B-5E7C-4E6A-81EB-AED04F7F666D}" srcOrd="0" destOrd="0" presId="urn:microsoft.com/office/officeart/2005/8/layout/bProcess3"/>
    <dgm:cxn modelId="{6A5271F4-D84E-4743-BD4B-4A6B8DC53486}" type="presParOf" srcId="{BC31CCF8-4FB8-4E8D-B883-D83F9BF34DFF}" destId="{6993E69B-1AD1-4014-B273-C532D789CA83}" srcOrd="6" destOrd="0" presId="urn:microsoft.com/office/officeart/2005/8/layout/bProcess3"/>
    <dgm:cxn modelId="{6EFD8F63-B2D3-49C1-927C-D9620A8218D1}" type="presParOf" srcId="{BC31CCF8-4FB8-4E8D-B883-D83F9BF34DFF}" destId="{A1E196B0-0987-48C0-8BB6-F656B2EAA109}" srcOrd="7" destOrd="0" presId="urn:microsoft.com/office/officeart/2005/8/layout/bProcess3"/>
    <dgm:cxn modelId="{26830FE8-37C2-4D55-813F-83C9388D61B5}" type="presParOf" srcId="{A1E196B0-0987-48C0-8BB6-F656B2EAA109}" destId="{E79DA176-5343-43B8-864F-E0E2CF2B979B}" srcOrd="0" destOrd="0" presId="urn:microsoft.com/office/officeart/2005/8/layout/bProcess3"/>
    <dgm:cxn modelId="{D3FE7526-A9A0-4FCA-B161-40866A19128C}" type="presParOf" srcId="{BC31CCF8-4FB8-4E8D-B883-D83F9BF34DFF}" destId="{15DA4226-98AC-4129-A96D-D91993D96894}" srcOrd="8" destOrd="0" presId="urn:microsoft.com/office/officeart/2005/8/layout/bProcess3"/>
    <dgm:cxn modelId="{BD35E224-7A8E-4828-A0B4-C4C67B2DF996}" type="presParOf" srcId="{BC31CCF8-4FB8-4E8D-B883-D83F9BF34DFF}" destId="{EDD4491D-2D54-437C-843A-2121AC8AD104}" srcOrd="9" destOrd="0" presId="urn:microsoft.com/office/officeart/2005/8/layout/bProcess3"/>
    <dgm:cxn modelId="{B1AE3C23-56E1-4221-9D04-75506A0C207D}" type="presParOf" srcId="{EDD4491D-2D54-437C-843A-2121AC8AD104}" destId="{3A0AEC36-7A86-42B6-94FF-64404C1D8173}" srcOrd="0" destOrd="0" presId="urn:microsoft.com/office/officeart/2005/8/layout/bProcess3"/>
    <dgm:cxn modelId="{E9086654-7D09-400F-8617-63F394B181AC}" type="presParOf" srcId="{BC31CCF8-4FB8-4E8D-B883-D83F9BF34DFF}" destId="{109194ED-59E9-4165-8487-C886ECB90105}" srcOrd="10" destOrd="0" presId="urn:microsoft.com/office/officeart/2005/8/layout/bProcess3"/>
    <dgm:cxn modelId="{291444E8-FC7F-41C7-9985-F827823DE0D3}" type="presParOf" srcId="{BC31CCF8-4FB8-4E8D-B883-D83F9BF34DFF}" destId="{050C3A18-FEF8-4883-9623-4464B953B57F}" srcOrd="11" destOrd="0" presId="urn:microsoft.com/office/officeart/2005/8/layout/bProcess3"/>
    <dgm:cxn modelId="{E08681B1-A26E-4BC7-8605-7EE87EDB1CE4}" type="presParOf" srcId="{050C3A18-FEF8-4883-9623-4464B953B57F}" destId="{59575BB0-15A2-460F-941E-044A8DC26A2C}" srcOrd="0" destOrd="0" presId="urn:microsoft.com/office/officeart/2005/8/layout/bProcess3"/>
    <dgm:cxn modelId="{284D251F-A8B1-409F-A6ED-45AA17244EA0}" type="presParOf" srcId="{BC31CCF8-4FB8-4E8D-B883-D83F9BF34DFF}" destId="{E0D3BFA5-D6A2-448B-B704-FC6CF106F3BF}" srcOrd="12" destOrd="0" presId="urn:microsoft.com/office/officeart/2005/8/layout/bProcess3"/>
    <dgm:cxn modelId="{D72105D9-D9D6-4E7D-9476-5718A0281CB6}" type="presParOf" srcId="{BC31CCF8-4FB8-4E8D-B883-D83F9BF34DFF}" destId="{814E3715-B366-4318-98BC-0EA391056DDC}" srcOrd="13" destOrd="0" presId="urn:microsoft.com/office/officeart/2005/8/layout/bProcess3"/>
    <dgm:cxn modelId="{90AF0293-E36F-4C14-8A63-8974FC20934E}" type="presParOf" srcId="{814E3715-B366-4318-98BC-0EA391056DDC}" destId="{5BD02C3E-9E76-48DE-942A-50FE20E31F8A}" srcOrd="0" destOrd="0" presId="urn:microsoft.com/office/officeart/2005/8/layout/bProcess3"/>
    <dgm:cxn modelId="{56F10483-D2CC-44FA-9CD1-20FC73DE0ED8}" type="presParOf" srcId="{BC31CCF8-4FB8-4E8D-B883-D83F9BF34DFF}" destId="{92BAB4E8-8EA0-4EE6-AEA9-D8E99A53E3F4}" srcOrd="14"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8878E37-E3E3-4C62-9FC1-CE60B0662EE6}" type="doc">
      <dgm:prSet loTypeId="urn:microsoft.com/office/officeart/2005/8/layout/bProcess3" loCatId="process" qsTypeId="urn:microsoft.com/office/officeart/2005/8/quickstyle/simple1" qsCatId="simple" csTypeId="urn:microsoft.com/office/officeart/2005/8/colors/colorful1" csCatId="colorful" phldr="1"/>
      <dgm:spPr/>
      <dgm:t>
        <a:bodyPr/>
        <a:lstStyle/>
        <a:p>
          <a:endParaRPr lang="es-ES"/>
        </a:p>
      </dgm:t>
    </dgm:pt>
    <dgm:pt modelId="{6A3A6F1D-7A37-403A-B36D-C5AED9C007BC}">
      <dgm:prSet phldrT="[Texto]" custT="1"/>
      <dgm:spPr/>
      <dgm:t>
        <a:bodyPr/>
        <a:lstStyle/>
        <a:p>
          <a:r>
            <a:rPr lang="es-ES" sz="1800" dirty="0">
              <a:latin typeface="+mj-lt"/>
              <a:cs typeface="Calibri" panose="020F0502020204030204" pitchFamily="34" charset="0"/>
            </a:rPr>
            <a:t>Calificar al cliente en portal (DNI y Carné de extranjería).</a:t>
          </a:r>
        </a:p>
      </dgm:t>
    </dgm:pt>
    <dgm:pt modelId="{3176D5E6-E79A-4E8E-A8CE-BCADCF245AB5}" type="parTrans" cxnId="{746C5199-14C4-4802-8CB6-7C0FC4B95A8E}">
      <dgm:prSet/>
      <dgm:spPr/>
      <dgm:t>
        <a:bodyPr/>
        <a:lstStyle/>
        <a:p>
          <a:endParaRPr lang="es-ES" sz="2000">
            <a:latin typeface="+mj-lt"/>
            <a:cs typeface="Arial" panose="020B0604020202020204" pitchFamily="34" charset="0"/>
          </a:endParaRPr>
        </a:p>
      </dgm:t>
    </dgm:pt>
    <dgm:pt modelId="{9772D643-7E69-4EBC-8441-557D8592CED5}" type="sibTrans" cxnId="{746C5199-14C4-4802-8CB6-7C0FC4B95A8E}">
      <dgm:prSet custT="1"/>
      <dgm:spPr/>
      <dgm:t>
        <a:bodyPr/>
        <a:lstStyle/>
        <a:p>
          <a:endParaRPr lang="es-ES" sz="1400" dirty="0">
            <a:latin typeface="+mj-lt"/>
            <a:cs typeface="Calibri" panose="020F0502020204030204" pitchFamily="34" charset="0"/>
          </a:endParaRPr>
        </a:p>
      </dgm:t>
    </dgm:pt>
    <dgm:pt modelId="{BDD9E2F6-EF2A-4BEB-AED4-3D26FCA09CE1}">
      <dgm:prSet phldrT="[Texto]" custT="1"/>
      <dgm:spPr/>
      <dgm:t>
        <a:bodyPr/>
        <a:lstStyle/>
        <a:p>
          <a:r>
            <a:rPr lang="es-ES" sz="1800" dirty="0">
              <a:latin typeface="+mj-lt"/>
              <a:cs typeface="Calibri" panose="020F0502020204030204" pitchFamily="34" charset="0"/>
            </a:rPr>
            <a:t>Si califica generamos incidente de venta postpago móvil.</a:t>
          </a:r>
        </a:p>
      </dgm:t>
    </dgm:pt>
    <dgm:pt modelId="{93772AAB-0752-4700-9CF0-6DF28735B72E}" type="parTrans" cxnId="{4F23385D-975B-4158-B071-5678FC8381F0}">
      <dgm:prSet/>
      <dgm:spPr/>
      <dgm:t>
        <a:bodyPr/>
        <a:lstStyle/>
        <a:p>
          <a:endParaRPr lang="es-ES" sz="2000">
            <a:latin typeface="+mj-lt"/>
            <a:cs typeface="Arial" panose="020B0604020202020204" pitchFamily="34" charset="0"/>
          </a:endParaRPr>
        </a:p>
      </dgm:t>
    </dgm:pt>
    <dgm:pt modelId="{F37D77A6-6E35-4454-8457-E70254F262ED}" type="sibTrans" cxnId="{4F23385D-975B-4158-B071-5678FC8381F0}">
      <dgm:prSet custT="1"/>
      <dgm:spPr/>
      <dgm:t>
        <a:bodyPr/>
        <a:lstStyle/>
        <a:p>
          <a:endParaRPr lang="es-ES" sz="1400" dirty="0">
            <a:latin typeface="+mj-lt"/>
            <a:cs typeface="Calibri" panose="020F0502020204030204" pitchFamily="34" charset="0"/>
          </a:endParaRPr>
        </a:p>
      </dgm:t>
    </dgm:pt>
    <dgm:pt modelId="{25E27D24-6C38-4235-8C6B-330E567B9E21}">
      <dgm:prSet phldrT="[Texto]" custT="1"/>
      <dgm:spPr/>
      <dgm:t>
        <a:bodyPr/>
        <a:lstStyle/>
        <a:p>
          <a:r>
            <a:rPr lang="es-ES" sz="1600" dirty="0">
              <a:latin typeface="+mj-lt"/>
              <a:cs typeface="Calibri" panose="020F0502020204030204" pitchFamily="34" charset="0"/>
            </a:rPr>
            <a:t>Generamos orden con forma de pago </a:t>
          </a:r>
          <a:r>
            <a:rPr lang="es-ES" sz="1600" u="sng" dirty="0">
              <a:latin typeface="+mj-lt"/>
              <a:cs typeface="Calibri" panose="020F0502020204030204" pitchFamily="34" charset="0"/>
            </a:rPr>
            <a:t>al contado </a:t>
          </a:r>
          <a:endParaRPr lang="es-ES" sz="1600" dirty="0">
            <a:latin typeface="+mj-lt"/>
            <a:cs typeface="Calibri" panose="020F0502020204030204" pitchFamily="34" charset="0"/>
          </a:endParaRPr>
        </a:p>
      </dgm:t>
    </dgm:pt>
    <dgm:pt modelId="{D2B445A4-B096-4A2A-B98F-C8627AC03D04}" type="parTrans" cxnId="{6C8D43FD-B32C-4C6B-8AD4-1B43B6CCA7F6}">
      <dgm:prSet/>
      <dgm:spPr/>
      <dgm:t>
        <a:bodyPr/>
        <a:lstStyle/>
        <a:p>
          <a:endParaRPr lang="es-ES" sz="2000">
            <a:latin typeface="+mj-lt"/>
            <a:cs typeface="Arial" panose="020B0604020202020204" pitchFamily="34" charset="0"/>
          </a:endParaRPr>
        </a:p>
      </dgm:t>
    </dgm:pt>
    <dgm:pt modelId="{D7151F64-31C2-4557-8B26-BF9271E12F63}" type="sibTrans" cxnId="{6C8D43FD-B32C-4C6B-8AD4-1B43B6CCA7F6}">
      <dgm:prSet custT="1"/>
      <dgm:spPr/>
      <dgm:t>
        <a:bodyPr/>
        <a:lstStyle/>
        <a:p>
          <a:endParaRPr lang="es-ES" sz="1400" dirty="0">
            <a:latin typeface="+mj-lt"/>
            <a:cs typeface="Calibri" panose="020F0502020204030204" pitchFamily="34" charset="0"/>
          </a:endParaRPr>
        </a:p>
      </dgm:t>
    </dgm:pt>
    <dgm:pt modelId="{B85B2698-E6E9-4BFA-A6B1-093E07086824}">
      <dgm:prSet phldrT="[Texto]" custT="1"/>
      <dgm:spPr/>
      <dgm:t>
        <a:bodyPr/>
        <a:lstStyle/>
        <a:p>
          <a:r>
            <a:rPr lang="es-ES" sz="1600" dirty="0">
              <a:latin typeface="+mj-lt"/>
              <a:cs typeface="Calibri" panose="020F0502020204030204" pitchFamily="34" charset="0"/>
            </a:rPr>
            <a:t>En la orden llenamos el CPUF y seleccionamos firma manual motivo cliente solicita</a:t>
          </a:r>
        </a:p>
      </dgm:t>
    </dgm:pt>
    <dgm:pt modelId="{B38F9F2D-21E3-4FF6-85F1-0B5F3B528C5B}" type="parTrans" cxnId="{919C9488-6D4B-4F24-83E0-43572759B6BF}">
      <dgm:prSet/>
      <dgm:spPr/>
      <dgm:t>
        <a:bodyPr/>
        <a:lstStyle/>
        <a:p>
          <a:endParaRPr lang="es-ES" sz="2000">
            <a:latin typeface="+mj-lt"/>
            <a:cs typeface="Arial" panose="020B0604020202020204" pitchFamily="34" charset="0"/>
          </a:endParaRPr>
        </a:p>
      </dgm:t>
    </dgm:pt>
    <dgm:pt modelId="{6EA43AA3-A591-4562-886E-4028725DB833}" type="sibTrans" cxnId="{919C9488-6D4B-4F24-83E0-43572759B6BF}">
      <dgm:prSet custT="1"/>
      <dgm:spPr/>
      <dgm:t>
        <a:bodyPr/>
        <a:lstStyle/>
        <a:p>
          <a:endParaRPr lang="es-ES" sz="1400" dirty="0">
            <a:latin typeface="+mj-lt"/>
            <a:cs typeface="Calibri" panose="020F0502020204030204" pitchFamily="34" charset="0"/>
          </a:endParaRPr>
        </a:p>
      </dgm:t>
    </dgm:pt>
    <dgm:pt modelId="{51F47579-F13F-48F7-8631-EC73683F2A7F}">
      <dgm:prSet phldrT="[Texto]" custT="1"/>
      <dgm:spPr/>
      <dgm:t>
        <a:bodyPr/>
        <a:lstStyle/>
        <a:p>
          <a:r>
            <a:rPr lang="es-ES" sz="1800" dirty="0">
              <a:latin typeface="+mj-lt"/>
              <a:cs typeface="Calibri" panose="020F0502020204030204" pitchFamily="34" charset="0"/>
            </a:rPr>
            <a:t>Orden en </a:t>
          </a:r>
          <a:r>
            <a:rPr lang="es-ES" sz="1800" dirty="0" err="1">
              <a:latin typeface="+mj-lt"/>
              <a:cs typeface="Calibri" panose="020F0502020204030204" pitchFamily="34" charset="0"/>
            </a:rPr>
            <a:t>inbox</a:t>
          </a:r>
          <a:r>
            <a:rPr lang="es-ES" sz="1800" dirty="0">
              <a:latin typeface="+mj-lt"/>
              <a:cs typeface="Calibri" panose="020F0502020204030204" pitchFamily="34" charset="0"/>
            </a:rPr>
            <a:t> tienda, cliente pasa validación biométrica.</a:t>
          </a:r>
        </a:p>
      </dgm:t>
    </dgm:pt>
    <dgm:pt modelId="{45BC8561-835C-4942-B3FE-A8D0BA5DB19D}" type="parTrans" cxnId="{E6EC49F9-825F-42EF-950A-F7413ADC2D3E}">
      <dgm:prSet/>
      <dgm:spPr/>
      <dgm:t>
        <a:bodyPr/>
        <a:lstStyle/>
        <a:p>
          <a:endParaRPr lang="es-ES" sz="2000">
            <a:latin typeface="+mj-lt"/>
            <a:cs typeface="Arial" panose="020B0604020202020204" pitchFamily="34" charset="0"/>
          </a:endParaRPr>
        </a:p>
      </dgm:t>
    </dgm:pt>
    <dgm:pt modelId="{21DB5FDC-600A-44E1-AEC7-239ABC82E8D5}" type="sibTrans" cxnId="{E6EC49F9-825F-42EF-950A-F7413ADC2D3E}">
      <dgm:prSet custT="1"/>
      <dgm:spPr/>
      <dgm:t>
        <a:bodyPr/>
        <a:lstStyle/>
        <a:p>
          <a:endParaRPr lang="es-ES" sz="1400" dirty="0">
            <a:latin typeface="+mj-lt"/>
            <a:cs typeface="Calibri" panose="020F0502020204030204" pitchFamily="34" charset="0"/>
          </a:endParaRPr>
        </a:p>
      </dgm:t>
    </dgm:pt>
    <dgm:pt modelId="{37B1F21F-BA02-4A73-85A2-0D0C41FC1231}">
      <dgm:prSet phldrT="[Texto]" custT="1"/>
      <dgm:spPr/>
      <dgm:t>
        <a:bodyPr/>
        <a:lstStyle/>
        <a:p>
          <a:r>
            <a:rPr lang="es-ES" sz="1600" dirty="0">
              <a:latin typeface="+mj-lt"/>
              <a:cs typeface="Calibri" panose="020F0502020204030204" pitchFamily="34" charset="0"/>
            </a:rPr>
            <a:t>En la opción tienda </a:t>
          </a:r>
          <a:r>
            <a:rPr lang="es-ES" sz="1600" dirty="0" err="1">
              <a:latin typeface="+mj-lt"/>
              <a:cs typeface="Calibri" panose="020F0502020204030204" pitchFamily="34" charset="0"/>
            </a:rPr>
            <a:t>express</a:t>
          </a:r>
          <a:r>
            <a:rPr lang="es-ES" sz="1600" dirty="0">
              <a:latin typeface="+mj-lt"/>
              <a:cs typeface="Calibri" panose="020F0502020204030204" pitchFamily="34" charset="0"/>
            </a:rPr>
            <a:t> selecciona VEP a 18 cuotas y cancelamos cuota inicial </a:t>
          </a:r>
        </a:p>
      </dgm:t>
    </dgm:pt>
    <dgm:pt modelId="{5E2621CE-F462-416A-B2FF-FE30CE83F986}" type="parTrans" cxnId="{AA3A19FB-4986-4595-9489-F9C1E3ECCF33}">
      <dgm:prSet/>
      <dgm:spPr/>
      <dgm:t>
        <a:bodyPr/>
        <a:lstStyle/>
        <a:p>
          <a:endParaRPr lang="es-ES" sz="2000">
            <a:latin typeface="+mj-lt"/>
            <a:cs typeface="Arial" panose="020B0604020202020204" pitchFamily="34" charset="0"/>
          </a:endParaRPr>
        </a:p>
      </dgm:t>
    </dgm:pt>
    <dgm:pt modelId="{F34A4B16-DF5E-4656-A0A4-3C55CB4ABA38}" type="sibTrans" cxnId="{AA3A19FB-4986-4595-9489-F9C1E3ECCF33}">
      <dgm:prSet/>
      <dgm:spPr/>
      <dgm:t>
        <a:bodyPr/>
        <a:lstStyle/>
        <a:p>
          <a:endParaRPr lang="es-ES" sz="2000">
            <a:latin typeface="+mj-lt"/>
            <a:cs typeface="Arial" panose="020B0604020202020204" pitchFamily="34" charset="0"/>
          </a:endParaRPr>
        </a:p>
      </dgm:t>
    </dgm:pt>
    <dgm:pt modelId="{81E1702F-A4D1-4B97-B660-3F676126B14E}">
      <dgm:prSet phldrT="[Texto]" custT="1"/>
      <dgm:spPr/>
      <dgm:t>
        <a:bodyPr/>
        <a:lstStyle/>
        <a:p>
          <a:r>
            <a:rPr lang="es-ES" sz="1800" dirty="0">
              <a:latin typeface="+mj-lt"/>
              <a:cs typeface="Calibri" panose="020F0502020204030204" pitchFamily="34" charset="0"/>
            </a:rPr>
            <a:t>Verificamos el pago en portal y avanzamos la orden para proceder a adjuntar documentos</a:t>
          </a:r>
        </a:p>
      </dgm:t>
    </dgm:pt>
    <dgm:pt modelId="{AC5BCEB3-1602-4A9A-86ED-C53C80BA38FA}" type="parTrans" cxnId="{A9951539-1B71-4660-8EAF-353EC56BF12B}">
      <dgm:prSet/>
      <dgm:spPr/>
      <dgm:t>
        <a:bodyPr/>
        <a:lstStyle/>
        <a:p>
          <a:endParaRPr lang="es-ES">
            <a:latin typeface="+mj-lt"/>
          </a:endParaRPr>
        </a:p>
      </dgm:t>
    </dgm:pt>
    <dgm:pt modelId="{3C6D9112-006F-429F-9AB4-B3E40D5B4506}" type="sibTrans" cxnId="{A9951539-1B71-4660-8EAF-353EC56BF12B}">
      <dgm:prSet/>
      <dgm:spPr/>
      <dgm:t>
        <a:bodyPr/>
        <a:lstStyle/>
        <a:p>
          <a:endParaRPr lang="es-ES">
            <a:latin typeface="+mj-lt"/>
          </a:endParaRPr>
        </a:p>
      </dgm:t>
    </dgm:pt>
    <dgm:pt modelId="{FA8FAB75-A088-4809-B588-A83F051EB34C}">
      <dgm:prSet phldrT="[Texto]" custT="1"/>
      <dgm:spPr/>
      <dgm:t>
        <a:bodyPr/>
        <a:lstStyle/>
        <a:p>
          <a:r>
            <a:rPr lang="es-ES" sz="1800" dirty="0">
              <a:latin typeface="+mj-lt"/>
              <a:cs typeface="Calibri" panose="020F0502020204030204" pitchFamily="34" charset="0"/>
            </a:rPr>
            <a:t>Se registra el correo electrónico (obligatorio) para el envío de la boleta/factura por parte de Entel por el equipo. Se entrega copia de los formatos y arman carpeta.</a:t>
          </a:r>
        </a:p>
      </dgm:t>
    </dgm:pt>
    <dgm:pt modelId="{7B1D1394-F833-4165-AFCA-9C788B6AEE98}" type="parTrans" cxnId="{35C0FB3D-263D-4A38-9C06-F3605806A81F}">
      <dgm:prSet/>
      <dgm:spPr/>
      <dgm:t>
        <a:bodyPr/>
        <a:lstStyle/>
        <a:p>
          <a:endParaRPr lang="es-ES">
            <a:latin typeface="+mj-lt"/>
          </a:endParaRPr>
        </a:p>
      </dgm:t>
    </dgm:pt>
    <dgm:pt modelId="{21F74F56-42CC-4DD8-819A-55A72C6432E6}" type="sibTrans" cxnId="{35C0FB3D-263D-4A38-9C06-F3605806A81F}">
      <dgm:prSet/>
      <dgm:spPr/>
      <dgm:t>
        <a:bodyPr/>
        <a:lstStyle/>
        <a:p>
          <a:endParaRPr lang="es-ES">
            <a:latin typeface="+mj-lt"/>
          </a:endParaRPr>
        </a:p>
      </dgm:t>
    </dgm:pt>
    <dgm:pt modelId="{BC31CCF8-4FB8-4E8D-B883-D83F9BF34DFF}" type="pres">
      <dgm:prSet presAssocID="{A8878E37-E3E3-4C62-9FC1-CE60B0662EE6}" presName="Name0" presStyleCnt="0">
        <dgm:presLayoutVars>
          <dgm:dir/>
          <dgm:resizeHandles val="exact"/>
        </dgm:presLayoutVars>
      </dgm:prSet>
      <dgm:spPr/>
    </dgm:pt>
    <dgm:pt modelId="{815BA875-7DD2-495B-A4D2-6AEA82C699EA}" type="pres">
      <dgm:prSet presAssocID="{6A3A6F1D-7A37-403A-B36D-C5AED9C007BC}" presName="node" presStyleLbl="node1" presStyleIdx="0" presStyleCnt="8">
        <dgm:presLayoutVars>
          <dgm:bulletEnabled val="1"/>
        </dgm:presLayoutVars>
      </dgm:prSet>
      <dgm:spPr/>
    </dgm:pt>
    <dgm:pt modelId="{9F882AA8-2155-44C2-A5BE-C73939AC8396}" type="pres">
      <dgm:prSet presAssocID="{9772D643-7E69-4EBC-8441-557D8592CED5}" presName="sibTrans" presStyleLbl="sibTrans1D1" presStyleIdx="0" presStyleCnt="7"/>
      <dgm:spPr/>
    </dgm:pt>
    <dgm:pt modelId="{A7CDE498-C651-489B-944C-6F281221D0CF}" type="pres">
      <dgm:prSet presAssocID="{9772D643-7E69-4EBC-8441-557D8592CED5}" presName="connectorText" presStyleLbl="sibTrans1D1" presStyleIdx="0" presStyleCnt="7"/>
      <dgm:spPr/>
    </dgm:pt>
    <dgm:pt modelId="{724BF4ED-DEA1-41CC-87B4-C1FC9ACF576F}" type="pres">
      <dgm:prSet presAssocID="{BDD9E2F6-EF2A-4BEB-AED4-3D26FCA09CE1}" presName="node" presStyleLbl="node1" presStyleIdx="1" presStyleCnt="8">
        <dgm:presLayoutVars>
          <dgm:bulletEnabled val="1"/>
        </dgm:presLayoutVars>
      </dgm:prSet>
      <dgm:spPr/>
    </dgm:pt>
    <dgm:pt modelId="{796F7B23-E5FE-4879-8637-DF791CE30B6A}" type="pres">
      <dgm:prSet presAssocID="{F37D77A6-6E35-4454-8457-E70254F262ED}" presName="sibTrans" presStyleLbl="sibTrans1D1" presStyleIdx="1" presStyleCnt="7"/>
      <dgm:spPr/>
    </dgm:pt>
    <dgm:pt modelId="{55E592EE-F26A-4BFC-8667-283B8EADB5C6}" type="pres">
      <dgm:prSet presAssocID="{F37D77A6-6E35-4454-8457-E70254F262ED}" presName="connectorText" presStyleLbl="sibTrans1D1" presStyleIdx="1" presStyleCnt="7"/>
      <dgm:spPr/>
    </dgm:pt>
    <dgm:pt modelId="{7F1B16F4-DA0F-46C7-B7C8-7EA26A9D909A}" type="pres">
      <dgm:prSet presAssocID="{25E27D24-6C38-4235-8C6B-330E567B9E21}" presName="node" presStyleLbl="node1" presStyleIdx="2" presStyleCnt="8">
        <dgm:presLayoutVars>
          <dgm:bulletEnabled val="1"/>
        </dgm:presLayoutVars>
      </dgm:prSet>
      <dgm:spPr/>
    </dgm:pt>
    <dgm:pt modelId="{CC7DC10F-2B78-4C5B-9387-F625324623A7}" type="pres">
      <dgm:prSet presAssocID="{D7151F64-31C2-4557-8B26-BF9271E12F63}" presName="sibTrans" presStyleLbl="sibTrans1D1" presStyleIdx="2" presStyleCnt="7"/>
      <dgm:spPr/>
    </dgm:pt>
    <dgm:pt modelId="{6B4C9B5B-5E7C-4E6A-81EB-AED04F7F666D}" type="pres">
      <dgm:prSet presAssocID="{D7151F64-31C2-4557-8B26-BF9271E12F63}" presName="connectorText" presStyleLbl="sibTrans1D1" presStyleIdx="2" presStyleCnt="7"/>
      <dgm:spPr/>
    </dgm:pt>
    <dgm:pt modelId="{6993E69B-1AD1-4014-B273-C532D789CA83}" type="pres">
      <dgm:prSet presAssocID="{B85B2698-E6E9-4BFA-A6B1-093E07086824}" presName="node" presStyleLbl="node1" presStyleIdx="3" presStyleCnt="8">
        <dgm:presLayoutVars>
          <dgm:bulletEnabled val="1"/>
        </dgm:presLayoutVars>
      </dgm:prSet>
      <dgm:spPr/>
    </dgm:pt>
    <dgm:pt modelId="{A1E196B0-0987-48C0-8BB6-F656B2EAA109}" type="pres">
      <dgm:prSet presAssocID="{6EA43AA3-A591-4562-886E-4028725DB833}" presName="sibTrans" presStyleLbl="sibTrans1D1" presStyleIdx="3" presStyleCnt="7"/>
      <dgm:spPr/>
    </dgm:pt>
    <dgm:pt modelId="{E79DA176-5343-43B8-864F-E0E2CF2B979B}" type="pres">
      <dgm:prSet presAssocID="{6EA43AA3-A591-4562-886E-4028725DB833}" presName="connectorText" presStyleLbl="sibTrans1D1" presStyleIdx="3" presStyleCnt="7"/>
      <dgm:spPr/>
    </dgm:pt>
    <dgm:pt modelId="{15DA4226-98AC-4129-A96D-D91993D96894}" type="pres">
      <dgm:prSet presAssocID="{51F47579-F13F-48F7-8631-EC73683F2A7F}" presName="node" presStyleLbl="node1" presStyleIdx="4" presStyleCnt="8">
        <dgm:presLayoutVars>
          <dgm:bulletEnabled val="1"/>
        </dgm:presLayoutVars>
      </dgm:prSet>
      <dgm:spPr/>
    </dgm:pt>
    <dgm:pt modelId="{EDD4491D-2D54-437C-843A-2121AC8AD104}" type="pres">
      <dgm:prSet presAssocID="{21DB5FDC-600A-44E1-AEC7-239ABC82E8D5}" presName="sibTrans" presStyleLbl="sibTrans1D1" presStyleIdx="4" presStyleCnt="7"/>
      <dgm:spPr/>
    </dgm:pt>
    <dgm:pt modelId="{3A0AEC36-7A86-42B6-94FF-64404C1D8173}" type="pres">
      <dgm:prSet presAssocID="{21DB5FDC-600A-44E1-AEC7-239ABC82E8D5}" presName="connectorText" presStyleLbl="sibTrans1D1" presStyleIdx="4" presStyleCnt="7"/>
      <dgm:spPr/>
    </dgm:pt>
    <dgm:pt modelId="{109194ED-59E9-4165-8487-C886ECB90105}" type="pres">
      <dgm:prSet presAssocID="{37B1F21F-BA02-4A73-85A2-0D0C41FC1231}" presName="node" presStyleLbl="node1" presStyleIdx="5" presStyleCnt="8">
        <dgm:presLayoutVars>
          <dgm:bulletEnabled val="1"/>
        </dgm:presLayoutVars>
      </dgm:prSet>
      <dgm:spPr/>
    </dgm:pt>
    <dgm:pt modelId="{050C3A18-FEF8-4883-9623-4464B953B57F}" type="pres">
      <dgm:prSet presAssocID="{F34A4B16-DF5E-4656-A0A4-3C55CB4ABA38}" presName="sibTrans" presStyleLbl="sibTrans1D1" presStyleIdx="5" presStyleCnt="7"/>
      <dgm:spPr/>
    </dgm:pt>
    <dgm:pt modelId="{59575BB0-15A2-460F-941E-044A8DC26A2C}" type="pres">
      <dgm:prSet presAssocID="{F34A4B16-DF5E-4656-A0A4-3C55CB4ABA38}" presName="connectorText" presStyleLbl="sibTrans1D1" presStyleIdx="5" presStyleCnt="7"/>
      <dgm:spPr/>
    </dgm:pt>
    <dgm:pt modelId="{E0D3BFA5-D6A2-448B-B704-FC6CF106F3BF}" type="pres">
      <dgm:prSet presAssocID="{81E1702F-A4D1-4B97-B660-3F676126B14E}" presName="node" presStyleLbl="node1" presStyleIdx="6" presStyleCnt="8" custScaleX="129689">
        <dgm:presLayoutVars>
          <dgm:bulletEnabled val="1"/>
        </dgm:presLayoutVars>
      </dgm:prSet>
      <dgm:spPr/>
    </dgm:pt>
    <dgm:pt modelId="{814E3715-B366-4318-98BC-0EA391056DDC}" type="pres">
      <dgm:prSet presAssocID="{3C6D9112-006F-429F-9AB4-B3E40D5B4506}" presName="sibTrans" presStyleLbl="sibTrans1D1" presStyleIdx="6" presStyleCnt="7"/>
      <dgm:spPr/>
    </dgm:pt>
    <dgm:pt modelId="{5BD02C3E-9E76-48DE-942A-50FE20E31F8A}" type="pres">
      <dgm:prSet presAssocID="{3C6D9112-006F-429F-9AB4-B3E40D5B4506}" presName="connectorText" presStyleLbl="sibTrans1D1" presStyleIdx="6" presStyleCnt="7"/>
      <dgm:spPr/>
    </dgm:pt>
    <dgm:pt modelId="{92BAB4E8-8EA0-4EE6-AEA9-D8E99A53E3F4}" type="pres">
      <dgm:prSet presAssocID="{FA8FAB75-A088-4809-B588-A83F051EB34C}" presName="node" presStyleLbl="node1" presStyleIdx="7" presStyleCnt="8" custScaleX="191704">
        <dgm:presLayoutVars>
          <dgm:bulletEnabled val="1"/>
        </dgm:presLayoutVars>
      </dgm:prSet>
      <dgm:spPr/>
    </dgm:pt>
  </dgm:ptLst>
  <dgm:cxnLst>
    <dgm:cxn modelId="{DE70CF02-922B-4699-916C-F9E925AE62B9}" type="presOf" srcId="{3C6D9112-006F-429F-9AB4-B3E40D5B4506}" destId="{814E3715-B366-4318-98BC-0EA391056DDC}" srcOrd="0" destOrd="0" presId="urn:microsoft.com/office/officeart/2005/8/layout/bProcess3"/>
    <dgm:cxn modelId="{B4D20C05-FEDD-4F6C-9DF9-2817EEDD1BED}" type="presOf" srcId="{37B1F21F-BA02-4A73-85A2-0D0C41FC1231}" destId="{109194ED-59E9-4165-8487-C886ECB90105}" srcOrd="0" destOrd="0" presId="urn:microsoft.com/office/officeart/2005/8/layout/bProcess3"/>
    <dgm:cxn modelId="{8E483413-315C-4BB3-8E5F-0E7509488D37}" type="presOf" srcId="{3C6D9112-006F-429F-9AB4-B3E40D5B4506}" destId="{5BD02C3E-9E76-48DE-942A-50FE20E31F8A}" srcOrd="1" destOrd="0" presId="urn:microsoft.com/office/officeart/2005/8/layout/bProcess3"/>
    <dgm:cxn modelId="{DC07911B-44A9-4BC4-9E47-3EFAD12353EA}" type="presOf" srcId="{9772D643-7E69-4EBC-8441-557D8592CED5}" destId="{9F882AA8-2155-44C2-A5BE-C73939AC8396}" srcOrd="0" destOrd="0" presId="urn:microsoft.com/office/officeart/2005/8/layout/bProcess3"/>
    <dgm:cxn modelId="{D4214126-1E88-42D8-9D6D-F6FE232494E0}" type="presOf" srcId="{D7151F64-31C2-4557-8B26-BF9271E12F63}" destId="{6B4C9B5B-5E7C-4E6A-81EB-AED04F7F666D}" srcOrd="1" destOrd="0" presId="urn:microsoft.com/office/officeart/2005/8/layout/bProcess3"/>
    <dgm:cxn modelId="{CFE2272F-8FC2-4894-9EDF-C7463D58A53D}" type="presOf" srcId="{D7151F64-31C2-4557-8B26-BF9271E12F63}" destId="{CC7DC10F-2B78-4C5B-9387-F625324623A7}" srcOrd="0" destOrd="0" presId="urn:microsoft.com/office/officeart/2005/8/layout/bProcess3"/>
    <dgm:cxn modelId="{A9951539-1B71-4660-8EAF-353EC56BF12B}" srcId="{A8878E37-E3E3-4C62-9FC1-CE60B0662EE6}" destId="{81E1702F-A4D1-4B97-B660-3F676126B14E}" srcOrd="6" destOrd="0" parTransId="{AC5BCEB3-1602-4A9A-86ED-C53C80BA38FA}" sibTransId="{3C6D9112-006F-429F-9AB4-B3E40D5B4506}"/>
    <dgm:cxn modelId="{35C0FB3D-263D-4A38-9C06-F3605806A81F}" srcId="{A8878E37-E3E3-4C62-9FC1-CE60B0662EE6}" destId="{FA8FAB75-A088-4809-B588-A83F051EB34C}" srcOrd="7" destOrd="0" parTransId="{7B1D1394-F833-4165-AFCA-9C788B6AEE98}" sibTransId="{21F74F56-42CC-4DD8-819A-55A72C6432E6}"/>
    <dgm:cxn modelId="{4F23385D-975B-4158-B071-5678FC8381F0}" srcId="{A8878E37-E3E3-4C62-9FC1-CE60B0662EE6}" destId="{BDD9E2F6-EF2A-4BEB-AED4-3D26FCA09CE1}" srcOrd="1" destOrd="0" parTransId="{93772AAB-0752-4700-9CF0-6DF28735B72E}" sibTransId="{F37D77A6-6E35-4454-8457-E70254F262ED}"/>
    <dgm:cxn modelId="{B7D26B45-6A2C-413F-A359-051FF20D095C}" type="presOf" srcId="{6EA43AA3-A591-4562-886E-4028725DB833}" destId="{E79DA176-5343-43B8-864F-E0E2CF2B979B}" srcOrd="1" destOrd="0" presId="urn:microsoft.com/office/officeart/2005/8/layout/bProcess3"/>
    <dgm:cxn modelId="{78B91867-6A4D-4A87-B779-FBF7475983ED}" type="presOf" srcId="{F37D77A6-6E35-4454-8457-E70254F262ED}" destId="{796F7B23-E5FE-4879-8637-DF791CE30B6A}" srcOrd="0" destOrd="0" presId="urn:microsoft.com/office/officeart/2005/8/layout/bProcess3"/>
    <dgm:cxn modelId="{69677D49-F5A0-4873-9F0A-09D70A27D79C}" type="presOf" srcId="{51F47579-F13F-48F7-8631-EC73683F2A7F}" destId="{15DA4226-98AC-4129-A96D-D91993D96894}" srcOrd="0" destOrd="0" presId="urn:microsoft.com/office/officeart/2005/8/layout/bProcess3"/>
    <dgm:cxn modelId="{BCE59169-F01C-4102-B360-34E4D47468DC}" type="presOf" srcId="{BDD9E2F6-EF2A-4BEB-AED4-3D26FCA09CE1}" destId="{724BF4ED-DEA1-41CC-87B4-C1FC9ACF576F}" srcOrd="0" destOrd="0" presId="urn:microsoft.com/office/officeart/2005/8/layout/bProcess3"/>
    <dgm:cxn modelId="{4479B54E-9264-401C-8367-1AA1D95957A1}" type="presOf" srcId="{F34A4B16-DF5E-4656-A0A4-3C55CB4ABA38}" destId="{59575BB0-15A2-460F-941E-044A8DC26A2C}" srcOrd="1" destOrd="0" presId="urn:microsoft.com/office/officeart/2005/8/layout/bProcess3"/>
    <dgm:cxn modelId="{00577951-117C-4F07-9FDF-692327FA66AF}" type="presOf" srcId="{B85B2698-E6E9-4BFA-A6B1-093E07086824}" destId="{6993E69B-1AD1-4014-B273-C532D789CA83}" srcOrd="0" destOrd="0" presId="urn:microsoft.com/office/officeart/2005/8/layout/bProcess3"/>
    <dgm:cxn modelId="{75041273-DDDE-4247-BB3E-8713BA725A41}" type="presOf" srcId="{9772D643-7E69-4EBC-8441-557D8592CED5}" destId="{A7CDE498-C651-489B-944C-6F281221D0CF}" srcOrd="1" destOrd="0" presId="urn:microsoft.com/office/officeart/2005/8/layout/bProcess3"/>
    <dgm:cxn modelId="{6680EB73-9BAF-4E30-AD98-6598A3FEBBE8}" type="presOf" srcId="{21DB5FDC-600A-44E1-AEC7-239ABC82E8D5}" destId="{EDD4491D-2D54-437C-843A-2121AC8AD104}" srcOrd="0" destOrd="0" presId="urn:microsoft.com/office/officeart/2005/8/layout/bProcess3"/>
    <dgm:cxn modelId="{9DE08780-0ABE-44FA-A0D8-B565447E894E}" type="presOf" srcId="{FA8FAB75-A088-4809-B588-A83F051EB34C}" destId="{92BAB4E8-8EA0-4EE6-AEA9-D8E99A53E3F4}" srcOrd="0" destOrd="0" presId="urn:microsoft.com/office/officeart/2005/8/layout/bProcess3"/>
    <dgm:cxn modelId="{DC751B84-9E57-4A22-839A-7ECA362B0EB4}" type="presOf" srcId="{A8878E37-E3E3-4C62-9FC1-CE60B0662EE6}" destId="{BC31CCF8-4FB8-4E8D-B883-D83F9BF34DFF}" srcOrd="0" destOrd="0" presId="urn:microsoft.com/office/officeart/2005/8/layout/bProcess3"/>
    <dgm:cxn modelId="{919C9488-6D4B-4F24-83E0-43572759B6BF}" srcId="{A8878E37-E3E3-4C62-9FC1-CE60B0662EE6}" destId="{B85B2698-E6E9-4BFA-A6B1-093E07086824}" srcOrd="3" destOrd="0" parTransId="{B38F9F2D-21E3-4FF6-85F1-0B5F3B528C5B}" sibTransId="{6EA43AA3-A591-4562-886E-4028725DB833}"/>
    <dgm:cxn modelId="{01E03692-57E0-46FE-9B15-A9B89449BF74}" type="presOf" srcId="{21DB5FDC-600A-44E1-AEC7-239ABC82E8D5}" destId="{3A0AEC36-7A86-42B6-94FF-64404C1D8173}" srcOrd="1" destOrd="0" presId="urn:microsoft.com/office/officeart/2005/8/layout/bProcess3"/>
    <dgm:cxn modelId="{746C5199-14C4-4802-8CB6-7C0FC4B95A8E}" srcId="{A8878E37-E3E3-4C62-9FC1-CE60B0662EE6}" destId="{6A3A6F1D-7A37-403A-B36D-C5AED9C007BC}" srcOrd="0" destOrd="0" parTransId="{3176D5E6-E79A-4E8E-A8CE-BCADCF245AB5}" sibTransId="{9772D643-7E69-4EBC-8441-557D8592CED5}"/>
    <dgm:cxn modelId="{B06AD2AF-2E3D-4160-818B-C6A3B763F219}" type="presOf" srcId="{6EA43AA3-A591-4562-886E-4028725DB833}" destId="{A1E196B0-0987-48C0-8BB6-F656B2EAA109}" srcOrd="0" destOrd="0" presId="urn:microsoft.com/office/officeart/2005/8/layout/bProcess3"/>
    <dgm:cxn modelId="{92CDE8AF-8AC9-4743-A743-80704BDC6DAC}" type="presOf" srcId="{6A3A6F1D-7A37-403A-B36D-C5AED9C007BC}" destId="{815BA875-7DD2-495B-A4D2-6AEA82C699EA}" srcOrd="0" destOrd="0" presId="urn:microsoft.com/office/officeart/2005/8/layout/bProcess3"/>
    <dgm:cxn modelId="{002CDBDC-C24A-4AE9-8B9F-7A64742F1F4A}" type="presOf" srcId="{F37D77A6-6E35-4454-8457-E70254F262ED}" destId="{55E592EE-F26A-4BFC-8667-283B8EADB5C6}" srcOrd="1" destOrd="0" presId="urn:microsoft.com/office/officeart/2005/8/layout/bProcess3"/>
    <dgm:cxn modelId="{92DA28DE-E319-47CA-B054-F40E3D0AC1F2}" type="presOf" srcId="{81E1702F-A4D1-4B97-B660-3F676126B14E}" destId="{E0D3BFA5-D6A2-448B-B704-FC6CF106F3BF}" srcOrd="0" destOrd="0" presId="urn:microsoft.com/office/officeart/2005/8/layout/bProcess3"/>
    <dgm:cxn modelId="{BF1652EB-D84B-4B53-B7C5-D59F51E37095}" type="presOf" srcId="{25E27D24-6C38-4235-8C6B-330E567B9E21}" destId="{7F1B16F4-DA0F-46C7-B7C8-7EA26A9D909A}" srcOrd="0" destOrd="0" presId="urn:microsoft.com/office/officeart/2005/8/layout/bProcess3"/>
    <dgm:cxn modelId="{E6EC49F9-825F-42EF-950A-F7413ADC2D3E}" srcId="{A8878E37-E3E3-4C62-9FC1-CE60B0662EE6}" destId="{51F47579-F13F-48F7-8631-EC73683F2A7F}" srcOrd="4" destOrd="0" parTransId="{45BC8561-835C-4942-B3FE-A8D0BA5DB19D}" sibTransId="{21DB5FDC-600A-44E1-AEC7-239ABC82E8D5}"/>
    <dgm:cxn modelId="{AA3A19FB-4986-4595-9489-F9C1E3ECCF33}" srcId="{A8878E37-E3E3-4C62-9FC1-CE60B0662EE6}" destId="{37B1F21F-BA02-4A73-85A2-0D0C41FC1231}" srcOrd="5" destOrd="0" parTransId="{5E2621CE-F462-416A-B2FF-FE30CE83F986}" sibTransId="{F34A4B16-DF5E-4656-A0A4-3C55CB4ABA38}"/>
    <dgm:cxn modelId="{1146D8FC-D34F-4378-9CDD-D1BFDF099E1C}" type="presOf" srcId="{F34A4B16-DF5E-4656-A0A4-3C55CB4ABA38}" destId="{050C3A18-FEF8-4883-9623-4464B953B57F}" srcOrd="0" destOrd="0" presId="urn:microsoft.com/office/officeart/2005/8/layout/bProcess3"/>
    <dgm:cxn modelId="{6C8D43FD-B32C-4C6B-8AD4-1B43B6CCA7F6}" srcId="{A8878E37-E3E3-4C62-9FC1-CE60B0662EE6}" destId="{25E27D24-6C38-4235-8C6B-330E567B9E21}" srcOrd="2" destOrd="0" parTransId="{D2B445A4-B096-4A2A-B98F-C8627AC03D04}" sibTransId="{D7151F64-31C2-4557-8B26-BF9271E12F63}"/>
    <dgm:cxn modelId="{AB288F9F-C5FC-481B-B8D8-37A8B752D9EC}" type="presParOf" srcId="{BC31CCF8-4FB8-4E8D-B883-D83F9BF34DFF}" destId="{815BA875-7DD2-495B-A4D2-6AEA82C699EA}" srcOrd="0" destOrd="0" presId="urn:microsoft.com/office/officeart/2005/8/layout/bProcess3"/>
    <dgm:cxn modelId="{EBEEA054-EACB-47E7-BC85-9F0C47E92298}" type="presParOf" srcId="{BC31CCF8-4FB8-4E8D-B883-D83F9BF34DFF}" destId="{9F882AA8-2155-44C2-A5BE-C73939AC8396}" srcOrd="1" destOrd="0" presId="urn:microsoft.com/office/officeart/2005/8/layout/bProcess3"/>
    <dgm:cxn modelId="{81536CBB-58FB-4EDB-9C87-17AF95551E79}" type="presParOf" srcId="{9F882AA8-2155-44C2-A5BE-C73939AC8396}" destId="{A7CDE498-C651-489B-944C-6F281221D0CF}" srcOrd="0" destOrd="0" presId="urn:microsoft.com/office/officeart/2005/8/layout/bProcess3"/>
    <dgm:cxn modelId="{5B0B7B31-4A47-499D-88E5-7241014D4566}" type="presParOf" srcId="{BC31CCF8-4FB8-4E8D-B883-D83F9BF34DFF}" destId="{724BF4ED-DEA1-41CC-87B4-C1FC9ACF576F}" srcOrd="2" destOrd="0" presId="urn:microsoft.com/office/officeart/2005/8/layout/bProcess3"/>
    <dgm:cxn modelId="{2809511D-AC2D-4877-9278-DD6BE858AED4}" type="presParOf" srcId="{BC31CCF8-4FB8-4E8D-B883-D83F9BF34DFF}" destId="{796F7B23-E5FE-4879-8637-DF791CE30B6A}" srcOrd="3" destOrd="0" presId="urn:microsoft.com/office/officeart/2005/8/layout/bProcess3"/>
    <dgm:cxn modelId="{26BB556E-828A-40B8-A4F6-4FF612CFC7CF}" type="presParOf" srcId="{796F7B23-E5FE-4879-8637-DF791CE30B6A}" destId="{55E592EE-F26A-4BFC-8667-283B8EADB5C6}" srcOrd="0" destOrd="0" presId="urn:microsoft.com/office/officeart/2005/8/layout/bProcess3"/>
    <dgm:cxn modelId="{0671321C-0394-4802-A8EB-BEBA100D4B6A}" type="presParOf" srcId="{BC31CCF8-4FB8-4E8D-B883-D83F9BF34DFF}" destId="{7F1B16F4-DA0F-46C7-B7C8-7EA26A9D909A}" srcOrd="4" destOrd="0" presId="urn:microsoft.com/office/officeart/2005/8/layout/bProcess3"/>
    <dgm:cxn modelId="{F3F5A57A-478D-4E1B-B1B4-AF93E0DA366E}" type="presParOf" srcId="{BC31CCF8-4FB8-4E8D-B883-D83F9BF34DFF}" destId="{CC7DC10F-2B78-4C5B-9387-F625324623A7}" srcOrd="5" destOrd="0" presId="urn:microsoft.com/office/officeart/2005/8/layout/bProcess3"/>
    <dgm:cxn modelId="{D42A521F-5C61-49E5-BF0C-D3EF5BC03826}" type="presParOf" srcId="{CC7DC10F-2B78-4C5B-9387-F625324623A7}" destId="{6B4C9B5B-5E7C-4E6A-81EB-AED04F7F666D}" srcOrd="0" destOrd="0" presId="urn:microsoft.com/office/officeart/2005/8/layout/bProcess3"/>
    <dgm:cxn modelId="{6A5271F4-D84E-4743-BD4B-4A6B8DC53486}" type="presParOf" srcId="{BC31CCF8-4FB8-4E8D-B883-D83F9BF34DFF}" destId="{6993E69B-1AD1-4014-B273-C532D789CA83}" srcOrd="6" destOrd="0" presId="urn:microsoft.com/office/officeart/2005/8/layout/bProcess3"/>
    <dgm:cxn modelId="{6EFD8F63-B2D3-49C1-927C-D9620A8218D1}" type="presParOf" srcId="{BC31CCF8-4FB8-4E8D-B883-D83F9BF34DFF}" destId="{A1E196B0-0987-48C0-8BB6-F656B2EAA109}" srcOrd="7" destOrd="0" presId="urn:microsoft.com/office/officeart/2005/8/layout/bProcess3"/>
    <dgm:cxn modelId="{26830FE8-37C2-4D55-813F-83C9388D61B5}" type="presParOf" srcId="{A1E196B0-0987-48C0-8BB6-F656B2EAA109}" destId="{E79DA176-5343-43B8-864F-E0E2CF2B979B}" srcOrd="0" destOrd="0" presId="urn:microsoft.com/office/officeart/2005/8/layout/bProcess3"/>
    <dgm:cxn modelId="{D3FE7526-A9A0-4FCA-B161-40866A19128C}" type="presParOf" srcId="{BC31CCF8-4FB8-4E8D-B883-D83F9BF34DFF}" destId="{15DA4226-98AC-4129-A96D-D91993D96894}" srcOrd="8" destOrd="0" presId="urn:microsoft.com/office/officeart/2005/8/layout/bProcess3"/>
    <dgm:cxn modelId="{BD35E224-7A8E-4828-A0B4-C4C67B2DF996}" type="presParOf" srcId="{BC31CCF8-4FB8-4E8D-B883-D83F9BF34DFF}" destId="{EDD4491D-2D54-437C-843A-2121AC8AD104}" srcOrd="9" destOrd="0" presId="urn:microsoft.com/office/officeart/2005/8/layout/bProcess3"/>
    <dgm:cxn modelId="{B1AE3C23-56E1-4221-9D04-75506A0C207D}" type="presParOf" srcId="{EDD4491D-2D54-437C-843A-2121AC8AD104}" destId="{3A0AEC36-7A86-42B6-94FF-64404C1D8173}" srcOrd="0" destOrd="0" presId="urn:microsoft.com/office/officeart/2005/8/layout/bProcess3"/>
    <dgm:cxn modelId="{E9086654-7D09-400F-8617-63F394B181AC}" type="presParOf" srcId="{BC31CCF8-4FB8-4E8D-B883-D83F9BF34DFF}" destId="{109194ED-59E9-4165-8487-C886ECB90105}" srcOrd="10" destOrd="0" presId="urn:microsoft.com/office/officeart/2005/8/layout/bProcess3"/>
    <dgm:cxn modelId="{291444E8-FC7F-41C7-9985-F827823DE0D3}" type="presParOf" srcId="{BC31CCF8-4FB8-4E8D-B883-D83F9BF34DFF}" destId="{050C3A18-FEF8-4883-9623-4464B953B57F}" srcOrd="11" destOrd="0" presId="urn:microsoft.com/office/officeart/2005/8/layout/bProcess3"/>
    <dgm:cxn modelId="{E08681B1-A26E-4BC7-8605-7EE87EDB1CE4}" type="presParOf" srcId="{050C3A18-FEF8-4883-9623-4464B953B57F}" destId="{59575BB0-15A2-460F-941E-044A8DC26A2C}" srcOrd="0" destOrd="0" presId="urn:microsoft.com/office/officeart/2005/8/layout/bProcess3"/>
    <dgm:cxn modelId="{284D251F-A8B1-409F-A6ED-45AA17244EA0}" type="presParOf" srcId="{BC31CCF8-4FB8-4E8D-B883-D83F9BF34DFF}" destId="{E0D3BFA5-D6A2-448B-B704-FC6CF106F3BF}" srcOrd="12" destOrd="0" presId="urn:microsoft.com/office/officeart/2005/8/layout/bProcess3"/>
    <dgm:cxn modelId="{D72105D9-D9D6-4E7D-9476-5718A0281CB6}" type="presParOf" srcId="{BC31CCF8-4FB8-4E8D-B883-D83F9BF34DFF}" destId="{814E3715-B366-4318-98BC-0EA391056DDC}" srcOrd="13" destOrd="0" presId="urn:microsoft.com/office/officeart/2005/8/layout/bProcess3"/>
    <dgm:cxn modelId="{90AF0293-E36F-4C14-8A63-8974FC20934E}" type="presParOf" srcId="{814E3715-B366-4318-98BC-0EA391056DDC}" destId="{5BD02C3E-9E76-48DE-942A-50FE20E31F8A}" srcOrd="0" destOrd="0" presId="urn:microsoft.com/office/officeart/2005/8/layout/bProcess3"/>
    <dgm:cxn modelId="{56F10483-D2CC-44FA-9CD1-20FC73DE0ED8}" type="presParOf" srcId="{BC31CCF8-4FB8-4E8D-B883-D83F9BF34DFF}" destId="{92BAB4E8-8EA0-4EE6-AEA9-D8E99A53E3F4}" srcOrd="14"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8878E37-E3E3-4C62-9FC1-CE60B0662EE6}" type="doc">
      <dgm:prSet loTypeId="urn:microsoft.com/office/officeart/2005/8/layout/bProcess3" loCatId="process" qsTypeId="urn:microsoft.com/office/officeart/2005/8/quickstyle/simple1" qsCatId="simple" csTypeId="urn:microsoft.com/office/officeart/2005/8/colors/colorful1" csCatId="colorful" phldr="1"/>
      <dgm:spPr/>
      <dgm:t>
        <a:bodyPr/>
        <a:lstStyle/>
        <a:p>
          <a:endParaRPr lang="es-ES"/>
        </a:p>
      </dgm:t>
    </dgm:pt>
    <dgm:pt modelId="{6A3A6F1D-7A37-403A-B36D-C5AED9C007BC}">
      <dgm:prSet phldrT="[Texto]" custT="1"/>
      <dgm:spPr/>
      <dgm:t>
        <a:bodyPr/>
        <a:lstStyle/>
        <a:p>
          <a:r>
            <a:rPr lang="es-ES" sz="1800" dirty="0">
              <a:latin typeface="+mj-lt"/>
              <a:cs typeface="Calibri" panose="020F0502020204030204" pitchFamily="34" charset="0"/>
            </a:rPr>
            <a:t>Calificar al cliente en portal (DNI y Carné de extranjería).</a:t>
          </a:r>
        </a:p>
      </dgm:t>
    </dgm:pt>
    <dgm:pt modelId="{3176D5E6-E79A-4E8E-A8CE-BCADCF245AB5}" type="parTrans" cxnId="{746C5199-14C4-4802-8CB6-7C0FC4B95A8E}">
      <dgm:prSet/>
      <dgm:spPr/>
      <dgm:t>
        <a:bodyPr/>
        <a:lstStyle/>
        <a:p>
          <a:endParaRPr lang="es-ES" sz="2000">
            <a:latin typeface="+mj-lt"/>
            <a:cs typeface="Arial" panose="020B0604020202020204" pitchFamily="34" charset="0"/>
          </a:endParaRPr>
        </a:p>
      </dgm:t>
    </dgm:pt>
    <dgm:pt modelId="{9772D643-7E69-4EBC-8441-557D8592CED5}" type="sibTrans" cxnId="{746C5199-14C4-4802-8CB6-7C0FC4B95A8E}">
      <dgm:prSet custT="1"/>
      <dgm:spPr/>
      <dgm:t>
        <a:bodyPr/>
        <a:lstStyle/>
        <a:p>
          <a:endParaRPr lang="es-ES" sz="1400" dirty="0">
            <a:latin typeface="+mj-lt"/>
            <a:cs typeface="Calibri" panose="020F0502020204030204" pitchFamily="34" charset="0"/>
          </a:endParaRPr>
        </a:p>
      </dgm:t>
    </dgm:pt>
    <dgm:pt modelId="{BDD9E2F6-EF2A-4BEB-AED4-3D26FCA09CE1}">
      <dgm:prSet phldrT="[Texto]" custT="1"/>
      <dgm:spPr/>
      <dgm:t>
        <a:bodyPr/>
        <a:lstStyle/>
        <a:p>
          <a:r>
            <a:rPr lang="es-ES" sz="1800" dirty="0">
              <a:latin typeface="+mj-lt"/>
              <a:cs typeface="Calibri" panose="020F0502020204030204" pitchFamily="34" charset="0"/>
            </a:rPr>
            <a:t>Si califica generamos incidente de venta postpago móvil.</a:t>
          </a:r>
        </a:p>
      </dgm:t>
    </dgm:pt>
    <dgm:pt modelId="{93772AAB-0752-4700-9CF0-6DF28735B72E}" type="parTrans" cxnId="{4F23385D-975B-4158-B071-5678FC8381F0}">
      <dgm:prSet/>
      <dgm:spPr/>
      <dgm:t>
        <a:bodyPr/>
        <a:lstStyle/>
        <a:p>
          <a:endParaRPr lang="es-ES" sz="2000">
            <a:latin typeface="+mj-lt"/>
            <a:cs typeface="Arial" panose="020B0604020202020204" pitchFamily="34" charset="0"/>
          </a:endParaRPr>
        </a:p>
      </dgm:t>
    </dgm:pt>
    <dgm:pt modelId="{F37D77A6-6E35-4454-8457-E70254F262ED}" type="sibTrans" cxnId="{4F23385D-975B-4158-B071-5678FC8381F0}">
      <dgm:prSet custT="1"/>
      <dgm:spPr/>
      <dgm:t>
        <a:bodyPr/>
        <a:lstStyle/>
        <a:p>
          <a:endParaRPr lang="es-ES" sz="1400" dirty="0">
            <a:latin typeface="+mj-lt"/>
            <a:cs typeface="Calibri" panose="020F0502020204030204" pitchFamily="34" charset="0"/>
          </a:endParaRPr>
        </a:p>
      </dgm:t>
    </dgm:pt>
    <dgm:pt modelId="{25E27D24-6C38-4235-8C6B-330E567B9E21}">
      <dgm:prSet phldrT="[Texto]" custT="1"/>
      <dgm:spPr/>
      <dgm:t>
        <a:bodyPr/>
        <a:lstStyle/>
        <a:p>
          <a:r>
            <a:rPr lang="es-ES" sz="1600" dirty="0">
              <a:latin typeface="+mj-lt"/>
              <a:cs typeface="Calibri" panose="020F0502020204030204" pitchFamily="34" charset="0"/>
            </a:rPr>
            <a:t>Generamos orden con forma de pago </a:t>
          </a:r>
          <a:r>
            <a:rPr lang="es-ES" sz="1600" u="sng" dirty="0">
              <a:latin typeface="+mj-lt"/>
              <a:cs typeface="Calibri" panose="020F0502020204030204" pitchFamily="34" charset="0"/>
            </a:rPr>
            <a:t>al contado </a:t>
          </a:r>
          <a:endParaRPr lang="es-ES" sz="1600" dirty="0">
            <a:latin typeface="+mj-lt"/>
            <a:cs typeface="Calibri" panose="020F0502020204030204" pitchFamily="34" charset="0"/>
          </a:endParaRPr>
        </a:p>
      </dgm:t>
    </dgm:pt>
    <dgm:pt modelId="{D2B445A4-B096-4A2A-B98F-C8627AC03D04}" type="parTrans" cxnId="{6C8D43FD-B32C-4C6B-8AD4-1B43B6CCA7F6}">
      <dgm:prSet/>
      <dgm:spPr/>
      <dgm:t>
        <a:bodyPr/>
        <a:lstStyle/>
        <a:p>
          <a:endParaRPr lang="es-ES" sz="2000">
            <a:latin typeface="+mj-lt"/>
            <a:cs typeface="Arial" panose="020B0604020202020204" pitchFamily="34" charset="0"/>
          </a:endParaRPr>
        </a:p>
      </dgm:t>
    </dgm:pt>
    <dgm:pt modelId="{D7151F64-31C2-4557-8B26-BF9271E12F63}" type="sibTrans" cxnId="{6C8D43FD-B32C-4C6B-8AD4-1B43B6CCA7F6}">
      <dgm:prSet custT="1"/>
      <dgm:spPr/>
      <dgm:t>
        <a:bodyPr/>
        <a:lstStyle/>
        <a:p>
          <a:endParaRPr lang="es-ES" sz="1400" dirty="0">
            <a:latin typeface="+mj-lt"/>
            <a:cs typeface="Calibri" panose="020F0502020204030204" pitchFamily="34" charset="0"/>
          </a:endParaRPr>
        </a:p>
      </dgm:t>
    </dgm:pt>
    <dgm:pt modelId="{B85B2698-E6E9-4BFA-A6B1-093E07086824}">
      <dgm:prSet phldrT="[Texto]" custT="1"/>
      <dgm:spPr/>
      <dgm:t>
        <a:bodyPr/>
        <a:lstStyle/>
        <a:p>
          <a:r>
            <a:rPr lang="es-ES" sz="1600" dirty="0">
              <a:latin typeface="+mj-lt"/>
              <a:cs typeface="Calibri" panose="020F0502020204030204" pitchFamily="34" charset="0"/>
            </a:rPr>
            <a:t>En la orden llenamos el CPUF y seleccionamos firma manual motivo cliente solicita</a:t>
          </a:r>
        </a:p>
      </dgm:t>
    </dgm:pt>
    <dgm:pt modelId="{B38F9F2D-21E3-4FF6-85F1-0B5F3B528C5B}" type="parTrans" cxnId="{919C9488-6D4B-4F24-83E0-43572759B6BF}">
      <dgm:prSet/>
      <dgm:spPr/>
      <dgm:t>
        <a:bodyPr/>
        <a:lstStyle/>
        <a:p>
          <a:endParaRPr lang="es-ES" sz="2000">
            <a:latin typeface="+mj-lt"/>
            <a:cs typeface="Arial" panose="020B0604020202020204" pitchFamily="34" charset="0"/>
          </a:endParaRPr>
        </a:p>
      </dgm:t>
    </dgm:pt>
    <dgm:pt modelId="{6EA43AA3-A591-4562-886E-4028725DB833}" type="sibTrans" cxnId="{919C9488-6D4B-4F24-83E0-43572759B6BF}">
      <dgm:prSet custT="1"/>
      <dgm:spPr/>
      <dgm:t>
        <a:bodyPr/>
        <a:lstStyle/>
        <a:p>
          <a:endParaRPr lang="es-ES" sz="1400" dirty="0">
            <a:latin typeface="+mj-lt"/>
            <a:cs typeface="Calibri" panose="020F0502020204030204" pitchFamily="34" charset="0"/>
          </a:endParaRPr>
        </a:p>
      </dgm:t>
    </dgm:pt>
    <dgm:pt modelId="{51F47579-F13F-48F7-8631-EC73683F2A7F}">
      <dgm:prSet phldrT="[Texto]" custT="1"/>
      <dgm:spPr/>
      <dgm:t>
        <a:bodyPr/>
        <a:lstStyle/>
        <a:p>
          <a:r>
            <a:rPr lang="es-ES" sz="1800" dirty="0">
              <a:latin typeface="+mj-lt"/>
              <a:cs typeface="Calibri" panose="020F0502020204030204" pitchFamily="34" charset="0"/>
            </a:rPr>
            <a:t>Orden en </a:t>
          </a:r>
          <a:r>
            <a:rPr lang="es-ES" sz="1800" dirty="0" err="1">
              <a:latin typeface="+mj-lt"/>
              <a:cs typeface="Calibri" panose="020F0502020204030204" pitchFamily="34" charset="0"/>
            </a:rPr>
            <a:t>inbox</a:t>
          </a:r>
          <a:r>
            <a:rPr lang="es-ES" sz="1800" dirty="0">
              <a:latin typeface="+mj-lt"/>
              <a:cs typeface="Calibri" panose="020F0502020204030204" pitchFamily="34" charset="0"/>
            </a:rPr>
            <a:t> tienda, cliente pasa validación biométrica.</a:t>
          </a:r>
        </a:p>
      </dgm:t>
    </dgm:pt>
    <dgm:pt modelId="{45BC8561-835C-4942-B3FE-A8D0BA5DB19D}" type="parTrans" cxnId="{E6EC49F9-825F-42EF-950A-F7413ADC2D3E}">
      <dgm:prSet/>
      <dgm:spPr/>
      <dgm:t>
        <a:bodyPr/>
        <a:lstStyle/>
        <a:p>
          <a:endParaRPr lang="es-ES" sz="2000">
            <a:latin typeface="+mj-lt"/>
            <a:cs typeface="Arial" panose="020B0604020202020204" pitchFamily="34" charset="0"/>
          </a:endParaRPr>
        </a:p>
      </dgm:t>
    </dgm:pt>
    <dgm:pt modelId="{21DB5FDC-600A-44E1-AEC7-239ABC82E8D5}" type="sibTrans" cxnId="{E6EC49F9-825F-42EF-950A-F7413ADC2D3E}">
      <dgm:prSet custT="1"/>
      <dgm:spPr/>
      <dgm:t>
        <a:bodyPr/>
        <a:lstStyle/>
        <a:p>
          <a:endParaRPr lang="es-ES" sz="1400" dirty="0">
            <a:latin typeface="+mj-lt"/>
            <a:cs typeface="Calibri" panose="020F0502020204030204" pitchFamily="34" charset="0"/>
          </a:endParaRPr>
        </a:p>
      </dgm:t>
    </dgm:pt>
    <dgm:pt modelId="{37B1F21F-BA02-4A73-85A2-0D0C41FC1231}">
      <dgm:prSet phldrT="[Texto]" custT="1"/>
      <dgm:spPr/>
      <dgm:t>
        <a:bodyPr/>
        <a:lstStyle/>
        <a:p>
          <a:r>
            <a:rPr lang="es-ES" sz="1600" dirty="0">
              <a:latin typeface="+mj-lt"/>
              <a:cs typeface="Calibri" panose="020F0502020204030204" pitchFamily="34" charset="0"/>
            </a:rPr>
            <a:t>En la opción tienda </a:t>
          </a:r>
          <a:r>
            <a:rPr lang="es-ES" sz="1600" dirty="0" err="1">
              <a:latin typeface="+mj-lt"/>
              <a:cs typeface="Calibri" panose="020F0502020204030204" pitchFamily="34" charset="0"/>
            </a:rPr>
            <a:t>express</a:t>
          </a:r>
          <a:r>
            <a:rPr lang="es-ES" sz="1600" dirty="0">
              <a:latin typeface="+mj-lt"/>
              <a:cs typeface="Calibri" panose="020F0502020204030204" pitchFamily="34" charset="0"/>
            </a:rPr>
            <a:t> selecciona VEP a 18 cuotas y cancelamos cuota inicial </a:t>
          </a:r>
        </a:p>
      </dgm:t>
    </dgm:pt>
    <dgm:pt modelId="{5E2621CE-F462-416A-B2FF-FE30CE83F986}" type="parTrans" cxnId="{AA3A19FB-4986-4595-9489-F9C1E3ECCF33}">
      <dgm:prSet/>
      <dgm:spPr/>
      <dgm:t>
        <a:bodyPr/>
        <a:lstStyle/>
        <a:p>
          <a:endParaRPr lang="es-ES" sz="2000">
            <a:latin typeface="+mj-lt"/>
            <a:cs typeface="Arial" panose="020B0604020202020204" pitchFamily="34" charset="0"/>
          </a:endParaRPr>
        </a:p>
      </dgm:t>
    </dgm:pt>
    <dgm:pt modelId="{F34A4B16-DF5E-4656-A0A4-3C55CB4ABA38}" type="sibTrans" cxnId="{AA3A19FB-4986-4595-9489-F9C1E3ECCF33}">
      <dgm:prSet/>
      <dgm:spPr/>
      <dgm:t>
        <a:bodyPr/>
        <a:lstStyle/>
        <a:p>
          <a:endParaRPr lang="es-ES" sz="2000">
            <a:latin typeface="+mj-lt"/>
            <a:cs typeface="Arial" panose="020B0604020202020204" pitchFamily="34" charset="0"/>
          </a:endParaRPr>
        </a:p>
      </dgm:t>
    </dgm:pt>
    <dgm:pt modelId="{81E1702F-A4D1-4B97-B660-3F676126B14E}">
      <dgm:prSet phldrT="[Texto]" custT="1"/>
      <dgm:spPr/>
      <dgm:t>
        <a:bodyPr/>
        <a:lstStyle/>
        <a:p>
          <a:r>
            <a:rPr lang="es-ES" sz="1800" dirty="0">
              <a:latin typeface="+mj-lt"/>
              <a:cs typeface="Calibri" panose="020F0502020204030204" pitchFamily="34" charset="0"/>
            </a:rPr>
            <a:t>Verificamos el pago en portal y avanzamos la orden para proceder a adjuntar documentos</a:t>
          </a:r>
        </a:p>
      </dgm:t>
    </dgm:pt>
    <dgm:pt modelId="{AC5BCEB3-1602-4A9A-86ED-C53C80BA38FA}" type="parTrans" cxnId="{A9951539-1B71-4660-8EAF-353EC56BF12B}">
      <dgm:prSet/>
      <dgm:spPr/>
      <dgm:t>
        <a:bodyPr/>
        <a:lstStyle/>
        <a:p>
          <a:endParaRPr lang="es-ES">
            <a:latin typeface="+mj-lt"/>
          </a:endParaRPr>
        </a:p>
      </dgm:t>
    </dgm:pt>
    <dgm:pt modelId="{3C6D9112-006F-429F-9AB4-B3E40D5B4506}" type="sibTrans" cxnId="{A9951539-1B71-4660-8EAF-353EC56BF12B}">
      <dgm:prSet/>
      <dgm:spPr/>
      <dgm:t>
        <a:bodyPr/>
        <a:lstStyle/>
        <a:p>
          <a:endParaRPr lang="es-ES">
            <a:latin typeface="+mj-lt"/>
          </a:endParaRPr>
        </a:p>
      </dgm:t>
    </dgm:pt>
    <dgm:pt modelId="{FA8FAB75-A088-4809-B588-A83F051EB34C}">
      <dgm:prSet phldrT="[Texto]" custT="1"/>
      <dgm:spPr/>
      <dgm:t>
        <a:bodyPr/>
        <a:lstStyle/>
        <a:p>
          <a:r>
            <a:rPr lang="es-ES" sz="1800" dirty="0">
              <a:latin typeface="+mj-lt"/>
              <a:cs typeface="Calibri" panose="020F0502020204030204" pitchFamily="34" charset="0"/>
            </a:rPr>
            <a:t>Se registra el correo electrónico (obligatorio) para el envío de la boleta/factura por parte de Entel por el equipo. Se entrega copia de los formatos y arman carpeta.</a:t>
          </a:r>
        </a:p>
      </dgm:t>
    </dgm:pt>
    <dgm:pt modelId="{7B1D1394-F833-4165-AFCA-9C788B6AEE98}" type="parTrans" cxnId="{35C0FB3D-263D-4A38-9C06-F3605806A81F}">
      <dgm:prSet/>
      <dgm:spPr/>
      <dgm:t>
        <a:bodyPr/>
        <a:lstStyle/>
        <a:p>
          <a:endParaRPr lang="es-ES">
            <a:latin typeface="+mj-lt"/>
          </a:endParaRPr>
        </a:p>
      </dgm:t>
    </dgm:pt>
    <dgm:pt modelId="{21F74F56-42CC-4DD8-819A-55A72C6432E6}" type="sibTrans" cxnId="{35C0FB3D-263D-4A38-9C06-F3605806A81F}">
      <dgm:prSet/>
      <dgm:spPr/>
      <dgm:t>
        <a:bodyPr/>
        <a:lstStyle/>
        <a:p>
          <a:endParaRPr lang="es-ES">
            <a:latin typeface="+mj-lt"/>
          </a:endParaRPr>
        </a:p>
      </dgm:t>
    </dgm:pt>
    <dgm:pt modelId="{BC31CCF8-4FB8-4E8D-B883-D83F9BF34DFF}" type="pres">
      <dgm:prSet presAssocID="{A8878E37-E3E3-4C62-9FC1-CE60B0662EE6}" presName="Name0" presStyleCnt="0">
        <dgm:presLayoutVars>
          <dgm:dir/>
          <dgm:resizeHandles val="exact"/>
        </dgm:presLayoutVars>
      </dgm:prSet>
      <dgm:spPr/>
    </dgm:pt>
    <dgm:pt modelId="{815BA875-7DD2-495B-A4D2-6AEA82C699EA}" type="pres">
      <dgm:prSet presAssocID="{6A3A6F1D-7A37-403A-B36D-C5AED9C007BC}" presName="node" presStyleLbl="node1" presStyleIdx="0" presStyleCnt="8">
        <dgm:presLayoutVars>
          <dgm:bulletEnabled val="1"/>
        </dgm:presLayoutVars>
      </dgm:prSet>
      <dgm:spPr/>
    </dgm:pt>
    <dgm:pt modelId="{9F882AA8-2155-44C2-A5BE-C73939AC8396}" type="pres">
      <dgm:prSet presAssocID="{9772D643-7E69-4EBC-8441-557D8592CED5}" presName="sibTrans" presStyleLbl="sibTrans1D1" presStyleIdx="0" presStyleCnt="7"/>
      <dgm:spPr/>
    </dgm:pt>
    <dgm:pt modelId="{A7CDE498-C651-489B-944C-6F281221D0CF}" type="pres">
      <dgm:prSet presAssocID="{9772D643-7E69-4EBC-8441-557D8592CED5}" presName="connectorText" presStyleLbl="sibTrans1D1" presStyleIdx="0" presStyleCnt="7"/>
      <dgm:spPr/>
    </dgm:pt>
    <dgm:pt modelId="{724BF4ED-DEA1-41CC-87B4-C1FC9ACF576F}" type="pres">
      <dgm:prSet presAssocID="{BDD9E2F6-EF2A-4BEB-AED4-3D26FCA09CE1}" presName="node" presStyleLbl="node1" presStyleIdx="1" presStyleCnt="8">
        <dgm:presLayoutVars>
          <dgm:bulletEnabled val="1"/>
        </dgm:presLayoutVars>
      </dgm:prSet>
      <dgm:spPr/>
    </dgm:pt>
    <dgm:pt modelId="{796F7B23-E5FE-4879-8637-DF791CE30B6A}" type="pres">
      <dgm:prSet presAssocID="{F37D77A6-6E35-4454-8457-E70254F262ED}" presName="sibTrans" presStyleLbl="sibTrans1D1" presStyleIdx="1" presStyleCnt="7"/>
      <dgm:spPr/>
    </dgm:pt>
    <dgm:pt modelId="{55E592EE-F26A-4BFC-8667-283B8EADB5C6}" type="pres">
      <dgm:prSet presAssocID="{F37D77A6-6E35-4454-8457-E70254F262ED}" presName="connectorText" presStyleLbl="sibTrans1D1" presStyleIdx="1" presStyleCnt="7"/>
      <dgm:spPr/>
    </dgm:pt>
    <dgm:pt modelId="{7F1B16F4-DA0F-46C7-B7C8-7EA26A9D909A}" type="pres">
      <dgm:prSet presAssocID="{25E27D24-6C38-4235-8C6B-330E567B9E21}" presName="node" presStyleLbl="node1" presStyleIdx="2" presStyleCnt="8">
        <dgm:presLayoutVars>
          <dgm:bulletEnabled val="1"/>
        </dgm:presLayoutVars>
      </dgm:prSet>
      <dgm:spPr/>
    </dgm:pt>
    <dgm:pt modelId="{CC7DC10F-2B78-4C5B-9387-F625324623A7}" type="pres">
      <dgm:prSet presAssocID="{D7151F64-31C2-4557-8B26-BF9271E12F63}" presName="sibTrans" presStyleLbl="sibTrans1D1" presStyleIdx="2" presStyleCnt="7"/>
      <dgm:spPr/>
    </dgm:pt>
    <dgm:pt modelId="{6B4C9B5B-5E7C-4E6A-81EB-AED04F7F666D}" type="pres">
      <dgm:prSet presAssocID="{D7151F64-31C2-4557-8B26-BF9271E12F63}" presName="connectorText" presStyleLbl="sibTrans1D1" presStyleIdx="2" presStyleCnt="7"/>
      <dgm:spPr/>
    </dgm:pt>
    <dgm:pt modelId="{6993E69B-1AD1-4014-B273-C532D789CA83}" type="pres">
      <dgm:prSet presAssocID="{B85B2698-E6E9-4BFA-A6B1-093E07086824}" presName="node" presStyleLbl="node1" presStyleIdx="3" presStyleCnt="8">
        <dgm:presLayoutVars>
          <dgm:bulletEnabled val="1"/>
        </dgm:presLayoutVars>
      </dgm:prSet>
      <dgm:spPr/>
    </dgm:pt>
    <dgm:pt modelId="{A1E196B0-0987-48C0-8BB6-F656B2EAA109}" type="pres">
      <dgm:prSet presAssocID="{6EA43AA3-A591-4562-886E-4028725DB833}" presName="sibTrans" presStyleLbl="sibTrans1D1" presStyleIdx="3" presStyleCnt="7"/>
      <dgm:spPr/>
    </dgm:pt>
    <dgm:pt modelId="{E79DA176-5343-43B8-864F-E0E2CF2B979B}" type="pres">
      <dgm:prSet presAssocID="{6EA43AA3-A591-4562-886E-4028725DB833}" presName="connectorText" presStyleLbl="sibTrans1D1" presStyleIdx="3" presStyleCnt="7"/>
      <dgm:spPr/>
    </dgm:pt>
    <dgm:pt modelId="{15DA4226-98AC-4129-A96D-D91993D96894}" type="pres">
      <dgm:prSet presAssocID="{51F47579-F13F-48F7-8631-EC73683F2A7F}" presName="node" presStyleLbl="node1" presStyleIdx="4" presStyleCnt="8">
        <dgm:presLayoutVars>
          <dgm:bulletEnabled val="1"/>
        </dgm:presLayoutVars>
      </dgm:prSet>
      <dgm:spPr/>
    </dgm:pt>
    <dgm:pt modelId="{EDD4491D-2D54-437C-843A-2121AC8AD104}" type="pres">
      <dgm:prSet presAssocID="{21DB5FDC-600A-44E1-AEC7-239ABC82E8D5}" presName="sibTrans" presStyleLbl="sibTrans1D1" presStyleIdx="4" presStyleCnt="7"/>
      <dgm:spPr/>
    </dgm:pt>
    <dgm:pt modelId="{3A0AEC36-7A86-42B6-94FF-64404C1D8173}" type="pres">
      <dgm:prSet presAssocID="{21DB5FDC-600A-44E1-AEC7-239ABC82E8D5}" presName="connectorText" presStyleLbl="sibTrans1D1" presStyleIdx="4" presStyleCnt="7"/>
      <dgm:spPr/>
    </dgm:pt>
    <dgm:pt modelId="{109194ED-59E9-4165-8487-C886ECB90105}" type="pres">
      <dgm:prSet presAssocID="{37B1F21F-BA02-4A73-85A2-0D0C41FC1231}" presName="node" presStyleLbl="node1" presStyleIdx="5" presStyleCnt="8">
        <dgm:presLayoutVars>
          <dgm:bulletEnabled val="1"/>
        </dgm:presLayoutVars>
      </dgm:prSet>
      <dgm:spPr/>
    </dgm:pt>
    <dgm:pt modelId="{050C3A18-FEF8-4883-9623-4464B953B57F}" type="pres">
      <dgm:prSet presAssocID="{F34A4B16-DF5E-4656-A0A4-3C55CB4ABA38}" presName="sibTrans" presStyleLbl="sibTrans1D1" presStyleIdx="5" presStyleCnt="7"/>
      <dgm:spPr/>
    </dgm:pt>
    <dgm:pt modelId="{59575BB0-15A2-460F-941E-044A8DC26A2C}" type="pres">
      <dgm:prSet presAssocID="{F34A4B16-DF5E-4656-A0A4-3C55CB4ABA38}" presName="connectorText" presStyleLbl="sibTrans1D1" presStyleIdx="5" presStyleCnt="7"/>
      <dgm:spPr/>
    </dgm:pt>
    <dgm:pt modelId="{E0D3BFA5-D6A2-448B-B704-FC6CF106F3BF}" type="pres">
      <dgm:prSet presAssocID="{81E1702F-A4D1-4B97-B660-3F676126B14E}" presName="node" presStyleLbl="node1" presStyleIdx="6" presStyleCnt="8" custScaleX="129689">
        <dgm:presLayoutVars>
          <dgm:bulletEnabled val="1"/>
        </dgm:presLayoutVars>
      </dgm:prSet>
      <dgm:spPr/>
    </dgm:pt>
    <dgm:pt modelId="{814E3715-B366-4318-98BC-0EA391056DDC}" type="pres">
      <dgm:prSet presAssocID="{3C6D9112-006F-429F-9AB4-B3E40D5B4506}" presName="sibTrans" presStyleLbl="sibTrans1D1" presStyleIdx="6" presStyleCnt="7"/>
      <dgm:spPr/>
    </dgm:pt>
    <dgm:pt modelId="{5BD02C3E-9E76-48DE-942A-50FE20E31F8A}" type="pres">
      <dgm:prSet presAssocID="{3C6D9112-006F-429F-9AB4-B3E40D5B4506}" presName="connectorText" presStyleLbl="sibTrans1D1" presStyleIdx="6" presStyleCnt="7"/>
      <dgm:spPr/>
    </dgm:pt>
    <dgm:pt modelId="{92BAB4E8-8EA0-4EE6-AEA9-D8E99A53E3F4}" type="pres">
      <dgm:prSet presAssocID="{FA8FAB75-A088-4809-B588-A83F051EB34C}" presName="node" presStyleLbl="node1" presStyleIdx="7" presStyleCnt="8" custScaleX="191704">
        <dgm:presLayoutVars>
          <dgm:bulletEnabled val="1"/>
        </dgm:presLayoutVars>
      </dgm:prSet>
      <dgm:spPr/>
    </dgm:pt>
  </dgm:ptLst>
  <dgm:cxnLst>
    <dgm:cxn modelId="{DE70CF02-922B-4699-916C-F9E925AE62B9}" type="presOf" srcId="{3C6D9112-006F-429F-9AB4-B3E40D5B4506}" destId="{814E3715-B366-4318-98BC-0EA391056DDC}" srcOrd="0" destOrd="0" presId="urn:microsoft.com/office/officeart/2005/8/layout/bProcess3"/>
    <dgm:cxn modelId="{B4D20C05-FEDD-4F6C-9DF9-2817EEDD1BED}" type="presOf" srcId="{37B1F21F-BA02-4A73-85A2-0D0C41FC1231}" destId="{109194ED-59E9-4165-8487-C886ECB90105}" srcOrd="0" destOrd="0" presId="urn:microsoft.com/office/officeart/2005/8/layout/bProcess3"/>
    <dgm:cxn modelId="{8E483413-315C-4BB3-8E5F-0E7509488D37}" type="presOf" srcId="{3C6D9112-006F-429F-9AB4-B3E40D5B4506}" destId="{5BD02C3E-9E76-48DE-942A-50FE20E31F8A}" srcOrd="1" destOrd="0" presId="urn:microsoft.com/office/officeart/2005/8/layout/bProcess3"/>
    <dgm:cxn modelId="{DC07911B-44A9-4BC4-9E47-3EFAD12353EA}" type="presOf" srcId="{9772D643-7E69-4EBC-8441-557D8592CED5}" destId="{9F882AA8-2155-44C2-A5BE-C73939AC8396}" srcOrd="0" destOrd="0" presId="urn:microsoft.com/office/officeart/2005/8/layout/bProcess3"/>
    <dgm:cxn modelId="{D4214126-1E88-42D8-9D6D-F6FE232494E0}" type="presOf" srcId="{D7151F64-31C2-4557-8B26-BF9271E12F63}" destId="{6B4C9B5B-5E7C-4E6A-81EB-AED04F7F666D}" srcOrd="1" destOrd="0" presId="urn:microsoft.com/office/officeart/2005/8/layout/bProcess3"/>
    <dgm:cxn modelId="{CFE2272F-8FC2-4894-9EDF-C7463D58A53D}" type="presOf" srcId="{D7151F64-31C2-4557-8B26-BF9271E12F63}" destId="{CC7DC10F-2B78-4C5B-9387-F625324623A7}" srcOrd="0" destOrd="0" presId="urn:microsoft.com/office/officeart/2005/8/layout/bProcess3"/>
    <dgm:cxn modelId="{A9951539-1B71-4660-8EAF-353EC56BF12B}" srcId="{A8878E37-E3E3-4C62-9FC1-CE60B0662EE6}" destId="{81E1702F-A4D1-4B97-B660-3F676126B14E}" srcOrd="6" destOrd="0" parTransId="{AC5BCEB3-1602-4A9A-86ED-C53C80BA38FA}" sibTransId="{3C6D9112-006F-429F-9AB4-B3E40D5B4506}"/>
    <dgm:cxn modelId="{35C0FB3D-263D-4A38-9C06-F3605806A81F}" srcId="{A8878E37-E3E3-4C62-9FC1-CE60B0662EE6}" destId="{FA8FAB75-A088-4809-B588-A83F051EB34C}" srcOrd="7" destOrd="0" parTransId="{7B1D1394-F833-4165-AFCA-9C788B6AEE98}" sibTransId="{21F74F56-42CC-4DD8-819A-55A72C6432E6}"/>
    <dgm:cxn modelId="{4F23385D-975B-4158-B071-5678FC8381F0}" srcId="{A8878E37-E3E3-4C62-9FC1-CE60B0662EE6}" destId="{BDD9E2F6-EF2A-4BEB-AED4-3D26FCA09CE1}" srcOrd="1" destOrd="0" parTransId="{93772AAB-0752-4700-9CF0-6DF28735B72E}" sibTransId="{F37D77A6-6E35-4454-8457-E70254F262ED}"/>
    <dgm:cxn modelId="{B7D26B45-6A2C-413F-A359-051FF20D095C}" type="presOf" srcId="{6EA43AA3-A591-4562-886E-4028725DB833}" destId="{E79DA176-5343-43B8-864F-E0E2CF2B979B}" srcOrd="1" destOrd="0" presId="urn:microsoft.com/office/officeart/2005/8/layout/bProcess3"/>
    <dgm:cxn modelId="{78B91867-6A4D-4A87-B779-FBF7475983ED}" type="presOf" srcId="{F37D77A6-6E35-4454-8457-E70254F262ED}" destId="{796F7B23-E5FE-4879-8637-DF791CE30B6A}" srcOrd="0" destOrd="0" presId="urn:microsoft.com/office/officeart/2005/8/layout/bProcess3"/>
    <dgm:cxn modelId="{69677D49-F5A0-4873-9F0A-09D70A27D79C}" type="presOf" srcId="{51F47579-F13F-48F7-8631-EC73683F2A7F}" destId="{15DA4226-98AC-4129-A96D-D91993D96894}" srcOrd="0" destOrd="0" presId="urn:microsoft.com/office/officeart/2005/8/layout/bProcess3"/>
    <dgm:cxn modelId="{BCE59169-F01C-4102-B360-34E4D47468DC}" type="presOf" srcId="{BDD9E2F6-EF2A-4BEB-AED4-3D26FCA09CE1}" destId="{724BF4ED-DEA1-41CC-87B4-C1FC9ACF576F}" srcOrd="0" destOrd="0" presId="urn:microsoft.com/office/officeart/2005/8/layout/bProcess3"/>
    <dgm:cxn modelId="{4479B54E-9264-401C-8367-1AA1D95957A1}" type="presOf" srcId="{F34A4B16-DF5E-4656-A0A4-3C55CB4ABA38}" destId="{59575BB0-15A2-460F-941E-044A8DC26A2C}" srcOrd="1" destOrd="0" presId="urn:microsoft.com/office/officeart/2005/8/layout/bProcess3"/>
    <dgm:cxn modelId="{00577951-117C-4F07-9FDF-692327FA66AF}" type="presOf" srcId="{B85B2698-E6E9-4BFA-A6B1-093E07086824}" destId="{6993E69B-1AD1-4014-B273-C532D789CA83}" srcOrd="0" destOrd="0" presId="urn:microsoft.com/office/officeart/2005/8/layout/bProcess3"/>
    <dgm:cxn modelId="{75041273-DDDE-4247-BB3E-8713BA725A41}" type="presOf" srcId="{9772D643-7E69-4EBC-8441-557D8592CED5}" destId="{A7CDE498-C651-489B-944C-6F281221D0CF}" srcOrd="1" destOrd="0" presId="urn:microsoft.com/office/officeart/2005/8/layout/bProcess3"/>
    <dgm:cxn modelId="{6680EB73-9BAF-4E30-AD98-6598A3FEBBE8}" type="presOf" srcId="{21DB5FDC-600A-44E1-AEC7-239ABC82E8D5}" destId="{EDD4491D-2D54-437C-843A-2121AC8AD104}" srcOrd="0" destOrd="0" presId="urn:microsoft.com/office/officeart/2005/8/layout/bProcess3"/>
    <dgm:cxn modelId="{9DE08780-0ABE-44FA-A0D8-B565447E894E}" type="presOf" srcId="{FA8FAB75-A088-4809-B588-A83F051EB34C}" destId="{92BAB4E8-8EA0-4EE6-AEA9-D8E99A53E3F4}" srcOrd="0" destOrd="0" presId="urn:microsoft.com/office/officeart/2005/8/layout/bProcess3"/>
    <dgm:cxn modelId="{DC751B84-9E57-4A22-839A-7ECA362B0EB4}" type="presOf" srcId="{A8878E37-E3E3-4C62-9FC1-CE60B0662EE6}" destId="{BC31CCF8-4FB8-4E8D-B883-D83F9BF34DFF}" srcOrd="0" destOrd="0" presId="urn:microsoft.com/office/officeart/2005/8/layout/bProcess3"/>
    <dgm:cxn modelId="{919C9488-6D4B-4F24-83E0-43572759B6BF}" srcId="{A8878E37-E3E3-4C62-9FC1-CE60B0662EE6}" destId="{B85B2698-E6E9-4BFA-A6B1-093E07086824}" srcOrd="3" destOrd="0" parTransId="{B38F9F2D-21E3-4FF6-85F1-0B5F3B528C5B}" sibTransId="{6EA43AA3-A591-4562-886E-4028725DB833}"/>
    <dgm:cxn modelId="{01E03692-57E0-46FE-9B15-A9B89449BF74}" type="presOf" srcId="{21DB5FDC-600A-44E1-AEC7-239ABC82E8D5}" destId="{3A0AEC36-7A86-42B6-94FF-64404C1D8173}" srcOrd="1" destOrd="0" presId="urn:microsoft.com/office/officeart/2005/8/layout/bProcess3"/>
    <dgm:cxn modelId="{746C5199-14C4-4802-8CB6-7C0FC4B95A8E}" srcId="{A8878E37-E3E3-4C62-9FC1-CE60B0662EE6}" destId="{6A3A6F1D-7A37-403A-B36D-C5AED9C007BC}" srcOrd="0" destOrd="0" parTransId="{3176D5E6-E79A-4E8E-A8CE-BCADCF245AB5}" sibTransId="{9772D643-7E69-4EBC-8441-557D8592CED5}"/>
    <dgm:cxn modelId="{B06AD2AF-2E3D-4160-818B-C6A3B763F219}" type="presOf" srcId="{6EA43AA3-A591-4562-886E-4028725DB833}" destId="{A1E196B0-0987-48C0-8BB6-F656B2EAA109}" srcOrd="0" destOrd="0" presId="urn:microsoft.com/office/officeart/2005/8/layout/bProcess3"/>
    <dgm:cxn modelId="{92CDE8AF-8AC9-4743-A743-80704BDC6DAC}" type="presOf" srcId="{6A3A6F1D-7A37-403A-B36D-C5AED9C007BC}" destId="{815BA875-7DD2-495B-A4D2-6AEA82C699EA}" srcOrd="0" destOrd="0" presId="urn:microsoft.com/office/officeart/2005/8/layout/bProcess3"/>
    <dgm:cxn modelId="{002CDBDC-C24A-4AE9-8B9F-7A64742F1F4A}" type="presOf" srcId="{F37D77A6-6E35-4454-8457-E70254F262ED}" destId="{55E592EE-F26A-4BFC-8667-283B8EADB5C6}" srcOrd="1" destOrd="0" presId="urn:microsoft.com/office/officeart/2005/8/layout/bProcess3"/>
    <dgm:cxn modelId="{92DA28DE-E319-47CA-B054-F40E3D0AC1F2}" type="presOf" srcId="{81E1702F-A4D1-4B97-B660-3F676126B14E}" destId="{E0D3BFA5-D6A2-448B-B704-FC6CF106F3BF}" srcOrd="0" destOrd="0" presId="urn:microsoft.com/office/officeart/2005/8/layout/bProcess3"/>
    <dgm:cxn modelId="{BF1652EB-D84B-4B53-B7C5-D59F51E37095}" type="presOf" srcId="{25E27D24-6C38-4235-8C6B-330E567B9E21}" destId="{7F1B16F4-DA0F-46C7-B7C8-7EA26A9D909A}" srcOrd="0" destOrd="0" presId="urn:microsoft.com/office/officeart/2005/8/layout/bProcess3"/>
    <dgm:cxn modelId="{E6EC49F9-825F-42EF-950A-F7413ADC2D3E}" srcId="{A8878E37-E3E3-4C62-9FC1-CE60B0662EE6}" destId="{51F47579-F13F-48F7-8631-EC73683F2A7F}" srcOrd="4" destOrd="0" parTransId="{45BC8561-835C-4942-B3FE-A8D0BA5DB19D}" sibTransId="{21DB5FDC-600A-44E1-AEC7-239ABC82E8D5}"/>
    <dgm:cxn modelId="{AA3A19FB-4986-4595-9489-F9C1E3ECCF33}" srcId="{A8878E37-E3E3-4C62-9FC1-CE60B0662EE6}" destId="{37B1F21F-BA02-4A73-85A2-0D0C41FC1231}" srcOrd="5" destOrd="0" parTransId="{5E2621CE-F462-416A-B2FF-FE30CE83F986}" sibTransId="{F34A4B16-DF5E-4656-A0A4-3C55CB4ABA38}"/>
    <dgm:cxn modelId="{1146D8FC-D34F-4378-9CDD-D1BFDF099E1C}" type="presOf" srcId="{F34A4B16-DF5E-4656-A0A4-3C55CB4ABA38}" destId="{050C3A18-FEF8-4883-9623-4464B953B57F}" srcOrd="0" destOrd="0" presId="urn:microsoft.com/office/officeart/2005/8/layout/bProcess3"/>
    <dgm:cxn modelId="{6C8D43FD-B32C-4C6B-8AD4-1B43B6CCA7F6}" srcId="{A8878E37-E3E3-4C62-9FC1-CE60B0662EE6}" destId="{25E27D24-6C38-4235-8C6B-330E567B9E21}" srcOrd="2" destOrd="0" parTransId="{D2B445A4-B096-4A2A-B98F-C8627AC03D04}" sibTransId="{D7151F64-31C2-4557-8B26-BF9271E12F63}"/>
    <dgm:cxn modelId="{AB288F9F-C5FC-481B-B8D8-37A8B752D9EC}" type="presParOf" srcId="{BC31CCF8-4FB8-4E8D-B883-D83F9BF34DFF}" destId="{815BA875-7DD2-495B-A4D2-6AEA82C699EA}" srcOrd="0" destOrd="0" presId="urn:microsoft.com/office/officeart/2005/8/layout/bProcess3"/>
    <dgm:cxn modelId="{EBEEA054-EACB-47E7-BC85-9F0C47E92298}" type="presParOf" srcId="{BC31CCF8-4FB8-4E8D-B883-D83F9BF34DFF}" destId="{9F882AA8-2155-44C2-A5BE-C73939AC8396}" srcOrd="1" destOrd="0" presId="urn:microsoft.com/office/officeart/2005/8/layout/bProcess3"/>
    <dgm:cxn modelId="{81536CBB-58FB-4EDB-9C87-17AF95551E79}" type="presParOf" srcId="{9F882AA8-2155-44C2-A5BE-C73939AC8396}" destId="{A7CDE498-C651-489B-944C-6F281221D0CF}" srcOrd="0" destOrd="0" presId="urn:microsoft.com/office/officeart/2005/8/layout/bProcess3"/>
    <dgm:cxn modelId="{5B0B7B31-4A47-499D-88E5-7241014D4566}" type="presParOf" srcId="{BC31CCF8-4FB8-4E8D-B883-D83F9BF34DFF}" destId="{724BF4ED-DEA1-41CC-87B4-C1FC9ACF576F}" srcOrd="2" destOrd="0" presId="urn:microsoft.com/office/officeart/2005/8/layout/bProcess3"/>
    <dgm:cxn modelId="{2809511D-AC2D-4877-9278-DD6BE858AED4}" type="presParOf" srcId="{BC31CCF8-4FB8-4E8D-B883-D83F9BF34DFF}" destId="{796F7B23-E5FE-4879-8637-DF791CE30B6A}" srcOrd="3" destOrd="0" presId="urn:microsoft.com/office/officeart/2005/8/layout/bProcess3"/>
    <dgm:cxn modelId="{26BB556E-828A-40B8-A4F6-4FF612CFC7CF}" type="presParOf" srcId="{796F7B23-E5FE-4879-8637-DF791CE30B6A}" destId="{55E592EE-F26A-4BFC-8667-283B8EADB5C6}" srcOrd="0" destOrd="0" presId="urn:microsoft.com/office/officeart/2005/8/layout/bProcess3"/>
    <dgm:cxn modelId="{0671321C-0394-4802-A8EB-BEBA100D4B6A}" type="presParOf" srcId="{BC31CCF8-4FB8-4E8D-B883-D83F9BF34DFF}" destId="{7F1B16F4-DA0F-46C7-B7C8-7EA26A9D909A}" srcOrd="4" destOrd="0" presId="urn:microsoft.com/office/officeart/2005/8/layout/bProcess3"/>
    <dgm:cxn modelId="{F3F5A57A-478D-4E1B-B1B4-AF93E0DA366E}" type="presParOf" srcId="{BC31CCF8-4FB8-4E8D-B883-D83F9BF34DFF}" destId="{CC7DC10F-2B78-4C5B-9387-F625324623A7}" srcOrd="5" destOrd="0" presId="urn:microsoft.com/office/officeart/2005/8/layout/bProcess3"/>
    <dgm:cxn modelId="{D42A521F-5C61-49E5-BF0C-D3EF5BC03826}" type="presParOf" srcId="{CC7DC10F-2B78-4C5B-9387-F625324623A7}" destId="{6B4C9B5B-5E7C-4E6A-81EB-AED04F7F666D}" srcOrd="0" destOrd="0" presId="urn:microsoft.com/office/officeart/2005/8/layout/bProcess3"/>
    <dgm:cxn modelId="{6A5271F4-D84E-4743-BD4B-4A6B8DC53486}" type="presParOf" srcId="{BC31CCF8-4FB8-4E8D-B883-D83F9BF34DFF}" destId="{6993E69B-1AD1-4014-B273-C532D789CA83}" srcOrd="6" destOrd="0" presId="urn:microsoft.com/office/officeart/2005/8/layout/bProcess3"/>
    <dgm:cxn modelId="{6EFD8F63-B2D3-49C1-927C-D9620A8218D1}" type="presParOf" srcId="{BC31CCF8-4FB8-4E8D-B883-D83F9BF34DFF}" destId="{A1E196B0-0987-48C0-8BB6-F656B2EAA109}" srcOrd="7" destOrd="0" presId="urn:microsoft.com/office/officeart/2005/8/layout/bProcess3"/>
    <dgm:cxn modelId="{26830FE8-37C2-4D55-813F-83C9388D61B5}" type="presParOf" srcId="{A1E196B0-0987-48C0-8BB6-F656B2EAA109}" destId="{E79DA176-5343-43B8-864F-E0E2CF2B979B}" srcOrd="0" destOrd="0" presId="urn:microsoft.com/office/officeart/2005/8/layout/bProcess3"/>
    <dgm:cxn modelId="{D3FE7526-A9A0-4FCA-B161-40866A19128C}" type="presParOf" srcId="{BC31CCF8-4FB8-4E8D-B883-D83F9BF34DFF}" destId="{15DA4226-98AC-4129-A96D-D91993D96894}" srcOrd="8" destOrd="0" presId="urn:microsoft.com/office/officeart/2005/8/layout/bProcess3"/>
    <dgm:cxn modelId="{BD35E224-7A8E-4828-A0B4-C4C67B2DF996}" type="presParOf" srcId="{BC31CCF8-4FB8-4E8D-B883-D83F9BF34DFF}" destId="{EDD4491D-2D54-437C-843A-2121AC8AD104}" srcOrd="9" destOrd="0" presId="urn:microsoft.com/office/officeart/2005/8/layout/bProcess3"/>
    <dgm:cxn modelId="{B1AE3C23-56E1-4221-9D04-75506A0C207D}" type="presParOf" srcId="{EDD4491D-2D54-437C-843A-2121AC8AD104}" destId="{3A0AEC36-7A86-42B6-94FF-64404C1D8173}" srcOrd="0" destOrd="0" presId="urn:microsoft.com/office/officeart/2005/8/layout/bProcess3"/>
    <dgm:cxn modelId="{E9086654-7D09-400F-8617-63F394B181AC}" type="presParOf" srcId="{BC31CCF8-4FB8-4E8D-B883-D83F9BF34DFF}" destId="{109194ED-59E9-4165-8487-C886ECB90105}" srcOrd="10" destOrd="0" presId="urn:microsoft.com/office/officeart/2005/8/layout/bProcess3"/>
    <dgm:cxn modelId="{291444E8-FC7F-41C7-9985-F827823DE0D3}" type="presParOf" srcId="{BC31CCF8-4FB8-4E8D-B883-D83F9BF34DFF}" destId="{050C3A18-FEF8-4883-9623-4464B953B57F}" srcOrd="11" destOrd="0" presId="urn:microsoft.com/office/officeart/2005/8/layout/bProcess3"/>
    <dgm:cxn modelId="{E08681B1-A26E-4BC7-8605-7EE87EDB1CE4}" type="presParOf" srcId="{050C3A18-FEF8-4883-9623-4464B953B57F}" destId="{59575BB0-15A2-460F-941E-044A8DC26A2C}" srcOrd="0" destOrd="0" presId="urn:microsoft.com/office/officeart/2005/8/layout/bProcess3"/>
    <dgm:cxn modelId="{284D251F-A8B1-409F-A6ED-45AA17244EA0}" type="presParOf" srcId="{BC31CCF8-4FB8-4E8D-B883-D83F9BF34DFF}" destId="{E0D3BFA5-D6A2-448B-B704-FC6CF106F3BF}" srcOrd="12" destOrd="0" presId="urn:microsoft.com/office/officeart/2005/8/layout/bProcess3"/>
    <dgm:cxn modelId="{D72105D9-D9D6-4E7D-9476-5718A0281CB6}" type="presParOf" srcId="{BC31CCF8-4FB8-4E8D-B883-D83F9BF34DFF}" destId="{814E3715-B366-4318-98BC-0EA391056DDC}" srcOrd="13" destOrd="0" presId="urn:microsoft.com/office/officeart/2005/8/layout/bProcess3"/>
    <dgm:cxn modelId="{90AF0293-E36F-4C14-8A63-8974FC20934E}" type="presParOf" srcId="{814E3715-B366-4318-98BC-0EA391056DDC}" destId="{5BD02C3E-9E76-48DE-942A-50FE20E31F8A}" srcOrd="0" destOrd="0" presId="urn:microsoft.com/office/officeart/2005/8/layout/bProcess3"/>
    <dgm:cxn modelId="{56F10483-D2CC-44FA-9CD1-20FC73DE0ED8}" type="presParOf" srcId="{BC31CCF8-4FB8-4E8D-B883-D83F9BF34DFF}" destId="{92BAB4E8-8EA0-4EE6-AEA9-D8E99A53E3F4}" srcOrd="14"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62612B-91D2-4D44-9C7A-00600B966C46}">
      <dsp:nvSpPr>
        <dsp:cNvPr id="0" name=""/>
        <dsp:cNvSpPr/>
      </dsp:nvSpPr>
      <dsp:spPr>
        <a:xfrm>
          <a:off x="0" y="3852610"/>
          <a:ext cx="7365572" cy="842856"/>
        </a:xfrm>
        <a:prstGeom prst="rect">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mj-lt"/>
              <a:cs typeface="Calibri" panose="020F0502020204030204" pitchFamily="34" charset="0"/>
            </a:rPr>
            <a:t>Es importante verificar que todos los datos estén correctamente consignados.</a:t>
          </a:r>
        </a:p>
      </dsp:txBody>
      <dsp:txXfrm>
        <a:off x="0" y="3852610"/>
        <a:ext cx="7365572" cy="842856"/>
      </dsp:txXfrm>
    </dsp:sp>
    <dsp:sp modelId="{E14CD60F-D413-408D-86FA-5EE277497F69}">
      <dsp:nvSpPr>
        <dsp:cNvPr id="0" name=""/>
        <dsp:cNvSpPr/>
      </dsp:nvSpPr>
      <dsp:spPr>
        <a:xfrm rot="10800000">
          <a:off x="0" y="2568939"/>
          <a:ext cx="7365572" cy="1296313"/>
        </a:xfrm>
        <a:prstGeom prst="upArrowCallout">
          <a:avLst/>
        </a:prstGeom>
        <a:solidFill>
          <a:schemeClr val="accent3">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s-ES" sz="2000" kern="1200" dirty="0">
              <a:latin typeface="+mj-lt"/>
              <a:cs typeface="Calibri" panose="020F0502020204030204" pitchFamily="34" charset="0"/>
            </a:rPr>
            <a:t>Tenemos dos tipos de registro:</a:t>
          </a:r>
        </a:p>
      </dsp:txBody>
      <dsp:txXfrm rot="-10800000">
        <a:off x="0" y="2568939"/>
        <a:ext cx="7365572" cy="455006"/>
      </dsp:txXfrm>
    </dsp:sp>
    <dsp:sp modelId="{B5B6831A-4EA8-4B43-8A46-CE3F31582092}">
      <dsp:nvSpPr>
        <dsp:cNvPr id="0" name=""/>
        <dsp:cNvSpPr/>
      </dsp:nvSpPr>
      <dsp:spPr>
        <a:xfrm>
          <a:off x="0" y="3023945"/>
          <a:ext cx="3682785" cy="387597"/>
        </a:xfrm>
        <a:prstGeom prst="rect">
          <a:avLst/>
        </a:prstGeom>
        <a:solidFill>
          <a:schemeClr val="accent2">
            <a:tint val="40000"/>
            <a:alpha val="90000"/>
            <a:hueOff val="0"/>
            <a:satOff val="0"/>
            <a:lumOff val="0"/>
            <a:alphaOff val="0"/>
          </a:schemeClr>
        </a:solidFill>
        <a:ln w="1079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b="1" i="1" kern="1200" noProof="0" dirty="0">
              <a:latin typeface="+mj-lt"/>
              <a:cs typeface="Calibri" panose="020F0502020204030204" pitchFamily="34" charset="0"/>
            </a:rPr>
            <a:t>Prospect</a:t>
          </a:r>
          <a:r>
            <a:rPr lang="es-ES" sz="1300" b="1" i="0" kern="1200" dirty="0">
              <a:latin typeface="+mj-lt"/>
              <a:cs typeface="Calibri" panose="020F0502020204030204" pitchFamily="34" charset="0"/>
            </a:rPr>
            <a:t>: </a:t>
          </a:r>
          <a:r>
            <a:rPr lang="es-ES" sz="1300" kern="1200" dirty="0">
              <a:latin typeface="+mj-lt"/>
              <a:cs typeface="Calibri" panose="020F0502020204030204" pitchFamily="34" charset="0"/>
            </a:rPr>
            <a:t>Aún no es cliente y sus datos aún pueden ser editados.</a:t>
          </a:r>
        </a:p>
      </dsp:txBody>
      <dsp:txXfrm>
        <a:off x="0" y="3023945"/>
        <a:ext cx="3682785" cy="387597"/>
      </dsp:txXfrm>
    </dsp:sp>
    <dsp:sp modelId="{FFE001A6-19D0-48A5-9420-A7A9A6958F97}">
      <dsp:nvSpPr>
        <dsp:cNvPr id="0" name=""/>
        <dsp:cNvSpPr/>
      </dsp:nvSpPr>
      <dsp:spPr>
        <a:xfrm>
          <a:off x="3682786" y="3023945"/>
          <a:ext cx="3682785" cy="387597"/>
        </a:xfrm>
        <a:prstGeom prst="rect">
          <a:avLst/>
        </a:prstGeom>
        <a:solidFill>
          <a:schemeClr val="accent3">
            <a:tint val="40000"/>
            <a:alpha val="90000"/>
            <a:hueOff val="0"/>
            <a:satOff val="0"/>
            <a:lumOff val="0"/>
            <a:alphaOff val="0"/>
          </a:schemeClr>
        </a:solidFill>
        <a:ln w="1079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US" sz="1300" b="1" i="1" kern="1200" noProof="0" dirty="0">
              <a:latin typeface="+mj-lt"/>
              <a:cs typeface="Calibri" panose="020F0502020204030204" pitchFamily="34" charset="0"/>
            </a:rPr>
            <a:t>Costumer</a:t>
          </a:r>
          <a:r>
            <a:rPr lang="es-ES" sz="1300" kern="1200" dirty="0">
              <a:latin typeface="+mj-lt"/>
              <a:cs typeface="Calibri" panose="020F0502020204030204" pitchFamily="34" charset="0"/>
            </a:rPr>
            <a:t>: Es cliente activo, solo se podrán modificar datos mínimos.</a:t>
          </a:r>
        </a:p>
      </dsp:txBody>
      <dsp:txXfrm>
        <a:off x="3682786" y="3023945"/>
        <a:ext cx="3682785" cy="387597"/>
      </dsp:txXfrm>
    </dsp:sp>
    <dsp:sp modelId="{1717771C-6736-4B22-B0A5-ABC9B0AB7281}">
      <dsp:nvSpPr>
        <dsp:cNvPr id="0" name=""/>
        <dsp:cNvSpPr/>
      </dsp:nvSpPr>
      <dsp:spPr>
        <a:xfrm rot="10800000">
          <a:off x="0" y="1285267"/>
          <a:ext cx="7365572" cy="1296313"/>
        </a:xfrm>
        <a:prstGeom prst="upArrowCallout">
          <a:avLst/>
        </a:prstGeom>
        <a:solidFill>
          <a:schemeClr val="accent4">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mj-lt"/>
              <a:cs typeface="Calibri" panose="020F0502020204030204" pitchFamily="34" charset="0"/>
            </a:rPr>
            <a:t>Se creará como persona natural o persona jurídica según corresponda.</a:t>
          </a:r>
        </a:p>
      </dsp:txBody>
      <dsp:txXfrm rot="10800000">
        <a:off x="0" y="1285267"/>
        <a:ext cx="7365572" cy="842305"/>
      </dsp:txXfrm>
    </dsp:sp>
    <dsp:sp modelId="{B4B48468-3DCA-41E7-AFB8-8D8B402FF267}">
      <dsp:nvSpPr>
        <dsp:cNvPr id="0" name=""/>
        <dsp:cNvSpPr/>
      </dsp:nvSpPr>
      <dsp:spPr>
        <a:xfrm rot="10800000">
          <a:off x="0" y="1596"/>
          <a:ext cx="7365572" cy="1296313"/>
        </a:xfrm>
        <a:prstGeom prst="upArrowCallout">
          <a:avLst/>
        </a:prstGeom>
        <a:solidFill>
          <a:schemeClr val="accent5">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mj-lt"/>
              <a:cs typeface="Calibri" panose="020F0502020204030204" pitchFamily="34" charset="0"/>
            </a:rPr>
            <a:t>Primero debemos crear al cliente en el Portal.</a:t>
          </a:r>
        </a:p>
      </dsp:txBody>
      <dsp:txXfrm rot="10800000">
        <a:off x="0" y="1596"/>
        <a:ext cx="7365572" cy="8423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63C23B-FE1A-433B-A768-5D0B8AEF812F}">
      <dsp:nvSpPr>
        <dsp:cNvPr id="0" name=""/>
        <dsp:cNvSpPr/>
      </dsp:nvSpPr>
      <dsp:spPr>
        <a:xfrm>
          <a:off x="2457584" y="629129"/>
          <a:ext cx="483889" cy="91440"/>
        </a:xfrm>
        <a:custGeom>
          <a:avLst/>
          <a:gdLst/>
          <a:ahLst/>
          <a:cxnLst/>
          <a:rect l="0" t="0" r="0" b="0"/>
          <a:pathLst>
            <a:path>
              <a:moveTo>
                <a:pt x="0" y="45720"/>
              </a:moveTo>
              <a:lnTo>
                <a:pt x="483889"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s-ES" sz="1400" kern="1200" dirty="0">
            <a:latin typeface="+mj-lt"/>
            <a:cs typeface="Calibri" panose="020F0502020204030204" pitchFamily="34" charset="0"/>
          </a:endParaRPr>
        </a:p>
      </dsp:txBody>
      <dsp:txXfrm>
        <a:off x="2686666" y="672274"/>
        <a:ext cx="25724" cy="5149"/>
      </dsp:txXfrm>
    </dsp:sp>
    <dsp:sp modelId="{65BDC0EF-9665-4B31-ACA4-EFFDCD32B774}">
      <dsp:nvSpPr>
        <dsp:cNvPr id="0" name=""/>
        <dsp:cNvSpPr/>
      </dsp:nvSpPr>
      <dsp:spPr>
        <a:xfrm>
          <a:off x="222474" y="3776"/>
          <a:ext cx="2236909" cy="1342145"/>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mj-lt"/>
              <a:cs typeface="Calibri" panose="020F0502020204030204" pitchFamily="34" charset="0"/>
            </a:rPr>
            <a:t>Cliente presenta Documento de identidad y se crea en portal (si es nuevo)</a:t>
          </a:r>
        </a:p>
      </dsp:txBody>
      <dsp:txXfrm>
        <a:off x="222474" y="3776"/>
        <a:ext cx="2236909" cy="1342145"/>
      </dsp:txXfrm>
    </dsp:sp>
    <dsp:sp modelId="{9E027E70-AA21-4F3E-8328-6FE03E5B5FEA}">
      <dsp:nvSpPr>
        <dsp:cNvPr id="0" name=""/>
        <dsp:cNvSpPr/>
      </dsp:nvSpPr>
      <dsp:spPr>
        <a:xfrm>
          <a:off x="1340929" y="1344122"/>
          <a:ext cx="2751399" cy="483889"/>
        </a:xfrm>
        <a:custGeom>
          <a:avLst/>
          <a:gdLst/>
          <a:ahLst/>
          <a:cxnLst/>
          <a:rect l="0" t="0" r="0" b="0"/>
          <a:pathLst>
            <a:path>
              <a:moveTo>
                <a:pt x="2751399" y="0"/>
              </a:moveTo>
              <a:lnTo>
                <a:pt x="2751399" y="259044"/>
              </a:lnTo>
              <a:lnTo>
                <a:pt x="0" y="259044"/>
              </a:lnTo>
              <a:lnTo>
                <a:pt x="0" y="483889"/>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s-ES" sz="1400" kern="1200" dirty="0">
            <a:latin typeface="+mj-lt"/>
            <a:cs typeface="Calibri" panose="020F0502020204030204" pitchFamily="34" charset="0"/>
          </a:endParaRPr>
        </a:p>
      </dsp:txBody>
      <dsp:txXfrm>
        <a:off x="2646651" y="1583491"/>
        <a:ext cx="139954" cy="5149"/>
      </dsp:txXfrm>
    </dsp:sp>
    <dsp:sp modelId="{E2A260AC-C786-46AF-BC7B-D7399154EF8E}">
      <dsp:nvSpPr>
        <dsp:cNvPr id="0" name=""/>
        <dsp:cNvSpPr/>
      </dsp:nvSpPr>
      <dsp:spPr>
        <a:xfrm>
          <a:off x="2973873" y="3776"/>
          <a:ext cx="2236909" cy="1342145"/>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mj-lt"/>
              <a:cs typeface="Calibri" panose="020F0502020204030204" pitchFamily="34" charset="0"/>
            </a:rPr>
            <a:t>Crear el incidente de venta prepago a nombre del cliente</a:t>
          </a:r>
        </a:p>
      </dsp:txBody>
      <dsp:txXfrm>
        <a:off x="2973873" y="3776"/>
        <a:ext cx="2236909" cy="1342145"/>
      </dsp:txXfrm>
    </dsp:sp>
    <dsp:sp modelId="{0395DC29-90A8-412E-830C-D657E9C0E303}">
      <dsp:nvSpPr>
        <dsp:cNvPr id="0" name=""/>
        <dsp:cNvSpPr/>
      </dsp:nvSpPr>
      <dsp:spPr>
        <a:xfrm>
          <a:off x="2457584" y="2485764"/>
          <a:ext cx="483889" cy="91440"/>
        </a:xfrm>
        <a:custGeom>
          <a:avLst/>
          <a:gdLst/>
          <a:ahLst/>
          <a:cxnLst/>
          <a:rect l="0" t="0" r="0" b="0"/>
          <a:pathLst>
            <a:path>
              <a:moveTo>
                <a:pt x="0" y="45720"/>
              </a:moveTo>
              <a:lnTo>
                <a:pt x="483889" y="45720"/>
              </a:lnTo>
            </a:path>
          </a:pathLst>
        </a:custGeom>
        <a:noFill/>
        <a:ln w="9525" cap="flat"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s-ES" sz="1400" kern="1200" dirty="0">
            <a:latin typeface="+mj-lt"/>
            <a:cs typeface="Calibri" panose="020F0502020204030204" pitchFamily="34" charset="0"/>
          </a:endParaRPr>
        </a:p>
      </dsp:txBody>
      <dsp:txXfrm>
        <a:off x="2686666" y="2528909"/>
        <a:ext cx="25724" cy="5149"/>
      </dsp:txXfrm>
    </dsp:sp>
    <dsp:sp modelId="{DAA67E36-D601-43A0-B093-67D6088CC771}">
      <dsp:nvSpPr>
        <dsp:cNvPr id="0" name=""/>
        <dsp:cNvSpPr/>
      </dsp:nvSpPr>
      <dsp:spPr>
        <a:xfrm>
          <a:off x="222474" y="1860411"/>
          <a:ext cx="2236909" cy="1342145"/>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mj-lt"/>
              <a:cs typeface="Calibri" panose="020F0502020204030204" pitchFamily="34" charset="0"/>
            </a:rPr>
            <a:t>Crear orden de venta prepago y grabarlo a “</a:t>
          </a:r>
          <a:r>
            <a:rPr lang="es-ES" sz="1800" kern="1200" dirty="0" err="1">
              <a:latin typeface="+mj-lt"/>
              <a:cs typeface="Calibri" panose="020F0502020204030204" pitchFamily="34" charset="0"/>
            </a:rPr>
            <a:t>inbox</a:t>
          </a:r>
          <a:r>
            <a:rPr lang="es-ES" sz="1800" kern="1200" dirty="0">
              <a:latin typeface="+mj-lt"/>
              <a:cs typeface="Calibri" panose="020F0502020204030204" pitchFamily="34" charset="0"/>
            </a:rPr>
            <a:t> tienda”</a:t>
          </a:r>
        </a:p>
      </dsp:txBody>
      <dsp:txXfrm>
        <a:off x="222474" y="1860411"/>
        <a:ext cx="2236909" cy="1342145"/>
      </dsp:txXfrm>
    </dsp:sp>
    <dsp:sp modelId="{98C18746-EE5B-4F1F-B9C3-297C68EA90ED}">
      <dsp:nvSpPr>
        <dsp:cNvPr id="0" name=""/>
        <dsp:cNvSpPr/>
      </dsp:nvSpPr>
      <dsp:spPr>
        <a:xfrm>
          <a:off x="1340929" y="3200757"/>
          <a:ext cx="2751399" cy="483889"/>
        </a:xfrm>
        <a:custGeom>
          <a:avLst/>
          <a:gdLst/>
          <a:ahLst/>
          <a:cxnLst/>
          <a:rect l="0" t="0" r="0" b="0"/>
          <a:pathLst>
            <a:path>
              <a:moveTo>
                <a:pt x="2751399" y="0"/>
              </a:moveTo>
              <a:lnTo>
                <a:pt x="2751399" y="259044"/>
              </a:lnTo>
              <a:lnTo>
                <a:pt x="0" y="259044"/>
              </a:lnTo>
              <a:lnTo>
                <a:pt x="0" y="483889"/>
              </a:lnTo>
            </a:path>
          </a:pathLst>
        </a:custGeom>
        <a:noFill/>
        <a:ln w="9525" cap="flat"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s-ES" sz="1400" kern="1200" dirty="0">
            <a:latin typeface="+mj-lt"/>
            <a:cs typeface="Calibri" panose="020F0502020204030204" pitchFamily="34" charset="0"/>
          </a:endParaRPr>
        </a:p>
      </dsp:txBody>
      <dsp:txXfrm>
        <a:off x="2646651" y="3440127"/>
        <a:ext cx="139954" cy="5149"/>
      </dsp:txXfrm>
    </dsp:sp>
    <dsp:sp modelId="{D58F7506-71A8-4912-97F3-B758B92FF311}">
      <dsp:nvSpPr>
        <dsp:cNvPr id="0" name=""/>
        <dsp:cNvSpPr/>
      </dsp:nvSpPr>
      <dsp:spPr>
        <a:xfrm>
          <a:off x="2973873" y="1860411"/>
          <a:ext cx="2236909" cy="1342145"/>
        </a:xfrm>
        <a:prstGeom prst="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mj-lt"/>
              <a:cs typeface="Calibri" panose="020F0502020204030204" pitchFamily="34" charset="0"/>
            </a:rPr>
            <a:t>Registrar validación biométrica del cliente en la orden de venta prepago (obligatorio)</a:t>
          </a:r>
        </a:p>
      </dsp:txBody>
      <dsp:txXfrm>
        <a:off x="2973873" y="1860411"/>
        <a:ext cx="2236909" cy="1342145"/>
      </dsp:txXfrm>
    </dsp:sp>
    <dsp:sp modelId="{55253AAB-503C-4B9C-A3F8-AF699D5DAEBF}">
      <dsp:nvSpPr>
        <dsp:cNvPr id="0" name=""/>
        <dsp:cNvSpPr/>
      </dsp:nvSpPr>
      <dsp:spPr>
        <a:xfrm>
          <a:off x="2457584" y="4342399"/>
          <a:ext cx="483889" cy="91440"/>
        </a:xfrm>
        <a:custGeom>
          <a:avLst/>
          <a:gdLst/>
          <a:ahLst/>
          <a:cxnLst/>
          <a:rect l="0" t="0" r="0" b="0"/>
          <a:pathLst>
            <a:path>
              <a:moveTo>
                <a:pt x="0" y="45720"/>
              </a:moveTo>
              <a:lnTo>
                <a:pt x="483889" y="45720"/>
              </a:lnTo>
            </a:path>
          </a:pathLst>
        </a:custGeom>
        <a:noFill/>
        <a:ln w="9525" cap="flat"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s-ES" sz="1400" kern="1200" dirty="0">
            <a:latin typeface="+mj-lt"/>
            <a:cs typeface="Calibri" panose="020F0502020204030204" pitchFamily="34" charset="0"/>
          </a:endParaRPr>
        </a:p>
      </dsp:txBody>
      <dsp:txXfrm>
        <a:off x="2686666" y="4385544"/>
        <a:ext cx="25724" cy="5149"/>
      </dsp:txXfrm>
    </dsp:sp>
    <dsp:sp modelId="{2A2D0892-911A-493F-A698-F0CA58FDF95D}">
      <dsp:nvSpPr>
        <dsp:cNvPr id="0" name=""/>
        <dsp:cNvSpPr/>
      </dsp:nvSpPr>
      <dsp:spPr>
        <a:xfrm>
          <a:off x="222474" y="3717046"/>
          <a:ext cx="2236909" cy="1342145"/>
        </a:xfrm>
        <a:prstGeom prst="rect">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mj-lt"/>
              <a:cs typeface="Calibri" panose="020F0502020204030204" pitchFamily="34" charset="0"/>
            </a:rPr>
            <a:t>Si el biométrico es exitoso, cliente registra pago en caja</a:t>
          </a:r>
        </a:p>
      </dsp:txBody>
      <dsp:txXfrm>
        <a:off x="222474" y="3717046"/>
        <a:ext cx="2236909" cy="1342145"/>
      </dsp:txXfrm>
    </dsp:sp>
    <dsp:sp modelId="{EB642F1C-22C2-47BC-9118-AD1DC2F91E90}">
      <dsp:nvSpPr>
        <dsp:cNvPr id="0" name=""/>
        <dsp:cNvSpPr/>
      </dsp:nvSpPr>
      <dsp:spPr>
        <a:xfrm>
          <a:off x="2973873" y="3717046"/>
          <a:ext cx="2236909" cy="1342145"/>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mj-lt"/>
              <a:cs typeface="Calibri" panose="020F0502020204030204" pitchFamily="34" charset="0"/>
            </a:rPr>
            <a:t>Adjuntar documentos en la orden de venta y entregar equipo al cliente</a:t>
          </a:r>
        </a:p>
      </dsp:txBody>
      <dsp:txXfrm>
        <a:off x="2973873" y="3717046"/>
        <a:ext cx="2236909" cy="13421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63C23B-FE1A-433B-A768-5D0B8AEF812F}">
      <dsp:nvSpPr>
        <dsp:cNvPr id="0" name=""/>
        <dsp:cNvSpPr/>
      </dsp:nvSpPr>
      <dsp:spPr>
        <a:xfrm>
          <a:off x="2457584" y="629129"/>
          <a:ext cx="483889" cy="91440"/>
        </a:xfrm>
        <a:custGeom>
          <a:avLst/>
          <a:gdLst/>
          <a:ahLst/>
          <a:cxnLst/>
          <a:rect l="0" t="0" r="0" b="0"/>
          <a:pathLst>
            <a:path>
              <a:moveTo>
                <a:pt x="0" y="45720"/>
              </a:moveTo>
              <a:lnTo>
                <a:pt x="483889"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s-ES" sz="1200" kern="1200" dirty="0">
            <a:latin typeface="+mj-lt"/>
            <a:cs typeface="Calibri" panose="020F0502020204030204" pitchFamily="34" charset="0"/>
          </a:endParaRPr>
        </a:p>
      </dsp:txBody>
      <dsp:txXfrm>
        <a:off x="2686666" y="672274"/>
        <a:ext cx="25724" cy="5149"/>
      </dsp:txXfrm>
    </dsp:sp>
    <dsp:sp modelId="{65BDC0EF-9665-4B31-ACA4-EFFDCD32B774}">
      <dsp:nvSpPr>
        <dsp:cNvPr id="0" name=""/>
        <dsp:cNvSpPr/>
      </dsp:nvSpPr>
      <dsp:spPr>
        <a:xfrm>
          <a:off x="222474" y="3776"/>
          <a:ext cx="2236909" cy="1342145"/>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mj-lt"/>
              <a:cs typeface="Calibri" panose="020F0502020204030204" pitchFamily="34" charset="0"/>
            </a:rPr>
            <a:t>Solicitamos DNI al cliente y generamos el incidente de venta prepago fijo móvil</a:t>
          </a:r>
        </a:p>
      </dsp:txBody>
      <dsp:txXfrm>
        <a:off x="222474" y="3776"/>
        <a:ext cx="2236909" cy="1342145"/>
      </dsp:txXfrm>
    </dsp:sp>
    <dsp:sp modelId="{9E027E70-AA21-4F3E-8328-6FE03E5B5FEA}">
      <dsp:nvSpPr>
        <dsp:cNvPr id="0" name=""/>
        <dsp:cNvSpPr/>
      </dsp:nvSpPr>
      <dsp:spPr>
        <a:xfrm>
          <a:off x="1340929" y="1344122"/>
          <a:ext cx="2751399" cy="483889"/>
        </a:xfrm>
        <a:custGeom>
          <a:avLst/>
          <a:gdLst/>
          <a:ahLst/>
          <a:cxnLst/>
          <a:rect l="0" t="0" r="0" b="0"/>
          <a:pathLst>
            <a:path>
              <a:moveTo>
                <a:pt x="2751399" y="0"/>
              </a:moveTo>
              <a:lnTo>
                <a:pt x="2751399" y="259044"/>
              </a:lnTo>
              <a:lnTo>
                <a:pt x="0" y="259044"/>
              </a:lnTo>
              <a:lnTo>
                <a:pt x="0" y="483889"/>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s-ES" sz="1200" kern="1200" dirty="0">
            <a:latin typeface="+mj-lt"/>
            <a:cs typeface="Calibri" panose="020F0502020204030204" pitchFamily="34" charset="0"/>
          </a:endParaRPr>
        </a:p>
      </dsp:txBody>
      <dsp:txXfrm>
        <a:off x="2646651" y="1583491"/>
        <a:ext cx="139954" cy="5149"/>
      </dsp:txXfrm>
    </dsp:sp>
    <dsp:sp modelId="{E2A260AC-C786-46AF-BC7B-D7399154EF8E}">
      <dsp:nvSpPr>
        <dsp:cNvPr id="0" name=""/>
        <dsp:cNvSpPr/>
      </dsp:nvSpPr>
      <dsp:spPr>
        <a:xfrm>
          <a:off x="2973873" y="3776"/>
          <a:ext cx="2236909" cy="1342145"/>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mj-lt"/>
              <a:cs typeface="Calibri" panose="020F0502020204030204" pitchFamily="34" charset="0"/>
            </a:rPr>
            <a:t>Creamos orden con firma digital, colocando el CPUF y correo. Grabamos en </a:t>
          </a:r>
          <a:r>
            <a:rPr lang="es-ES" sz="1600" kern="1200" dirty="0" err="1">
              <a:latin typeface="+mj-lt"/>
              <a:cs typeface="Calibri" panose="020F0502020204030204" pitchFamily="34" charset="0"/>
            </a:rPr>
            <a:t>inbox</a:t>
          </a:r>
          <a:r>
            <a:rPr lang="es-ES" sz="1600" kern="1200" dirty="0">
              <a:latin typeface="+mj-lt"/>
              <a:cs typeface="Calibri" panose="020F0502020204030204" pitchFamily="34" charset="0"/>
            </a:rPr>
            <a:t> tienda.</a:t>
          </a:r>
        </a:p>
      </dsp:txBody>
      <dsp:txXfrm>
        <a:off x="2973873" y="3776"/>
        <a:ext cx="2236909" cy="1342145"/>
      </dsp:txXfrm>
    </dsp:sp>
    <dsp:sp modelId="{0395DC29-90A8-412E-830C-D657E9C0E303}">
      <dsp:nvSpPr>
        <dsp:cNvPr id="0" name=""/>
        <dsp:cNvSpPr/>
      </dsp:nvSpPr>
      <dsp:spPr>
        <a:xfrm>
          <a:off x="2457584" y="2485764"/>
          <a:ext cx="483889" cy="91440"/>
        </a:xfrm>
        <a:custGeom>
          <a:avLst/>
          <a:gdLst/>
          <a:ahLst/>
          <a:cxnLst/>
          <a:rect l="0" t="0" r="0" b="0"/>
          <a:pathLst>
            <a:path>
              <a:moveTo>
                <a:pt x="0" y="45720"/>
              </a:moveTo>
              <a:lnTo>
                <a:pt x="483889" y="45720"/>
              </a:lnTo>
            </a:path>
          </a:pathLst>
        </a:custGeom>
        <a:noFill/>
        <a:ln w="9525" cap="flat"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s-ES" sz="1200" kern="1200" dirty="0">
            <a:latin typeface="+mj-lt"/>
            <a:cs typeface="Calibri" panose="020F0502020204030204" pitchFamily="34" charset="0"/>
          </a:endParaRPr>
        </a:p>
      </dsp:txBody>
      <dsp:txXfrm>
        <a:off x="2686666" y="2528909"/>
        <a:ext cx="25724" cy="5149"/>
      </dsp:txXfrm>
    </dsp:sp>
    <dsp:sp modelId="{DAA67E36-D601-43A0-B093-67D6088CC771}">
      <dsp:nvSpPr>
        <dsp:cNvPr id="0" name=""/>
        <dsp:cNvSpPr/>
      </dsp:nvSpPr>
      <dsp:spPr>
        <a:xfrm>
          <a:off x="222474" y="1860411"/>
          <a:ext cx="2236909" cy="1342145"/>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mj-lt"/>
              <a:cs typeface="Calibri" panose="020F0502020204030204" pitchFamily="34" charset="0"/>
            </a:rPr>
            <a:t>Registramos validación biométrica del cliente en la orden de venta prepago (obligatorio)</a:t>
          </a:r>
        </a:p>
      </dsp:txBody>
      <dsp:txXfrm>
        <a:off x="222474" y="1860411"/>
        <a:ext cx="2236909" cy="1342145"/>
      </dsp:txXfrm>
    </dsp:sp>
    <dsp:sp modelId="{98C18746-EE5B-4F1F-B9C3-297C68EA90ED}">
      <dsp:nvSpPr>
        <dsp:cNvPr id="0" name=""/>
        <dsp:cNvSpPr/>
      </dsp:nvSpPr>
      <dsp:spPr>
        <a:xfrm>
          <a:off x="1340929" y="3200757"/>
          <a:ext cx="2751399" cy="483889"/>
        </a:xfrm>
        <a:custGeom>
          <a:avLst/>
          <a:gdLst/>
          <a:ahLst/>
          <a:cxnLst/>
          <a:rect l="0" t="0" r="0" b="0"/>
          <a:pathLst>
            <a:path>
              <a:moveTo>
                <a:pt x="2751399" y="0"/>
              </a:moveTo>
              <a:lnTo>
                <a:pt x="2751399" y="259044"/>
              </a:lnTo>
              <a:lnTo>
                <a:pt x="0" y="259044"/>
              </a:lnTo>
              <a:lnTo>
                <a:pt x="0" y="483889"/>
              </a:lnTo>
            </a:path>
          </a:pathLst>
        </a:custGeom>
        <a:noFill/>
        <a:ln w="9525" cap="flat"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s-ES" sz="1200" kern="1200" dirty="0">
            <a:latin typeface="+mj-lt"/>
            <a:cs typeface="Calibri" panose="020F0502020204030204" pitchFamily="34" charset="0"/>
          </a:endParaRPr>
        </a:p>
      </dsp:txBody>
      <dsp:txXfrm>
        <a:off x="2646651" y="3440127"/>
        <a:ext cx="139954" cy="5149"/>
      </dsp:txXfrm>
    </dsp:sp>
    <dsp:sp modelId="{D58F7506-71A8-4912-97F3-B758B92FF311}">
      <dsp:nvSpPr>
        <dsp:cNvPr id="0" name=""/>
        <dsp:cNvSpPr/>
      </dsp:nvSpPr>
      <dsp:spPr>
        <a:xfrm>
          <a:off x="2973873" y="1860411"/>
          <a:ext cx="2236909" cy="1342145"/>
        </a:xfrm>
        <a:prstGeom prst="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mj-lt"/>
              <a:cs typeface="Calibri" panose="020F0502020204030204" pitchFamily="34" charset="0"/>
            </a:rPr>
            <a:t>Si el biométrico es exitoso, cliente registra pago en caja</a:t>
          </a:r>
        </a:p>
      </dsp:txBody>
      <dsp:txXfrm>
        <a:off x="2973873" y="1860411"/>
        <a:ext cx="2236909" cy="1342145"/>
      </dsp:txXfrm>
    </dsp:sp>
    <dsp:sp modelId="{55253AAB-503C-4B9C-A3F8-AF699D5DAEBF}">
      <dsp:nvSpPr>
        <dsp:cNvPr id="0" name=""/>
        <dsp:cNvSpPr/>
      </dsp:nvSpPr>
      <dsp:spPr>
        <a:xfrm>
          <a:off x="2457584" y="4342399"/>
          <a:ext cx="483889" cy="91440"/>
        </a:xfrm>
        <a:custGeom>
          <a:avLst/>
          <a:gdLst/>
          <a:ahLst/>
          <a:cxnLst/>
          <a:rect l="0" t="0" r="0" b="0"/>
          <a:pathLst>
            <a:path>
              <a:moveTo>
                <a:pt x="0" y="45720"/>
              </a:moveTo>
              <a:lnTo>
                <a:pt x="483889" y="45720"/>
              </a:lnTo>
            </a:path>
          </a:pathLst>
        </a:custGeom>
        <a:noFill/>
        <a:ln w="9525" cap="flat"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s-ES" sz="1200" kern="1200" dirty="0">
            <a:latin typeface="+mj-lt"/>
            <a:cs typeface="Calibri" panose="020F0502020204030204" pitchFamily="34" charset="0"/>
          </a:endParaRPr>
        </a:p>
      </dsp:txBody>
      <dsp:txXfrm>
        <a:off x="2686666" y="4385544"/>
        <a:ext cx="25724" cy="5149"/>
      </dsp:txXfrm>
    </dsp:sp>
    <dsp:sp modelId="{2A2D0892-911A-493F-A698-F0CA58FDF95D}">
      <dsp:nvSpPr>
        <dsp:cNvPr id="0" name=""/>
        <dsp:cNvSpPr/>
      </dsp:nvSpPr>
      <dsp:spPr>
        <a:xfrm>
          <a:off x="222474" y="3717046"/>
          <a:ext cx="2236909" cy="1342145"/>
        </a:xfrm>
        <a:prstGeom prst="rect">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mj-lt"/>
              <a:cs typeface="Calibri" panose="020F0502020204030204" pitchFamily="34" charset="0"/>
            </a:rPr>
            <a:t>Verificamos el pago realizado y avanzamos la orden, esto generará los documentos digitales</a:t>
          </a:r>
        </a:p>
      </dsp:txBody>
      <dsp:txXfrm>
        <a:off x="222474" y="3717046"/>
        <a:ext cx="2236909" cy="1342145"/>
      </dsp:txXfrm>
    </dsp:sp>
    <dsp:sp modelId="{EB642F1C-22C2-47BC-9118-AD1DC2F91E90}">
      <dsp:nvSpPr>
        <dsp:cNvPr id="0" name=""/>
        <dsp:cNvSpPr/>
      </dsp:nvSpPr>
      <dsp:spPr>
        <a:xfrm>
          <a:off x="2973873" y="3717046"/>
          <a:ext cx="2236909" cy="1342145"/>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mj-lt"/>
              <a:cs typeface="Calibri" panose="020F0502020204030204" pitchFamily="34" charset="0"/>
            </a:rPr>
            <a:t>Adjuntamos el DNI en la orden de venta e indicamos que en las próximas 24 horas le llegara a su correo los documentos.</a:t>
          </a:r>
        </a:p>
      </dsp:txBody>
      <dsp:txXfrm>
        <a:off x="2973873" y="3717046"/>
        <a:ext cx="2236909" cy="13421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6B7A6-023C-4C6A-A93D-06B6A0CA54BD}">
      <dsp:nvSpPr>
        <dsp:cNvPr id="0" name=""/>
        <dsp:cNvSpPr/>
      </dsp:nvSpPr>
      <dsp:spPr>
        <a:xfrm rot="10800000">
          <a:off x="1847358" y="0"/>
          <a:ext cx="6431233" cy="855824"/>
        </a:xfrm>
        <a:prstGeom prst="homePlate">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7395" tIns="68580" rIns="128016" bIns="68580" numCol="1" spcCol="1270" anchor="ctr" anchorCtr="0">
          <a:noAutofit/>
        </a:bodyPr>
        <a:lstStyle/>
        <a:p>
          <a:pPr marL="0" lvl="0" indent="0" algn="ctr" defTabSz="800100">
            <a:lnSpc>
              <a:spcPct val="90000"/>
            </a:lnSpc>
            <a:spcBef>
              <a:spcPct val="0"/>
            </a:spcBef>
            <a:spcAft>
              <a:spcPct val="35000"/>
            </a:spcAft>
            <a:buNone/>
          </a:pPr>
          <a:r>
            <a:rPr lang="es-MX" sz="1800" kern="1200" dirty="0"/>
            <a:t> Válido para personas naturales con DNI, carné de extranjería, RUC 10, 15, 17 y 20.</a:t>
          </a:r>
        </a:p>
      </dsp:txBody>
      <dsp:txXfrm rot="10800000">
        <a:off x="2061314" y="0"/>
        <a:ext cx="6217277" cy="855824"/>
      </dsp:txXfrm>
    </dsp:sp>
    <dsp:sp modelId="{414B3A60-B870-41B2-A29D-D759C1F607E6}">
      <dsp:nvSpPr>
        <dsp:cNvPr id="0" name=""/>
        <dsp:cNvSpPr/>
      </dsp:nvSpPr>
      <dsp:spPr>
        <a:xfrm>
          <a:off x="1405941" y="2750"/>
          <a:ext cx="855824" cy="855824"/>
        </a:xfrm>
        <a:prstGeom prst="ellipse">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1CE2C3B-1C95-4017-A225-2578C7315B30}">
      <dsp:nvSpPr>
        <dsp:cNvPr id="0" name=""/>
        <dsp:cNvSpPr/>
      </dsp:nvSpPr>
      <dsp:spPr>
        <a:xfrm rot="10800000">
          <a:off x="1833853" y="1114045"/>
          <a:ext cx="6431233" cy="855824"/>
        </a:xfrm>
        <a:prstGeom prst="homePlate">
          <a:avLst/>
        </a:prstGeom>
        <a:solidFill>
          <a:schemeClr val="accent2">
            <a:hueOff val="-485121"/>
            <a:satOff val="-27976"/>
            <a:lumOff val="287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7395" tIns="68580" rIns="128016" bIns="68580" numCol="1" spcCol="1270" anchor="ctr" anchorCtr="0">
          <a:noAutofit/>
        </a:bodyPr>
        <a:lstStyle/>
        <a:p>
          <a:pPr marL="0" lvl="0" indent="0" algn="ctr" defTabSz="800100">
            <a:lnSpc>
              <a:spcPct val="90000"/>
            </a:lnSpc>
            <a:spcBef>
              <a:spcPct val="0"/>
            </a:spcBef>
            <a:spcAft>
              <a:spcPct val="35000"/>
            </a:spcAft>
            <a:buNone/>
          </a:pPr>
          <a:r>
            <a:rPr lang="es-MX" sz="1800" kern="1200" dirty="0"/>
            <a:t>Válido para venta regular, portabilidad.</a:t>
          </a:r>
        </a:p>
      </dsp:txBody>
      <dsp:txXfrm rot="10800000">
        <a:off x="2047809" y="1114045"/>
        <a:ext cx="6217277" cy="855824"/>
      </dsp:txXfrm>
    </dsp:sp>
    <dsp:sp modelId="{E7ED496D-B147-4F6D-9E01-0EE9548A0A71}">
      <dsp:nvSpPr>
        <dsp:cNvPr id="0" name=""/>
        <dsp:cNvSpPr/>
      </dsp:nvSpPr>
      <dsp:spPr>
        <a:xfrm>
          <a:off x="1405941" y="1114045"/>
          <a:ext cx="855824" cy="855824"/>
        </a:xfrm>
        <a:prstGeom prst="ellipse">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l="-7000" r="-7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23DE862-43D9-4536-BADB-9C82FE2A4DAB}">
      <dsp:nvSpPr>
        <dsp:cNvPr id="0" name=""/>
        <dsp:cNvSpPr/>
      </dsp:nvSpPr>
      <dsp:spPr>
        <a:xfrm rot="10800000">
          <a:off x="1833853" y="2225340"/>
          <a:ext cx="6431233" cy="855824"/>
        </a:xfrm>
        <a:prstGeom prst="homePlate">
          <a:avLst/>
        </a:prstGeom>
        <a:solidFill>
          <a:schemeClr val="accent2">
            <a:hueOff val="-970242"/>
            <a:satOff val="-55952"/>
            <a:lumOff val="575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7395" tIns="68580" rIns="128016" bIns="68580" numCol="1" spcCol="1270" anchor="ctr" anchorCtr="0">
          <a:noAutofit/>
        </a:bodyPr>
        <a:lstStyle/>
        <a:p>
          <a:pPr marL="0" lvl="0" indent="0" algn="ctr" defTabSz="800100">
            <a:lnSpc>
              <a:spcPct val="90000"/>
            </a:lnSpc>
            <a:spcBef>
              <a:spcPct val="0"/>
            </a:spcBef>
            <a:spcAft>
              <a:spcPct val="35000"/>
            </a:spcAft>
            <a:buNone/>
          </a:pPr>
          <a:r>
            <a:rPr lang="es-MX" sz="1800" kern="1200" dirty="0"/>
            <a:t>Sujeto a evaluación crediticia (plan y cuota VEP)</a:t>
          </a:r>
        </a:p>
      </dsp:txBody>
      <dsp:txXfrm rot="10800000">
        <a:off x="2047809" y="2225340"/>
        <a:ext cx="6217277" cy="855824"/>
      </dsp:txXfrm>
    </dsp:sp>
    <dsp:sp modelId="{9F7EDFAB-28EC-4089-B13A-31E7C9D5024A}">
      <dsp:nvSpPr>
        <dsp:cNvPr id="0" name=""/>
        <dsp:cNvSpPr/>
      </dsp:nvSpPr>
      <dsp:spPr>
        <a:xfrm>
          <a:off x="1405941" y="2225340"/>
          <a:ext cx="855824" cy="855824"/>
        </a:xfrm>
        <a:prstGeom prst="ellipse">
          <a:avLst/>
        </a:prstGeom>
        <a:blipFill>
          <a:blip xmlns:r="http://schemas.openxmlformats.org/officeDocument/2006/relationships" r:embed="rId3" cstate="screen">
            <a:extLst>
              <a:ext uri="{28A0092B-C50C-407E-A947-70E740481C1C}">
                <a14:useLocalDpi xmlns:a14="http://schemas.microsoft.com/office/drawing/2010/main"/>
              </a:ext>
            </a:extLst>
          </a:blip>
          <a:srcRect/>
          <a:stretch>
            <a:fillRect l="-6000" r="-6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8FB39C3-7CDC-4159-8340-3E37782BA783}">
      <dsp:nvSpPr>
        <dsp:cNvPr id="0" name=""/>
        <dsp:cNvSpPr/>
      </dsp:nvSpPr>
      <dsp:spPr>
        <a:xfrm rot="10800000">
          <a:off x="1833853" y="3336634"/>
          <a:ext cx="6431233" cy="855824"/>
        </a:xfrm>
        <a:prstGeom prst="homePlate">
          <a:avLst/>
        </a:prstGeom>
        <a:solidFill>
          <a:schemeClr val="accent2">
            <a:hueOff val="-1455363"/>
            <a:satOff val="-83928"/>
            <a:lumOff val="862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7395" tIns="68580" rIns="128016" bIns="68580" numCol="1" spcCol="1270" anchor="ctr" anchorCtr="0">
          <a:noAutofit/>
        </a:bodyPr>
        <a:lstStyle/>
        <a:p>
          <a:pPr marL="0" lvl="0" indent="0" algn="ctr" defTabSz="800100">
            <a:lnSpc>
              <a:spcPct val="90000"/>
            </a:lnSpc>
            <a:spcBef>
              <a:spcPct val="0"/>
            </a:spcBef>
            <a:spcAft>
              <a:spcPct val="35000"/>
            </a:spcAft>
            <a:buNone/>
          </a:pPr>
          <a:r>
            <a:rPr lang="es-MX" sz="1800" kern="1200" dirty="0"/>
            <a:t>Válido para los planes Entel Chip 39, Entel Chip 45, Entel Chip 59, Entel Chip 74, Entel Chip 89, Entel Chip 109, Entel Chip 119 y Entel Chip 155.</a:t>
          </a:r>
        </a:p>
      </dsp:txBody>
      <dsp:txXfrm rot="10800000">
        <a:off x="2047809" y="3336634"/>
        <a:ext cx="6217277" cy="855824"/>
      </dsp:txXfrm>
    </dsp:sp>
    <dsp:sp modelId="{6793842B-CC10-473C-A886-43BE7B7A4F06}">
      <dsp:nvSpPr>
        <dsp:cNvPr id="0" name=""/>
        <dsp:cNvSpPr/>
      </dsp:nvSpPr>
      <dsp:spPr>
        <a:xfrm>
          <a:off x="1405941" y="3336634"/>
          <a:ext cx="855824" cy="855824"/>
        </a:xfrm>
        <a:prstGeom prst="ellipse">
          <a:avLst/>
        </a:prstGeom>
        <a:blipFill>
          <a:blip xmlns:r="http://schemas.openxmlformats.org/officeDocument/2006/relationships" r:embed="rId4" cstate="screen">
            <a:extLst>
              <a:ext uri="{28A0092B-C50C-407E-A947-70E740481C1C}">
                <a14:useLocalDpi xmlns:a14="http://schemas.microsoft.com/office/drawing/2010/main"/>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882AA8-2155-44C2-A5BE-C73939AC8396}">
      <dsp:nvSpPr>
        <dsp:cNvPr id="0" name=""/>
        <dsp:cNvSpPr/>
      </dsp:nvSpPr>
      <dsp:spPr>
        <a:xfrm>
          <a:off x="2150405" y="579247"/>
          <a:ext cx="445233" cy="91440"/>
        </a:xfrm>
        <a:custGeom>
          <a:avLst/>
          <a:gdLst/>
          <a:ahLst/>
          <a:cxnLst/>
          <a:rect l="0" t="0" r="0" b="0"/>
          <a:pathLst>
            <a:path>
              <a:moveTo>
                <a:pt x="0" y="45720"/>
              </a:moveTo>
              <a:lnTo>
                <a:pt x="445233"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s-ES" sz="1400" kern="1200" dirty="0">
            <a:latin typeface="+mj-lt"/>
            <a:cs typeface="Calibri" panose="020F0502020204030204" pitchFamily="34" charset="0"/>
          </a:endParaRPr>
        </a:p>
      </dsp:txBody>
      <dsp:txXfrm>
        <a:off x="2361126" y="622586"/>
        <a:ext cx="23791" cy="4762"/>
      </dsp:txXfrm>
    </dsp:sp>
    <dsp:sp modelId="{815BA875-7DD2-495B-A4D2-6AEA82C699EA}">
      <dsp:nvSpPr>
        <dsp:cNvPr id="0" name=""/>
        <dsp:cNvSpPr/>
      </dsp:nvSpPr>
      <dsp:spPr>
        <a:xfrm>
          <a:off x="83364" y="4315"/>
          <a:ext cx="2068841" cy="1241304"/>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mj-lt"/>
              <a:cs typeface="Calibri" panose="020F0502020204030204" pitchFamily="34" charset="0"/>
            </a:rPr>
            <a:t>Calificar al cliente en portal (DNI y Carné de extranjería).</a:t>
          </a:r>
        </a:p>
      </dsp:txBody>
      <dsp:txXfrm>
        <a:off x="83364" y="4315"/>
        <a:ext cx="2068841" cy="1241304"/>
      </dsp:txXfrm>
    </dsp:sp>
    <dsp:sp modelId="{796F7B23-E5FE-4879-8637-DF791CE30B6A}">
      <dsp:nvSpPr>
        <dsp:cNvPr id="0" name=""/>
        <dsp:cNvSpPr/>
      </dsp:nvSpPr>
      <dsp:spPr>
        <a:xfrm>
          <a:off x="4695080" y="579247"/>
          <a:ext cx="445233" cy="91440"/>
        </a:xfrm>
        <a:custGeom>
          <a:avLst/>
          <a:gdLst/>
          <a:ahLst/>
          <a:cxnLst/>
          <a:rect l="0" t="0" r="0" b="0"/>
          <a:pathLst>
            <a:path>
              <a:moveTo>
                <a:pt x="0" y="45720"/>
              </a:moveTo>
              <a:lnTo>
                <a:pt x="445233"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s-ES" sz="1400" kern="1200" dirty="0">
            <a:latin typeface="+mj-lt"/>
            <a:cs typeface="Calibri" panose="020F0502020204030204" pitchFamily="34" charset="0"/>
          </a:endParaRPr>
        </a:p>
      </dsp:txBody>
      <dsp:txXfrm>
        <a:off x="4905800" y="622586"/>
        <a:ext cx="23791" cy="4762"/>
      </dsp:txXfrm>
    </dsp:sp>
    <dsp:sp modelId="{724BF4ED-DEA1-41CC-87B4-C1FC9ACF576F}">
      <dsp:nvSpPr>
        <dsp:cNvPr id="0" name=""/>
        <dsp:cNvSpPr/>
      </dsp:nvSpPr>
      <dsp:spPr>
        <a:xfrm>
          <a:off x="2628038" y="4315"/>
          <a:ext cx="2068841" cy="1241304"/>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mj-lt"/>
              <a:cs typeface="Calibri" panose="020F0502020204030204" pitchFamily="34" charset="0"/>
            </a:rPr>
            <a:t>Si califica generamos incidente de venta postpago móvil.</a:t>
          </a:r>
        </a:p>
      </dsp:txBody>
      <dsp:txXfrm>
        <a:off x="2628038" y="4315"/>
        <a:ext cx="2068841" cy="1241304"/>
      </dsp:txXfrm>
    </dsp:sp>
    <dsp:sp modelId="{CC7DC10F-2B78-4C5B-9387-F625324623A7}">
      <dsp:nvSpPr>
        <dsp:cNvPr id="0" name=""/>
        <dsp:cNvSpPr/>
      </dsp:nvSpPr>
      <dsp:spPr>
        <a:xfrm>
          <a:off x="1117785" y="1243820"/>
          <a:ext cx="5089348" cy="445233"/>
        </a:xfrm>
        <a:custGeom>
          <a:avLst/>
          <a:gdLst/>
          <a:ahLst/>
          <a:cxnLst/>
          <a:rect l="0" t="0" r="0" b="0"/>
          <a:pathLst>
            <a:path>
              <a:moveTo>
                <a:pt x="5089348" y="0"/>
              </a:moveTo>
              <a:lnTo>
                <a:pt x="5089348" y="239716"/>
              </a:lnTo>
              <a:lnTo>
                <a:pt x="0" y="239716"/>
              </a:lnTo>
              <a:lnTo>
                <a:pt x="0" y="445233"/>
              </a:lnTo>
            </a:path>
          </a:pathLst>
        </a:custGeom>
        <a:noFill/>
        <a:ln w="9525" cap="flat"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s-ES" sz="1400" kern="1200" dirty="0">
            <a:latin typeface="+mj-lt"/>
            <a:cs typeface="Calibri" panose="020F0502020204030204" pitchFamily="34" charset="0"/>
          </a:endParaRPr>
        </a:p>
      </dsp:txBody>
      <dsp:txXfrm>
        <a:off x="3534670" y="1464055"/>
        <a:ext cx="255577" cy="4762"/>
      </dsp:txXfrm>
    </dsp:sp>
    <dsp:sp modelId="{7F1B16F4-DA0F-46C7-B7C8-7EA26A9D909A}">
      <dsp:nvSpPr>
        <dsp:cNvPr id="0" name=""/>
        <dsp:cNvSpPr/>
      </dsp:nvSpPr>
      <dsp:spPr>
        <a:xfrm>
          <a:off x="5172713" y="4315"/>
          <a:ext cx="2068841" cy="1241304"/>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mj-lt"/>
              <a:cs typeface="Calibri" panose="020F0502020204030204" pitchFamily="34" charset="0"/>
            </a:rPr>
            <a:t>Generamos orden con forma de pago </a:t>
          </a:r>
          <a:r>
            <a:rPr lang="es-ES" sz="1600" u="sng" kern="1200" dirty="0">
              <a:latin typeface="+mj-lt"/>
              <a:cs typeface="Calibri" panose="020F0502020204030204" pitchFamily="34" charset="0"/>
            </a:rPr>
            <a:t>cargo al recibo a 18 cuotas</a:t>
          </a:r>
          <a:r>
            <a:rPr lang="es-ES" sz="1600" kern="1200" dirty="0">
              <a:latin typeface="+mj-lt"/>
              <a:cs typeface="Calibri" panose="020F0502020204030204" pitchFamily="34" charset="0"/>
            </a:rPr>
            <a:t> (solo VEP) o al contado si es el pago total.</a:t>
          </a:r>
        </a:p>
      </dsp:txBody>
      <dsp:txXfrm>
        <a:off x="5172713" y="4315"/>
        <a:ext cx="2068841" cy="1241304"/>
      </dsp:txXfrm>
    </dsp:sp>
    <dsp:sp modelId="{A1E196B0-0987-48C0-8BB6-F656B2EAA109}">
      <dsp:nvSpPr>
        <dsp:cNvPr id="0" name=""/>
        <dsp:cNvSpPr/>
      </dsp:nvSpPr>
      <dsp:spPr>
        <a:xfrm>
          <a:off x="2150405" y="2296385"/>
          <a:ext cx="445233" cy="91440"/>
        </a:xfrm>
        <a:custGeom>
          <a:avLst/>
          <a:gdLst/>
          <a:ahLst/>
          <a:cxnLst/>
          <a:rect l="0" t="0" r="0" b="0"/>
          <a:pathLst>
            <a:path>
              <a:moveTo>
                <a:pt x="0" y="45720"/>
              </a:moveTo>
              <a:lnTo>
                <a:pt x="445233" y="45720"/>
              </a:lnTo>
            </a:path>
          </a:pathLst>
        </a:custGeom>
        <a:noFill/>
        <a:ln w="9525" cap="flat"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s-ES" sz="1400" kern="1200" dirty="0">
            <a:latin typeface="+mj-lt"/>
            <a:cs typeface="Calibri" panose="020F0502020204030204" pitchFamily="34" charset="0"/>
          </a:endParaRPr>
        </a:p>
      </dsp:txBody>
      <dsp:txXfrm>
        <a:off x="2361126" y="2339724"/>
        <a:ext cx="23791" cy="4762"/>
      </dsp:txXfrm>
    </dsp:sp>
    <dsp:sp modelId="{6993E69B-1AD1-4014-B273-C532D789CA83}">
      <dsp:nvSpPr>
        <dsp:cNvPr id="0" name=""/>
        <dsp:cNvSpPr/>
      </dsp:nvSpPr>
      <dsp:spPr>
        <a:xfrm>
          <a:off x="83364" y="1721453"/>
          <a:ext cx="2068841" cy="1241304"/>
        </a:xfrm>
        <a:prstGeom prst="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mj-lt"/>
              <a:cs typeface="Calibri" panose="020F0502020204030204" pitchFamily="34" charset="0"/>
            </a:rPr>
            <a:t>En la orden llenamos el CPUF y seleccionamos firma digital con su correo electrónico.</a:t>
          </a:r>
        </a:p>
      </dsp:txBody>
      <dsp:txXfrm>
        <a:off x="83364" y="1721453"/>
        <a:ext cx="2068841" cy="1241304"/>
      </dsp:txXfrm>
    </dsp:sp>
    <dsp:sp modelId="{EDD4491D-2D54-437C-843A-2121AC8AD104}">
      <dsp:nvSpPr>
        <dsp:cNvPr id="0" name=""/>
        <dsp:cNvSpPr/>
      </dsp:nvSpPr>
      <dsp:spPr>
        <a:xfrm>
          <a:off x="4695080" y="2296385"/>
          <a:ext cx="445233" cy="91440"/>
        </a:xfrm>
        <a:custGeom>
          <a:avLst/>
          <a:gdLst/>
          <a:ahLst/>
          <a:cxnLst/>
          <a:rect l="0" t="0" r="0" b="0"/>
          <a:pathLst>
            <a:path>
              <a:moveTo>
                <a:pt x="0" y="45720"/>
              </a:moveTo>
              <a:lnTo>
                <a:pt x="445233" y="45720"/>
              </a:lnTo>
            </a:path>
          </a:pathLst>
        </a:custGeom>
        <a:noFill/>
        <a:ln w="9525" cap="flat"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s-ES" sz="1400" kern="1200" dirty="0">
            <a:latin typeface="+mj-lt"/>
            <a:cs typeface="Calibri" panose="020F0502020204030204" pitchFamily="34" charset="0"/>
          </a:endParaRPr>
        </a:p>
      </dsp:txBody>
      <dsp:txXfrm>
        <a:off x="4905800" y="2339724"/>
        <a:ext cx="23791" cy="4762"/>
      </dsp:txXfrm>
    </dsp:sp>
    <dsp:sp modelId="{15DA4226-98AC-4129-A96D-D91993D96894}">
      <dsp:nvSpPr>
        <dsp:cNvPr id="0" name=""/>
        <dsp:cNvSpPr/>
      </dsp:nvSpPr>
      <dsp:spPr>
        <a:xfrm>
          <a:off x="2628038" y="1721453"/>
          <a:ext cx="2068841" cy="1241304"/>
        </a:xfrm>
        <a:prstGeom prst="rect">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mj-lt"/>
              <a:cs typeface="Calibri" panose="020F0502020204030204" pitchFamily="34" charset="0"/>
            </a:rPr>
            <a:t>Orden en </a:t>
          </a:r>
          <a:r>
            <a:rPr lang="es-ES" sz="1800" kern="1200" dirty="0" err="1">
              <a:latin typeface="+mj-lt"/>
              <a:cs typeface="Calibri" panose="020F0502020204030204" pitchFamily="34" charset="0"/>
            </a:rPr>
            <a:t>inbox</a:t>
          </a:r>
          <a:r>
            <a:rPr lang="es-ES" sz="1800" kern="1200" dirty="0">
              <a:latin typeface="+mj-lt"/>
              <a:cs typeface="Calibri" panose="020F0502020204030204" pitchFamily="34" charset="0"/>
            </a:rPr>
            <a:t> tienda, cliente pasa validación biométrica.</a:t>
          </a:r>
        </a:p>
      </dsp:txBody>
      <dsp:txXfrm>
        <a:off x="2628038" y="1721453"/>
        <a:ext cx="2068841" cy="1241304"/>
      </dsp:txXfrm>
    </dsp:sp>
    <dsp:sp modelId="{050C3A18-FEF8-4883-9623-4464B953B57F}">
      <dsp:nvSpPr>
        <dsp:cNvPr id="0" name=""/>
        <dsp:cNvSpPr/>
      </dsp:nvSpPr>
      <dsp:spPr>
        <a:xfrm>
          <a:off x="1424894" y="2960958"/>
          <a:ext cx="4782239" cy="445233"/>
        </a:xfrm>
        <a:custGeom>
          <a:avLst/>
          <a:gdLst/>
          <a:ahLst/>
          <a:cxnLst/>
          <a:rect l="0" t="0" r="0" b="0"/>
          <a:pathLst>
            <a:path>
              <a:moveTo>
                <a:pt x="4782239" y="0"/>
              </a:moveTo>
              <a:lnTo>
                <a:pt x="4782239" y="239716"/>
              </a:lnTo>
              <a:lnTo>
                <a:pt x="0" y="239716"/>
              </a:lnTo>
              <a:lnTo>
                <a:pt x="0" y="445233"/>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latin typeface="+mj-lt"/>
            <a:cs typeface="Arial" panose="020B0604020202020204" pitchFamily="34" charset="0"/>
          </a:endParaRPr>
        </a:p>
      </dsp:txBody>
      <dsp:txXfrm>
        <a:off x="3695867" y="3181193"/>
        <a:ext cx="240292" cy="4762"/>
      </dsp:txXfrm>
    </dsp:sp>
    <dsp:sp modelId="{109194ED-59E9-4165-8487-C886ECB90105}">
      <dsp:nvSpPr>
        <dsp:cNvPr id="0" name=""/>
        <dsp:cNvSpPr/>
      </dsp:nvSpPr>
      <dsp:spPr>
        <a:xfrm>
          <a:off x="5172713" y="1721453"/>
          <a:ext cx="2068841" cy="1241304"/>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mj-lt"/>
              <a:cs typeface="Calibri" panose="020F0502020204030204" pitchFamily="34" charset="0"/>
            </a:rPr>
            <a:t>Si es exitoso, cliente cancela la cuota inicial en caja (solo VEP) o todo al contado.</a:t>
          </a:r>
        </a:p>
      </dsp:txBody>
      <dsp:txXfrm>
        <a:off x="5172713" y="1721453"/>
        <a:ext cx="2068841" cy="1241304"/>
      </dsp:txXfrm>
    </dsp:sp>
    <dsp:sp modelId="{814E3715-B366-4318-98BC-0EA391056DDC}">
      <dsp:nvSpPr>
        <dsp:cNvPr id="0" name=""/>
        <dsp:cNvSpPr/>
      </dsp:nvSpPr>
      <dsp:spPr>
        <a:xfrm>
          <a:off x="2764623" y="4013524"/>
          <a:ext cx="445233" cy="91440"/>
        </a:xfrm>
        <a:custGeom>
          <a:avLst/>
          <a:gdLst/>
          <a:ahLst/>
          <a:cxnLst/>
          <a:rect l="0" t="0" r="0" b="0"/>
          <a:pathLst>
            <a:path>
              <a:moveTo>
                <a:pt x="0" y="45720"/>
              </a:moveTo>
              <a:lnTo>
                <a:pt x="445233"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latin typeface="+mj-lt"/>
          </a:endParaRPr>
        </a:p>
      </dsp:txBody>
      <dsp:txXfrm>
        <a:off x="2975344" y="4056862"/>
        <a:ext cx="23791" cy="4762"/>
      </dsp:txXfrm>
    </dsp:sp>
    <dsp:sp modelId="{E0D3BFA5-D6A2-448B-B704-FC6CF106F3BF}">
      <dsp:nvSpPr>
        <dsp:cNvPr id="0" name=""/>
        <dsp:cNvSpPr/>
      </dsp:nvSpPr>
      <dsp:spPr>
        <a:xfrm>
          <a:off x="83364" y="3438591"/>
          <a:ext cx="2683059" cy="1241304"/>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mj-lt"/>
              <a:cs typeface="Calibri" panose="020F0502020204030204" pitchFamily="34" charset="0"/>
            </a:rPr>
            <a:t>Verificamos el pago en portal y avanzamos la orden para generar documentos digitales</a:t>
          </a:r>
        </a:p>
      </dsp:txBody>
      <dsp:txXfrm>
        <a:off x="83364" y="3438591"/>
        <a:ext cx="2683059" cy="1241304"/>
      </dsp:txXfrm>
    </dsp:sp>
    <dsp:sp modelId="{92BAB4E8-8EA0-4EE6-AEA9-D8E99A53E3F4}">
      <dsp:nvSpPr>
        <dsp:cNvPr id="0" name=""/>
        <dsp:cNvSpPr/>
      </dsp:nvSpPr>
      <dsp:spPr>
        <a:xfrm>
          <a:off x="3242257" y="3438591"/>
          <a:ext cx="3691577" cy="1241304"/>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mj-lt"/>
              <a:cs typeface="Calibri" panose="020F0502020204030204" pitchFamily="34" charset="0"/>
            </a:rPr>
            <a:t>Se indica al cliente que los documentos llegarán durante las próximas horas a su correo electrónico registrado</a:t>
          </a:r>
        </a:p>
      </dsp:txBody>
      <dsp:txXfrm>
        <a:off x="3242257" y="3438591"/>
        <a:ext cx="3691577" cy="124130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882AA8-2155-44C2-A5BE-C73939AC8396}">
      <dsp:nvSpPr>
        <dsp:cNvPr id="0" name=""/>
        <dsp:cNvSpPr/>
      </dsp:nvSpPr>
      <dsp:spPr>
        <a:xfrm>
          <a:off x="2150405" y="579247"/>
          <a:ext cx="445233" cy="91440"/>
        </a:xfrm>
        <a:custGeom>
          <a:avLst/>
          <a:gdLst/>
          <a:ahLst/>
          <a:cxnLst/>
          <a:rect l="0" t="0" r="0" b="0"/>
          <a:pathLst>
            <a:path>
              <a:moveTo>
                <a:pt x="0" y="45720"/>
              </a:moveTo>
              <a:lnTo>
                <a:pt x="445233"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s-ES" sz="1400" kern="1200" dirty="0">
            <a:latin typeface="+mj-lt"/>
            <a:cs typeface="Calibri" panose="020F0502020204030204" pitchFamily="34" charset="0"/>
          </a:endParaRPr>
        </a:p>
      </dsp:txBody>
      <dsp:txXfrm>
        <a:off x="2361126" y="622586"/>
        <a:ext cx="23791" cy="4762"/>
      </dsp:txXfrm>
    </dsp:sp>
    <dsp:sp modelId="{815BA875-7DD2-495B-A4D2-6AEA82C699EA}">
      <dsp:nvSpPr>
        <dsp:cNvPr id="0" name=""/>
        <dsp:cNvSpPr/>
      </dsp:nvSpPr>
      <dsp:spPr>
        <a:xfrm>
          <a:off x="83364" y="4315"/>
          <a:ext cx="2068841" cy="1241304"/>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mj-lt"/>
              <a:cs typeface="Calibri" panose="020F0502020204030204" pitchFamily="34" charset="0"/>
            </a:rPr>
            <a:t>Calificar al cliente en portal (DNI y Carné de extranjería).</a:t>
          </a:r>
        </a:p>
      </dsp:txBody>
      <dsp:txXfrm>
        <a:off x="83364" y="4315"/>
        <a:ext cx="2068841" cy="1241304"/>
      </dsp:txXfrm>
    </dsp:sp>
    <dsp:sp modelId="{796F7B23-E5FE-4879-8637-DF791CE30B6A}">
      <dsp:nvSpPr>
        <dsp:cNvPr id="0" name=""/>
        <dsp:cNvSpPr/>
      </dsp:nvSpPr>
      <dsp:spPr>
        <a:xfrm>
          <a:off x="4695080" y="579247"/>
          <a:ext cx="445233" cy="91440"/>
        </a:xfrm>
        <a:custGeom>
          <a:avLst/>
          <a:gdLst/>
          <a:ahLst/>
          <a:cxnLst/>
          <a:rect l="0" t="0" r="0" b="0"/>
          <a:pathLst>
            <a:path>
              <a:moveTo>
                <a:pt x="0" y="45720"/>
              </a:moveTo>
              <a:lnTo>
                <a:pt x="445233"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s-ES" sz="1400" kern="1200" dirty="0">
            <a:latin typeface="+mj-lt"/>
            <a:cs typeface="Calibri" panose="020F0502020204030204" pitchFamily="34" charset="0"/>
          </a:endParaRPr>
        </a:p>
      </dsp:txBody>
      <dsp:txXfrm>
        <a:off x="4905800" y="622586"/>
        <a:ext cx="23791" cy="4762"/>
      </dsp:txXfrm>
    </dsp:sp>
    <dsp:sp modelId="{724BF4ED-DEA1-41CC-87B4-C1FC9ACF576F}">
      <dsp:nvSpPr>
        <dsp:cNvPr id="0" name=""/>
        <dsp:cNvSpPr/>
      </dsp:nvSpPr>
      <dsp:spPr>
        <a:xfrm>
          <a:off x="2628038" y="4315"/>
          <a:ext cx="2068841" cy="1241304"/>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mj-lt"/>
              <a:cs typeface="Calibri" panose="020F0502020204030204" pitchFamily="34" charset="0"/>
            </a:rPr>
            <a:t>Si califica generamos incidente de venta postpago móvil.</a:t>
          </a:r>
        </a:p>
      </dsp:txBody>
      <dsp:txXfrm>
        <a:off x="2628038" y="4315"/>
        <a:ext cx="2068841" cy="1241304"/>
      </dsp:txXfrm>
    </dsp:sp>
    <dsp:sp modelId="{CC7DC10F-2B78-4C5B-9387-F625324623A7}">
      <dsp:nvSpPr>
        <dsp:cNvPr id="0" name=""/>
        <dsp:cNvSpPr/>
      </dsp:nvSpPr>
      <dsp:spPr>
        <a:xfrm>
          <a:off x="1117785" y="1243820"/>
          <a:ext cx="5089348" cy="445233"/>
        </a:xfrm>
        <a:custGeom>
          <a:avLst/>
          <a:gdLst/>
          <a:ahLst/>
          <a:cxnLst/>
          <a:rect l="0" t="0" r="0" b="0"/>
          <a:pathLst>
            <a:path>
              <a:moveTo>
                <a:pt x="5089348" y="0"/>
              </a:moveTo>
              <a:lnTo>
                <a:pt x="5089348" y="239716"/>
              </a:lnTo>
              <a:lnTo>
                <a:pt x="0" y="239716"/>
              </a:lnTo>
              <a:lnTo>
                <a:pt x="0" y="445233"/>
              </a:lnTo>
            </a:path>
          </a:pathLst>
        </a:custGeom>
        <a:noFill/>
        <a:ln w="9525" cap="flat"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s-ES" sz="1400" kern="1200" dirty="0">
            <a:latin typeface="+mj-lt"/>
            <a:cs typeface="Calibri" panose="020F0502020204030204" pitchFamily="34" charset="0"/>
          </a:endParaRPr>
        </a:p>
      </dsp:txBody>
      <dsp:txXfrm>
        <a:off x="3534670" y="1464055"/>
        <a:ext cx="255577" cy="4762"/>
      </dsp:txXfrm>
    </dsp:sp>
    <dsp:sp modelId="{7F1B16F4-DA0F-46C7-B7C8-7EA26A9D909A}">
      <dsp:nvSpPr>
        <dsp:cNvPr id="0" name=""/>
        <dsp:cNvSpPr/>
      </dsp:nvSpPr>
      <dsp:spPr>
        <a:xfrm>
          <a:off x="5172713" y="4315"/>
          <a:ext cx="2068841" cy="1241304"/>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mj-lt"/>
              <a:cs typeface="Calibri" panose="020F0502020204030204" pitchFamily="34" charset="0"/>
            </a:rPr>
            <a:t>Generamos orden con forma de pago </a:t>
          </a:r>
          <a:r>
            <a:rPr lang="es-ES" sz="1600" u="sng" kern="1200" dirty="0">
              <a:latin typeface="+mj-lt"/>
              <a:cs typeface="Calibri" panose="020F0502020204030204" pitchFamily="34" charset="0"/>
            </a:rPr>
            <a:t>al contado </a:t>
          </a:r>
          <a:endParaRPr lang="es-ES" sz="1600" kern="1200" dirty="0">
            <a:latin typeface="+mj-lt"/>
            <a:cs typeface="Calibri" panose="020F0502020204030204" pitchFamily="34" charset="0"/>
          </a:endParaRPr>
        </a:p>
      </dsp:txBody>
      <dsp:txXfrm>
        <a:off x="5172713" y="4315"/>
        <a:ext cx="2068841" cy="1241304"/>
      </dsp:txXfrm>
    </dsp:sp>
    <dsp:sp modelId="{A1E196B0-0987-48C0-8BB6-F656B2EAA109}">
      <dsp:nvSpPr>
        <dsp:cNvPr id="0" name=""/>
        <dsp:cNvSpPr/>
      </dsp:nvSpPr>
      <dsp:spPr>
        <a:xfrm>
          <a:off x="2150405" y="2296385"/>
          <a:ext cx="445233" cy="91440"/>
        </a:xfrm>
        <a:custGeom>
          <a:avLst/>
          <a:gdLst/>
          <a:ahLst/>
          <a:cxnLst/>
          <a:rect l="0" t="0" r="0" b="0"/>
          <a:pathLst>
            <a:path>
              <a:moveTo>
                <a:pt x="0" y="45720"/>
              </a:moveTo>
              <a:lnTo>
                <a:pt x="445233" y="45720"/>
              </a:lnTo>
            </a:path>
          </a:pathLst>
        </a:custGeom>
        <a:noFill/>
        <a:ln w="9525" cap="flat"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s-ES" sz="1400" kern="1200" dirty="0">
            <a:latin typeface="+mj-lt"/>
            <a:cs typeface="Calibri" panose="020F0502020204030204" pitchFamily="34" charset="0"/>
          </a:endParaRPr>
        </a:p>
      </dsp:txBody>
      <dsp:txXfrm>
        <a:off x="2361126" y="2339724"/>
        <a:ext cx="23791" cy="4762"/>
      </dsp:txXfrm>
    </dsp:sp>
    <dsp:sp modelId="{6993E69B-1AD1-4014-B273-C532D789CA83}">
      <dsp:nvSpPr>
        <dsp:cNvPr id="0" name=""/>
        <dsp:cNvSpPr/>
      </dsp:nvSpPr>
      <dsp:spPr>
        <a:xfrm>
          <a:off x="83364" y="1721453"/>
          <a:ext cx="2068841" cy="1241304"/>
        </a:xfrm>
        <a:prstGeom prst="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mj-lt"/>
              <a:cs typeface="Calibri" panose="020F0502020204030204" pitchFamily="34" charset="0"/>
            </a:rPr>
            <a:t>En la orden llenamos el CPUF y seleccionamos firma manual motivo cliente solicita</a:t>
          </a:r>
        </a:p>
      </dsp:txBody>
      <dsp:txXfrm>
        <a:off x="83364" y="1721453"/>
        <a:ext cx="2068841" cy="1241304"/>
      </dsp:txXfrm>
    </dsp:sp>
    <dsp:sp modelId="{EDD4491D-2D54-437C-843A-2121AC8AD104}">
      <dsp:nvSpPr>
        <dsp:cNvPr id="0" name=""/>
        <dsp:cNvSpPr/>
      </dsp:nvSpPr>
      <dsp:spPr>
        <a:xfrm>
          <a:off x="4695080" y="2296385"/>
          <a:ext cx="445233" cy="91440"/>
        </a:xfrm>
        <a:custGeom>
          <a:avLst/>
          <a:gdLst/>
          <a:ahLst/>
          <a:cxnLst/>
          <a:rect l="0" t="0" r="0" b="0"/>
          <a:pathLst>
            <a:path>
              <a:moveTo>
                <a:pt x="0" y="45720"/>
              </a:moveTo>
              <a:lnTo>
                <a:pt x="445233" y="45720"/>
              </a:lnTo>
            </a:path>
          </a:pathLst>
        </a:custGeom>
        <a:noFill/>
        <a:ln w="9525" cap="flat"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s-ES" sz="1400" kern="1200" dirty="0">
            <a:latin typeface="+mj-lt"/>
            <a:cs typeface="Calibri" panose="020F0502020204030204" pitchFamily="34" charset="0"/>
          </a:endParaRPr>
        </a:p>
      </dsp:txBody>
      <dsp:txXfrm>
        <a:off x="4905800" y="2339724"/>
        <a:ext cx="23791" cy="4762"/>
      </dsp:txXfrm>
    </dsp:sp>
    <dsp:sp modelId="{15DA4226-98AC-4129-A96D-D91993D96894}">
      <dsp:nvSpPr>
        <dsp:cNvPr id="0" name=""/>
        <dsp:cNvSpPr/>
      </dsp:nvSpPr>
      <dsp:spPr>
        <a:xfrm>
          <a:off x="2628038" y="1721453"/>
          <a:ext cx="2068841" cy="1241304"/>
        </a:xfrm>
        <a:prstGeom prst="rect">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mj-lt"/>
              <a:cs typeface="Calibri" panose="020F0502020204030204" pitchFamily="34" charset="0"/>
            </a:rPr>
            <a:t>Orden en </a:t>
          </a:r>
          <a:r>
            <a:rPr lang="es-ES" sz="1800" kern="1200" dirty="0" err="1">
              <a:latin typeface="+mj-lt"/>
              <a:cs typeface="Calibri" panose="020F0502020204030204" pitchFamily="34" charset="0"/>
            </a:rPr>
            <a:t>inbox</a:t>
          </a:r>
          <a:r>
            <a:rPr lang="es-ES" sz="1800" kern="1200" dirty="0">
              <a:latin typeface="+mj-lt"/>
              <a:cs typeface="Calibri" panose="020F0502020204030204" pitchFamily="34" charset="0"/>
            </a:rPr>
            <a:t> tienda, cliente pasa validación biométrica.</a:t>
          </a:r>
        </a:p>
      </dsp:txBody>
      <dsp:txXfrm>
        <a:off x="2628038" y="1721453"/>
        <a:ext cx="2068841" cy="1241304"/>
      </dsp:txXfrm>
    </dsp:sp>
    <dsp:sp modelId="{050C3A18-FEF8-4883-9623-4464B953B57F}">
      <dsp:nvSpPr>
        <dsp:cNvPr id="0" name=""/>
        <dsp:cNvSpPr/>
      </dsp:nvSpPr>
      <dsp:spPr>
        <a:xfrm>
          <a:off x="1424894" y="2960958"/>
          <a:ext cx="4782239" cy="445233"/>
        </a:xfrm>
        <a:custGeom>
          <a:avLst/>
          <a:gdLst/>
          <a:ahLst/>
          <a:cxnLst/>
          <a:rect l="0" t="0" r="0" b="0"/>
          <a:pathLst>
            <a:path>
              <a:moveTo>
                <a:pt x="4782239" y="0"/>
              </a:moveTo>
              <a:lnTo>
                <a:pt x="4782239" y="239716"/>
              </a:lnTo>
              <a:lnTo>
                <a:pt x="0" y="239716"/>
              </a:lnTo>
              <a:lnTo>
                <a:pt x="0" y="445233"/>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latin typeface="+mj-lt"/>
            <a:cs typeface="Arial" panose="020B0604020202020204" pitchFamily="34" charset="0"/>
          </a:endParaRPr>
        </a:p>
      </dsp:txBody>
      <dsp:txXfrm>
        <a:off x="3695867" y="3181193"/>
        <a:ext cx="240292" cy="4762"/>
      </dsp:txXfrm>
    </dsp:sp>
    <dsp:sp modelId="{109194ED-59E9-4165-8487-C886ECB90105}">
      <dsp:nvSpPr>
        <dsp:cNvPr id="0" name=""/>
        <dsp:cNvSpPr/>
      </dsp:nvSpPr>
      <dsp:spPr>
        <a:xfrm>
          <a:off x="5172713" y="1721453"/>
          <a:ext cx="2068841" cy="1241304"/>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mj-lt"/>
              <a:cs typeface="Calibri" panose="020F0502020204030204" pitchFamily="34" charset="0"/>
            </a:rPr>
            <a:t>En la opción tienda </a:t>
          </a:r>
          <a:r>
            <a:rPr lang="es-ES" sz="1600" kern="1200" dirty="0" err="1">
              <a:latin typeface="+mj-lt"/>
              <a:cs typeface="Calibri" panose="020F0502020204030204" pitchFamily="34" charset="0"/>
            </a:rPr>
            <a:t>express</a:t>
          </a:r>
          <a:r>
            <a:rPr lang="es-ES" sz="1600" kern="1200" dirty="0">
              <a:latin typeface="+mj-lt"/>
              <a:cs typeface="Calibri" panose="020F0502020204030204" pitchFamily="34" charset="0"/>
            </a:rPr>
            <a:t> selecciona VEP a 18 cuotas y cancelamos cuota inicial </a:t>
          </a:r>
        </a:p>
      </dsp:txBody>
      <dsp:txXfrm>
        <a:off x="5172713" y="1721453"/>
        <a:ext cx="2068841" cy="1241304"/>
      </dsp:txXfrm>
    </dsp:sp>
    <dsp:sp modelId="{814E3715-B366-4318-98BC-0EA391056DDC}">
      <dsp:nvSpPr>
        <dsp:cNvPr id="0" name=""/>
        <dsp:cNvSpPr/>
      </dsp:nvSpPr>
      <dsp:spPr>
        <a:xfrm>
          <a:off x="2764623" y="4013524"/>
          <a:ext cx="445233" cy="91440"/>
        </a:xfrm>
        <a:custGeom>
          <a:avLst/>
          <a:gdLst/>
          <a:ahLst/>
          <a:cxnLst/>
          <a:rect l="0" t="0" r="0" b="0"/>
          <a:pathLst>
            <a:path>
              <a:moveTo>
                <a:pt x="0" y="45720"/>
              </a:moveTo>
              <a:lnTo>
                <a:pt x="445233"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latin typeface="+mj-lt"/>
          </a:endParaRPr>
        </a:p>
      </dsp:txBody>
      <dsp:txXfrm>
        <a:off x="2975344" y="4056862"/>
        <a:ext cx="23791" cy="4762"/>
      </dsp:txXfrm>
    </dsp:sp>
    <dsp:sp modelId="{E0D3BFA5-D6A2-448B-B704-FC6CF106F3BF}">
      <dsp:nvSpPr>
        <dsp:cNvPr id="0" name=""/>
        <dsp:cNvSpPr/>
      </dsp:nvSpPr>
      <dsp:spPr>
        <a:xfrm>
          <a:off x="83364" y="3438591"/>
          <a:ext cx="2683059" cy="1241304"/>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mj-lt"/>
              <a:cs typeface="Calibri" panose="020F0502020204030204" pitchFamily="34" charset="0"/>
            </a:rPr>
            <a:t>Verificamos el pago en portal y avanzamos la orden para proceder a adjuntar documentos</a:t>
          </a:r>
        </a:p>
      </dsp:txBody>
      <dsp:txXfrm>
        <a:off x="83364" y="3438591"/>
        <a:ext cx="2683059" cy="1241304"/>
      </dsp:txXfrm>
    </dsp:sp>
    <dsp:sp modelId="{92BAB4E8-8EA0-4EE6-AEA9-D8E99A53E3F4}">
      <dsp:nvSpPr>
        <dsp:cNvPr id="0" name=""/>
        <dsp:cNvSpPr/>
      </dsp:nvSpPr>
      <dsp:spPr>
        <a:xfrm>
          <a:off x="3242257" y="3438591"/>
          <a:ext cx="3966050" cy="1241304"/>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mj-lt"/>
              <a:cs typeface="Calibri" panose="020F0502020204030204" pitchFamily="34" charset="0"/>
            </a:rPr>
            <a:t>Se registra el correo electrónico (obligatorio) para el envío de la boleta/factura por parte de Entel por el equipo. Se entrega copia de los formatos y arman carpeta.</a:t>
          </a:r>
        </a:p>
      </dsp:txBody>
      <dsp:txXfrm>
        <a:off x="3242257" y="3438591"/>
        <a:ext cx="3966050" cy="124130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882AA8-2155-44C2-A5BE-C73939AC8396}">
      <dsp:nvSpPr>
        <dsp:cNvPr id="0" name=""/>
        <dsp:cNvSpPr/>
      </dsp:nvSpPr>
      <dsp:spPr>
        <a:xfrm>
          <a:off x="2150405" y="579247"/>
          <a:ext cx="445233" cy="91440"/>
        </a:xfrm>
        <a:custGeom>
          <a:avLst/>
          <a:gdLst/>
          <a:ahLst/>
          <a:cxnLst/>
          <a:rect l="0" t="0" r="0" b="0"/>
          <a:pathLst>
            <a:path>
              <a:moveTo>
                <a:pt x="0" y="45720"/>
              </a:moveTo>
              <a:lnTo>
                <a:pt x="445233"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s-ES" sz="1400" kern="1200" dirty="0">
            <a:latin typeface="+mj-lt"/>
            <a:cs typeface="Calibri" panose="020F0502020204030204" pitchFamily="34" charset="0"/>
          </a:endParaRPr>
        </a:p>
      </dsp:txBody>
      <dsp:txXfrm>
        <a:off x="2361126" y="622586"/>
        <a:ext cx="23791" cy="4762"/>
      </dsp:txXfrm>
    </dsp:sp>
    <dsp:sp modelId="{815BA875-7DD2-495B-A4D2-6AEA82C699EA}">
      <dsp:nvSpPr>
        <dsp:cNvPr id="0" name=""/>
        <dsp:cNvSpPr/>
      </dsp:nvSpPr>
      <dsp:spPr>
        <a:xfrm>
          <a:off x="83364" y="4315"/>
          <a:ext cx="2068841" cy="1241304"/>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mj-lt"/>
              <a:cs typeface="Calibri" panose="020F0502020204030204" pitchFamily="34" charset="0"/>
            </a:rPr>
            <a:t>Calificar al cliente en portal (DNI y Carné de extranjería).</a:t>
          </a:r>
        </a:p>
      </dsp:txBody>
      <dsp:txXfrm>
        <a:off x="83364" y="4315"/>
        <a:ext cx="2068841" cy="1241304"/>
      </dsp:txXfrm>
    </dsp:sp>
    <dsp:sp modelId="{796F7B23-E5FE-4879-8637-DF791CE30B6A}">
      <dsp:nvSpPr>
        <dsp:cNvPr id="0" name=""/>
        <dsp:cNvSpPr/>
      </dsp:nvSpPr>
      <dsp:spPr>
        <a:xfrm>
          <a:off x="4695080" y="579247"/>
          <a:ext cx="445233" cy="91440"/>
        </a:xfrm>
        <a:custGeom>
          <a:avLst/>
          <a:gdLst/>
          <a:ahLst/>
          <a:cxnLst/>
          <a:rect l="0" t="0" r="0" b="0"/>
          <a:pathLst>
            <a:path>
              <a:moveTo>
                <a:pt x="0" y="45720"/>
              </a:moveTo>
              <a:lnTo>
                <a:pt x="445233"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s-ES" sz="1400" kern="1200" dirty="0">
            <a:latin typeface="+mj-lt"/>
            <a:cs typeface="Calibri" panose="020F0502020204030204" pitchFamily="34" charset="0"/>
          </a:endParaRPr>
        </a:p>
      </dsp:txBody>
      <dsp:txXfrm>
        <a:off x="4905800" y="622586"/>
        <a:ext cx="23791" cy="4762"/>
      </dsp:txXfrm>
    </dsp:sp>
    <dsp:sp modelId="{724BF4ED-DEA1-41CC-87B4-C1FC9ACF576F}">
      <dsp:nvSpPr>
        <dsp:cNvPr id="0" name=""/>
        <dsp:cNvSpPr/>
      </dsp:nvSpPr>
      <dsp:spPr>
        <a:xfrm>
          <a:off x="2628038" y="4315"/>
          <a:ext cx="2068841" cy="1241304"/>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mj-lt"/>
              <a:cs typeface="Calibri" panose="020F0502020204030204" pitchFamily="34" charset="0"/>
            </a:rPr>
            <a:t>Si califica generamos incidente de venta postpago móvil.</a:t>
          </a:r>
        </a:p>
      </dsp:txBody>
      <dsp:txXfrm>
        <a:off x="2628038" y="4315"/>
        <a:ext cx="2068841" cy="1241304"/>
      </dsp:txXfrm>
    </dsp:sp>
    <dsp:sp modelId="{CC7DC10F-2B78-4C5B-9387-F625324623A7}">
      <dsp:nvSpPr>
        <dsp:cNvPr id="0" name=""/>
        <dsp:cNvSpPr/>
      </dsp:nvSpPr>
      <dsp:spPr>
        <a:xfrm>
          <a:off x="1117785" y="1243820"/>
          <a:ext cx="5089348" cy="445233"/>
        </a:xfrm>
        <a:custGeom>
          <a:avLst/>
          <a:gdLst/>
          <a:ahLst/>
          <a:cxnLst/>
          <a:rect l="0" t="0" r="0" b="0"/>
          <a:pathLst>
            <a:path>
              <a:moveTo>
                <a:pt x="5089348" y="0"/>
              </a:moveTo>
              <a:lnTo>
                <a:pt x="5089348" y="239716"/>
              </a:lnTo>
              <a:lnTo>
                <a:pt x="0" y="239716"/>
              </a:lnTo>
              <a:lnTo>
                <a:pt x="0" y="445233"/>
              </a:lnTo>
            </a:path>
          </a:pathLst>
        </a:custGeom>
        <a:noFill/>
        <a:ln w="9525" cap="flat"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s-ES" sz="1400" kern="1200" dirty="0">
            <a:latin typeface="+mj-lt"/>
            <a:cs typeface="Calibri" panose="020F0502020204030204" pitchFamily="34" charset="0"/>
          </a:endParaRPr>
        </a:p>
      </dsp:txBody>
      <dsp:txXfrm>
        <a:off x="3534670" y="1464055"/>
        <a:ext cx="255577" cy="4762"/>
      </dsp:txXfrm>
    </dsp:sp>
    <dsp:sp modelId="{7F1B16F4-DA0F-46C7-B7C8-7EA26A9D909A}">
      <dsp:nvSpPr>
        <dsp:cNvPr id="0" name=""/>
        <dsp:cNvSpPr/>
      </dsp:nvSpPr>
      <dsp:spPr>
        <a:xfrm>
          <a:off x="5172713" y="4315"/>
          <a:ext cx="2068841" cy="1241304"/>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mj-lt"/>
              <a:cs typeface="Calibri" panose="020F0502020204030204" pitchFamily="34" charset="0"/>
            </a:rPr>
            <a:t>Generamos orden con forma de pago </a:t>
          </a:r>
          <a:r>
            <a:rPr lang="es-ES" sz="1600" u="sng" kern="1200" dirty="0">
              <a:latin typeface="+mj-lt"/>
              <a:cs typeface="Calibri" panose="020F0502020204030204" pitchFamily="34" charset="0"/>
            </a:rPr>
            <a:t>al contado </a:t>
          </a:r>
          <a:endParaRPr lang="es-ES" sz="1600" kern="1200" dirty="0">
            <a:latin typeface="+mj-lt"/>
            <a:cs typeface="Calibri" panose="020F0502020204030204" pitchFamily="34" charset="0"/>
          </a:endParaRPr>
        </a:p>
      </dsp:txBody>
      <dsp:txXfrm>
        <a:off x="5172713" y="4315"/>
        <a:ext cx="2068841" cy="1241304"/>
      </dsp:txXfrm>
    </dsp:sp>
    <dsp:sp modelId="{A1E196B0-0987-48C0-8BB6-F656B2EAA109}">
      <dsp:nvSpPr>
        <dsp:cNvPr id="0" name=""/>
        <dsp:cNvSpPr/>
      </dsp:nvSpPr>
      <dsp:spPr>
        <a:xfrm>
          <a:off x="2150405" y="2296385"/>
          <a:ext cx="445233" cy="91440"/>
        </a:xfrm>
        <a:custGeom>
          <a:avLst/>
          <a:gdLst/>
          <a:ahLst/>
          <a:cxnLst/>
          <a:rect l="0" t="0" r="0" b="0"/>
          <a:pathLst>
            <a:path>
              <a:moveTo>
                <a:pt x="0" y="45720"/>
              </a:moveTo>
              <a:lnTo>
                <a:pt x="445233" y="45720"/>
              </a:lnTo>
            </a:path>
          </a:pathLst>
        </a:custGeom>
        <a:noFill/>
        <a:ln w="9525" cap="flat"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s-ES" sz="1400" kern="1200" dirty="0">
            <a:latin typeface="+mj-lt"/>
            <a:cs typeface="Calibri" panose="020F0502020204030204" pitchFamily="34" charset="0"/>
          </a:endParaRPr>
        </a:p>
      </dsp:txBody>
      <dsp:txXfrm>
        <a:off x="2361126" y="2339724"/>
        <a:ext cx="23791" cy="4762"/>
      </dsp:txXfrm>
    </dsp:sp>
    <dsp:sp modelId="{6993E69B-1AD1-4014-B273-C532D789CA83}">
      <dsp:nvSpPr>
        <dsp:cNvPr id="0" name=""/>
        <dsp:cNvSpPr/>
      </dsp:nvSpPr>
      <dsp:spPr>
        <a:xfrm>
          <a:off x="83364" y="1721453"/>
          <a:ext cx="2068841" cy="1241304"/>
        </a:xfrm>
        <a:prstGeom prst="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mj-lt"/>
              <a:cs typeface="Calibri" panose="020F0502020204030204" pitchFamily="34" charset="0"/>
            </a:rPr>
            <a:t>En la orden llenamos el CPUF y seleccionamos firma manual motivo cliente solicita</a:t>
          </a:r>
        </a:p>
      </dsp:txBody>
      <dsp:txXfrm>
        <a:off x="83364" y="1721453"/>
        <a:ext cx="2068841" cy="1241304"/>
      </dsp:txXfrm>
    </dsp:sp>
    <dsp:sp modelId="{EDD4491D-2D54-437C-843A-2121AC8AD104}">
      <dsp:nvSpPr>
        <dsp:cNvPr id="0" name=""/>
        <dsp:cNvSpPr/>
      </dsp:nvSpPr>
      <dsp:spPr>
        <a:xfrm>
          <a:off x="4695080" y="2296385"/>
          <a:ext cx="445233" cy="91440"/>
        </a:xfrm>
        <a:custGeom>
          <a:avLst/>
          <a:gdLst/>
          <a:ahLst/>
          <a:cxnLst/>
          <a:rect l="0" t="0" r="0" b="0"/>
          <a:pathLst>
            <a:path>
              <a:moveTo>
                <a:pt x="0" y="45720"/>
              </a:moveTo>
              <a:lnTo>
                <a:pt x="445233" y="45720"/>
              </a:lnTo>
            </a:path>
          </a:pathLst>
        </a:custGeom>
        <a:noFill/>
        <a:ln w="9525" cap="flat"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s-ES" sz="1400" kern="1200" dirty="0">
            <a:latin typeface="+mj-lt"/>
            <a:cs typeface="Calibri" panose="020F0502020204030204" pitchFamily="34" charset="0"/>
          </a:endParaRPr>
        </a:p>
      </dsp:txBody>
      <dsp:txXfrm>
        <a:off x="4905800" y="2339724"/>
        <a:ext cx="23791" cy="4762"/>
      </dsp:txXfrm>
    </dsp:sp>
    <dsp:sp modelId="{15DA4226-98AC-4129-A96D-D91993D96894}">
      <dsp:nvSpPr>
        <dsp:cNvPr id="0" name=""/>
        <dsp:cNvSpPr/>
      </dsp:nvSpPr>
      <dsp:spPr>
        <a:xfrm>
          <a:off x="2628038" y="1721453"/>
          <a:ext cx="2068841" cy="1241304"/>
        </a:xfrm>
        <a:prstGeom prst="rect">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mj-lt"/>
              <a:cs typeface="Calibri" panose="020F0502020204030204" pitchFamily="34" charset="0"/>
            </a:rPr>
            <a:t>Orden en </a:t>
          </a:r>
          <a:r>
            <a:rPr lang="es-ES" sz="1800" kern="1200" dirty="0" err="1">
              <a:latin typeface="+mj-lt"/>
              <a:cs typeface="Calibri" panose="020F0502020204030204" pitchFamily="34" charset="0"/>
            </a:rPr>
            <a:t>inbox</a:t>
          </a:r>
          <a:r>
            <a:rPr lang="es-ES" sz="1800" kern="1200" dirty="0">
              <a:latin typeface="+mj-lt"/>
              <a:cs typeface="Calibri" panose="020F0502020204030204" pitchFamily="34" charset="0"/>
            </a:rPr>
            <a:t> tienda, cliente pasa validación biométrica.</a:t>
          </a:r>
        </a:p>
      </dsp:txBody>
      <dsp:txXfrm>
        <a:off x="2628038" y="1721453"/>
        <a:ext cx="2068841" cy="1241304"/>
      </dsp:txXfrm>
    </dsp:sp>
    <dsp:sp modelId="{050C3A18-FEF8-4883-9623-4464B953B57F}">
      <dsp:nvSpPr>
        <dsp:cNvPr id="0" name=""/>
        <dsp:cNvSpPr/>
      </dsp:nvSpPr>
      <dsp:spPr>
        <a:xfrm>
          <a:off x="1424894" y="2960958"/>
          <a:ext cx="4782239" cy="445233"/>
        </a:xfrm>
        <a:custGeom>
          <a:avLst/>
          <a:gdLst/>
          <a:ahLst/>
          <a:cxnLst/>
          <a:rect l="0" t="0" r="0" b="0"/>
          <a:pathLst>
            <a:path>
              <a:moveTo>
                <a:pt x="4782239" y="0"/>
              </a:moveTo>
              <a:lnTo>
                <a:pt x="4782239" y="239716"/>
              </a:lnTo>
              <a:lnTo>
                <a:pt x="0" y="239716"/>
              </a:lnTo>
              <a:lnTo>
                <a:pt x="0" y="445233"/>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latin typeface="+mj-lt"/>
            <a:cs typeface="Arial" panose="020B0604020202020204" pitchFamily="34" charset="0"/>
          </a:endParaRPr>
        </a:p>
      </dsp:txBody>
      <dsp:txXfrm>
        <a:off x="3695867" y="3181193"/>
        <a:ext cx="240292" cy="4762"/>
      </dsp:txXfrm>
    </dsp:sp>
    <dsp:sp modelId="{109194ED-59E9-4165-8487-C886ECB90105}">
      <dsp:nvSpPr>
        <dsp:cNvPr id="0" name=""/>
        <dsp:cNvSpPr/>
      </dsp:nvSpPr>
      <dsp:spPr>
        <a:xfrm>
          <a:off x="5172713" y="1721453"/>
          <a:ext cx="2068841" cy="1241304"/>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mj-lt"/>
              <a:cs typeface="Calibri" panose="020F0502020204030204" pitchFamily="34" charset="0"/>
            </a:rPr>
            <a:t>En la opción tienda </a:t>
          </a:r>
          <a:r>
            <a:rPr lang="es-ES" sz="1600" kern="1200" dirty="0" err="1">
              <a:latin typeface="+mj-lt"/>
              <a:cs typeface="Calibri" panose="020F0502020204030204" pitchFamily="34" charset="0"/>
            </a:rPr>
            <a:t>express</a:t>
          </a:r>
          <a:r>
            <a:rPr lang="es-ES" sz="1600" kern="1200" dirty="0">
              <a:latin typeface="+mj-lt"/>
              <a:cs typeface="Calibri" panose="020F0502020204030204" pitchFamily="34" charset="0"/>
            </a:rPr>
            <a:t> selecciona VEP a 18 cuotas y cancelamos cuota inicial </a:t>
          </a:r>
        </a:p>
      </dsp:txBody>
      <dsp:txXfrm>
        <a:off x="5172713" y="1721453"/>
        <a:ext cx="2068841" cy="1241304"/>
      </dsp:txXfrm>
    </dsp:sp>
    <dsp:sp modelId="{814E3715-B366-4318-98BC-0EA391056DDC}">
      <dsp:nvSpPr>
        <dsp:cNvPr id="0" name=""/>
        <dsp:cNvSpPr/>
      </dsp:nvSpPr>
      <dsp:spPr>
        <a:xfrm>
          <a:off x="2764623" y="4013524"/>
          <a:ext cx="445233" cy="91440"/>
        </a:xfrm>
        <a:custGeom>
          <a:avLst/>
          <a:gdLst/>
          <a:ahLst/>
          <a:cxnLst/>
          <a:rect l="0" t="0" r="0" b="0"/>
          <a:pathLst>
            <a:path>
              <a:moveTo>
                <a:pt x="0" y="45720"/>
              </a:moveTo>
              <a:lnTo>
                <a:pt x="445233"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latin typeface="+mj-lt"/>
          </a:endParaRPr>
        </a:p>
      </dsp:txBody>
      <dsp:txXfrm>
        <a:off x="2975344" y="4056862"/>
        <a:ext cx="23791" cy="4762"/>
      </dsp:txXfrm>
    </dsp:sp>
    <dsp:sp modelId="{E0D3BFA5-D6A2-448B-B704-FC6CF106F3BF}">
      <dsp:nvSpPr>
        <dsp:cNvPr id="0" name=""/>
        <dsp:cNvSpPr/>
      </dsp:nvSpPr>
      <dsp:spPr>
        <a:xfrm>
          <a:off x="83364" y="3438591"/>
          <a:ext cx="2683059" cy="1241304"/>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mj-lt"/>
              <a:cs typeface="Calibri" panose="020F0502020204030204" pitchFamily="34" charset="0"/>
            </a:rPr>
            <a:t>Verificamos el pago en portal y avanzamos la orden para proceder a adjuntar documentos</a:t>
          </a:r>
        </a:p>
      </dsp:txBody>
      <dsp:txXfrm>
        <a:off x="83364" y="3438591"/>
        <a:ext cx="2683059" cy="1241304"/>
      </dsp:txXfrm>
    </dsp:sp>
    <dsp:sp modelId="{92BAB4E8-8EA0-4EE6-AEA9-D8E99A53E3F4}">
      <dsp:nvSpPr>
        <dsp:cNvPr id="0" name=""/>
        <dsp:cNvSpPr/>
      </dsp:nvSpPr>
      <dsp:spPr>
        <a:xfrm>
          <a:off x="3242257" y="3438591"/>
          <a:ext cx="3966050" cy="1241304"/>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mj-lt"/>
              <a:cs typeface="Calibri" panose="020F0502020204030204" pitchFamily="34" charset="0"/>
            </a:rPr>
            <a:t>Se registra el correo electrónico (obligatorio) para el envío de la boleta/factura por parte de Entel por el equipo. Se entrega copia de los formatos y arman carpeta.</a:t>
          </a:r>
        </a:p>
      </dsp:txBody>
      <dsp:txXfrm>
        <a:off x="3242257" y="3438591"/>
        <a:ext cx="3966050" cy="1241304"/>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6BA0E4-78F0-4CF3-8006-BCBE621D7F01}" type="datetimeFigureOut">
              <a:rPr lang="es-PE" smtClean="0"/>
              <a:t>16/10/2017</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6B28DF-89CE-4FDE-A6B0-CD3F697A183E}" type="slidenum">
              <a:rPr lang="es-PE" smtClean="0"/>
              <a:t>‹Nº›</a:t>
            </a:fld>
            <a:endParaRPr lang="es-PE"/>
          </a:p>
        </p:txBody>
      </p:sp>
    </p:spTree>
    <p:extLst>
      <p:ext uri="{BB962C8B-B14F-4D97-AF65-F5344CB8AC3E}">
        <p14:creationId xmlns:p14="http://schemas.microsoft.com/office/powerpoint/2010/main" val="923372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2700">
              <a:lnSpc>
                <a:spcPts val="1939"/>
              </a:lnSpc>
              <a:spcBef>
                <a:spcPts val="97"/>
              </a:spcBef>
            </a:pPr>
            <a:r>
              <a:rPr lang="es-PE" sz="1200" spc="-4" dirty="0">
                <a:solidFill>
                  <a:srgbClr val="616164"/>
                </a:solidFill>
                <a:latin typeface="Arial"/>
                <a:cs typeface="Arial"/>
              </a:rPr>
              <a:t>•</a:t>
            </a:r>
            <a:r>
              <a:rPr lang="es-PE" sz="1200" b="1" i="1" spc="0" dirty="0">
                <a:solidFill>
                  <a:srgbClr val="616164"/>
                </a:solidFill>
                <a:latin typeface="Arial"/>
                <a:cs typeface="Arial"/>
              </a:rPr>
              <a:t>Si el</a:t>
            </a:r>
            <a:r>
              <a:rPr lang="es-PE" sz="1200" b="1" i="1" spc="-69" dirty="0">
                <a:solidFill>
                  <a:srgbClr val="616164"/>
                </a:solidFill>
                <a:latin typeface="Arial"/>
                <a:cs typeface="Arial"/>
              </a:rPr>
              <a:t> </a:t>
            </a:r>
            <a:r>
              <a:rPr lang="es-PE" sz="1200" b="1" i="1" spc="0" dirty="0">
                <a:solidFill>
                  <a:srgbClr val="616164"/>
                </a:solidFill>
                <a:latin typeface="Arial"/>
                <a:cs typeface="Arial"/>
              </a:rPr>
              <a:t>A</a:t>
            </a:r>
            <a:r>
              <a:rPr lang="es-PE" sz="1200" b="1" i="1" spc="-9" dirty="0">
                <a:solidFill>
                  <a:srgbClr val="616164"/>
                </a:solidFill>
                <a:latin typeface="Arial"/>
                <a:cs typeface="Arial"/>
              </a:rPr>
              <a:t>s</a:t>
            </a:r>
            <a:r>
              <a:rPr lang="es-PE" sz="1200" b="1" i="1" spc="0" dirty="0">
                <a:solidFill>
                  <a:srgbClr val="616164"/>
                </a:solidFill>
                <a:latin typeface="Arial"/>
                <a:cs typeface="Arial"/>
              </a:rPr>
              <a:t>e</a:t>
            </a:r>
            <a:r>
              <a:rPr lang="es-PE" sz="1200" b="1" i="1" spc="-9" dirty="0">
                <a:solidFill>
                  <a:srgbClr val="616164"/>
                </a:solidFill>
                <a:latin typeface="Arial"/>
                <a:cs typeface="Arial"/>
              </a:rPr>
              <a:t>s</a:t>
            </a:r>
            <a:r>
              <a:rPr lang="es-PE" sz="1200" b="1" i="1" spc="0" dirty="0">
                <a:solidFill>
                  <a:srgbClr val="616164"/>
                </a:solidFill>
                <a:latin typeface="Arial"/>
                <a:cs typeface="Arial"/>
              </a:rPr>
              <a:t>or</a:t>
            </a:r>
            <a:r>
              <a:rPr lang="es-PE" sz="1200" b="1" i="1" spc="14" dirty="0">
                <a:solidFill>
                  <a:srgbClr val="616164"/>
                </a:solidFill>
                <a:latin typeface="Arial"/>
                <a:cs typeface="Arial"/>
              </a:rPr>
              <a:t> </a:t>
            </a:r>
            <a:r>
              <a:rPr lang="es-PE" sz="1200" b="1" i="1" spc="0" dirty="0">
                <a:solidFill>
                  <a:srgbClr val="616164"/>
                </a:solidFill>
                <a:latin typeface="Arial"/>
                <a:cs typeface="Arial"/>
              </a:rPr>
              <a:t>no ha r</a:t>
            </a:r>
            <a:r>
              <a:rPr lang="es-PE" sz="1200" b="1" i="1" spc="-4" dirty="0">
                <a:solidFill>
                  <a:srgbClr val="616164"/>
                </a:solidFill>
                <a:latin typeface="Arial"/>
                <a:cs typeface="Arial"/>
              </a:rPr>
              <a:t>e</a:t>
            </a:r>
            <a:r>
              <a:rPr lang="es-PE" sz="1200" b="1" i="1" spc="0" dirty="0">
                <a:solidFill>
                  <a:srgbClr val="616164"/>
                </a:solidFill>
                <a:latin typeface="Arial"/>
                <a:cs typeface="Arial"/>
              </a:rPr>
              <a:t>alizado</a:t>
            </a:r>
            <a:r>
              <a:rPr lang="es-PE" sz="1200" b="1" i="1" spc="4" dirty="0">
                <a:solidFill>
                  <a:srgbClr val="616164"/>
                </a:solidFill>
                <a:latin typeface="Arial"/>
                <a:cs typeface="Arial"/>
              </a:rPr>
              <a:t> l</a:t>
            </a:r>
            <a:r>
              <a:rPr lang="es-PE" sz="1200" b="1" i="1" spc="0" dirty="0">
                <a:solidFill>
                  <a:srgbClr val="616164"/>
                </a:solidFill>
                <a:latin typeface="Arial"/>
                <a:cs typeface="Arial"/>
              </a:rPr>
              <a:t>a</a:t>
            </a:r>
            <a:r>
              <a:rPr lang="es-PE" sz="1200" b="1" i="1" spc="-9" dirty="0">
                <a:solidFill>
                  <a:srgbClr val="616164"/>
                </a:solidFill>
                <a:latin typeface="Arial"/>
                <a:cs typeface="Arial"/>
              </a:rPr>
              <a:t> </a:t>
            </a:r>
            <a:r>
              <a:rPr lang="es-PE" sz="1200" b="1" i="1" spc="0" dirty="0">
                <a:solidFill>
                  <a:srgbClr val="616164"/>
                </a:solidFill>
                <a:latin typeface="Arial"/>
                <a:cs typeface="Arial"/>
              </a:rPr>
              <a:t>n</a:t>
            </a:r>
            <a:r>
              <a:rPr lang="es-PE" sz="1200" b="1" i="1" spc="4" dirty="0">
                <a:solidFill>
                  <a:srgbClr val="616164"/>
                </a:solidFill>
                <a:latin typeface="Arial"/>
                <a:cs typeface="Arial"/>
              </a:rPr>
              <a:t>o</a:t>
            </a:r>
            <a:r>
              <a:rPr lang="es-PE" sz="1200" b="1" i="1" spc="0" dirty="0">
                <a:solidFill>
                  <a:srgbClr val="616164"/>
                </a:solidFill>
                <a:latin typeface="Arial"/>
                <a:cs typeface="Arial"/>
              </a:rPr>
              <a:t>r</a:t>
            </a:r>
            <a:r>
              <a:rPr lang="es-PE" sz="1200" b="1" i="1" spc="-9" dirty="0">
                <a:solidFill>
                  <a:srgbClr val="616164"/>
                </a:solidFill>
                <a:latin typeface="Arial"/>
                <a:cs typeface="Arial"/>
              </a:rPr>
              <a:t>m</a:t>
            </a:r>
            <a:r>
              <a:rPr lang="es-PE" sz="1200" b="1" i="1" spc="0" dirty="0">
                <a:solidFill>
                  <a:srgbClr val="616164"/>
                </a:solidFill>
                <a:latin typeface="Arial"/>
                <a:cs typeface="Arial"/>
              </a:rPr>
              <a:t>aliza</a:t>
            </a:r>
            <a:r>
              <a:rPr lang="es-PE" sz="1200" b="1" i="1" spc="-4" dirty="0">
                <a:solidFill>
                  <a:srgbClr val="616164"/>
                </a:solidFill>
                <a:latin typeface="Arial"/>
                <a:cs typeface="Arial"/>
              </a:rPr>
              <a:t>c</a:t>
            </a:r>
            <a:r>
              <a:rPr lang="es-PE" sz="1200" b="1" i="1" spc="0" dirty="0">
                <a:solidFill>
                  <a:srgbClr val="616164"/>
                </a:solidFill>
                <a:latin typeface="Arial"/>
                <a:cs typeface="Arial"/>
              </a:rPr>
              <a:t>i</a:t>
            </a:r>
            <a:r>
              <a:rPr lang="es-PE" sz="1200" b="1" i="1" spc="4" dirty="0">
                <a:solidFill>
                  <a:srgbClr val="616164"/>
                </a:solidFill>
                <a:latin typeface="Arial"/>
                <a:cs typeface="Arial"/>
              </a:rPr>
              <a:t>ó</a:t>
            </a:r>
            <a:r>
              <a:rPr lang="es-PE" sz="1200" b="1" i="1" spc="0" dirty="0">
                <a:solidFill>
                  <a:srgbClr val="616164"/>
                </a:solidFill>
                <a:latin typeface="Arial"/>
                <a:cs typeface="Arial"/>
              </a:rPr>
              <a:t>n de d</a:t>
            </a:r>
            <a:r>
              <a:rPr lang="es-PE" sz="1200" b="1" i="1" spc="4" dirty="0">
                <a:solidFill>
                  <a:srgbClr val="616164"/>
                </a:solidFill>
                <a:latin typeface="Arial"/>
                <a:cs typeface="Arial"/>
              </a:rPr>
              <a:t>i</a:t>
            </a:r>
            <a:r>
              <a:rPr lang="es-PE" sz="1200" b="1" i="1" spc="0" dirty="0">
                <a:solidFill>
                  <a:srgbClr val="616164"/>
                </a:solidFill>
                <a:latin typeface="Arial"/>
                <a:cs typeface="Arial"/>
              </a:rPr>
              <a:t>r</a:t>
            </a:r>
            <a:r>
              <a:rPr lang="es-PE" sz="1200" b="1" i="1" spc="-9" dirty="0">
                <a:solidFill>
                  <a:srgbClr val="616164"/>
                </a:solidFill>
                <a:latin typeface="Arial"/>
                <a:cs typeface="Arial"/>
              </a:rPr>
              <a:t>e</a:t>
            </a:r>
            <a:r>
              <a:rPr lang="es-PE" sz="1200" b="1" i="1" spc="0" dirty="0">
                <a:solidFill>
                  <a:srgbClr val="616164"/>
                </a:solidFill>
                <a:latin typeface="Arial"/>
                <a:cs typeface="Arial"/>
              </a:rPr>
              <a:t>c</a:t>
            </a:r>
            <a:r>
              <a:rPr lang="es-PE" sz="1200" b="1" i="1" spc="-9" dirty="0">
                <a:solidFill>
                  <a:srgbClr val="616164"/>
                </a:solidFill>
                <a:latin typeface="Arial"/>
                <a:cs typeface="Arial"/>
              </a:rPr>
              <a:t>c</a:t>
            </a:r>
            <a:r>
              <a:rPr lang="es-PE" sz="1200" b="1" i="1" spc="0" dirty="0">
                <a:solidFill>
                  <a:srgbClr val="616164"/>
                </a:solidFill>
                <a:latin typeface="Arial"/>
                <a:cs typeface="Arial"/>
              </a:rPr>
              <a:t>i</a:t>
            </a:r>
            <a:r>
              <a:rPr lang="es-PE" sz="1200" b="1" i="1" spc="4" dirty="0">
                <a:solidFill>
                  <a:srgbClr val="616164"/>
                </a:solidFill>
                <a:latin typeface="Arial"/>
                <a:cs typeface="Arial"/>
              </a:rPr>
              <a:t>o</a:t>
            </a:r>
            <a:r>
              <a:rPr lang="es-PE" sz="1200" b="1" i="1" spc="0" dirty="0">
                <a:solidFill>
                  <a:srgbClr val="616164"/>
                </a:solidFill>
                <a:latin typeface="Arial"/>
                <a:cs typeface="Arial"/>
              </a:rPr>
              <a:t>ne</a:t>
            </a:r>
            <a:r>
              <a:rPr lang="es-PE" sz="1200" b="1" i="1" spc="-4" dirty="0">
                <a:solidFill>
                  <a:srgbClr val="616164"/>
                </a:solidFill>
                <a:latin typeface="Arial"/>
                <a:cs typeface="Arial"/>
              </a:rPr>
              <a:t>s</a:t>
            </a:r>
            <a:r>
              <a:rPr lang="es-PE" sz="1200" b="1" i="1" spc="0" dirty="0">
                <a:solidFill>
                  <a:srgbClr val="616164"/>
                </a:solidFill>
                <a:latin typeface="Arial"/>
                <a:cs typeface="Arial"/>
              </a:rPr>
              <a:t>,</a:t>
            </a:r>
            <a:r>
              <a:rPr lang="es-PE" sz="1200" b="1" i="1" spc="4" dirty="0">
                <a:solidFill>
                  <a:srgbClr val="616164"/>
                </a:solidFill>
                <a:latin typeface="Arial"/>
                <a:cs typeface="Arial"/>
              </a:rPr>
              <a:t> </a:t>
            </a:r>
            <a:r>
              <a:rPr lang="es-PE" sz="1200" b="1" i="1" spc="0" dirty="0">
                <a:solidFill>
                  <a:srgbClr val="616164"/>
                </a:solidFill>
                <a:latin typeface="Arial"/>
                <a:cs typeface="Arial"/>
              </a:rPr>
              <a:t>la</a:t>
            </a:r>
            <a:r>
              <a:rPr lang="es-PE" sz="1200" b="1" i="1" spc="-4" dirty="0">
                <a:solidFill>
                  <a:srgbClr val="616164"/>
                </a:solidFill>
                <a:latin typeface="Arial"/>
                <a:cs typeface="Arial"/>
              </a:rPr>
              <a:t> </a:t>
            </a:r>
            <a:r>
              <a:rPr lang="es-PE" sz="1200" b="1" i="1" spc="0" dirty="0">
                <a:solidFill>
                  <a:srgbClr val="616164"/>
                </a:solidFill>
                <a:latin typeface="Arial"/>
                <a:cs typeface="Arial"/>
              </a:rPr>
              <a:t>apl</a:t>
            </a:r>
            <a:r>
              <a:rPr lang="es-PE" sz="1200" b="1" i="1" spc="4" dirty="0">
                <a:solidFill>
                  <a:srgbClr val="616164"/>
                </a:solidFill>
                <a:latin typeface="Arial"/>
                <a:cs typeface="Arial"/>
              </a:rPr>
              <a:t>i</a:t>
            </a:r>
            <a:r>
              <a:rPr lang="es-PE" sz="1200" b="1" i="1" spc="0" dirty="0">
                <a:solidFill>
                  <a:srgbClr val="616164"/>
                </a:solidFill>
                <a:latin typeface="Arial"/>
                <a:cs typeface="Arial"/>
              </a:rPr>
              <a:t>c</a:t>
            </a:r>
            <a:r>
              <a:rPr lang="es-PE" sz="1200" b="1" i="1" spc="-9" dirty="0">
                <a:solidFill>
                  <a:srgbClr val="616164"/>
                </a:solidFill>
                <a:latin typeface="Arial"/>
                <a:cs typeface="Arial"/>
              </a:rPr>
              <a:t>a</a:t>
            </a:r>
            <a:r>
              <a:rPr lang="es-PE" sz="1200" b="1" i="1" spc="0" dirty="0">
                <a:solidFill>
                  <a:srgbClr val="616164"/>
                </a:solidFill>
                <a:latin typeface="Arial"/>
                <a:cs typeface="Arial"/>
              </a:rPr>
              <a:t>ción volv</a:t>
            </a:r>
            <a:r>
              <a:rPr lang="es-PE" sz="1200" b="1" i="1" spc="-4" dirty="0">
                <a:solidFill>
                  <a:srgbClr val="616164"/>
                </a:solidFill>
                <a:latin typeface="Arial"/>
                <a:cs typeface="Arial"/>
              </a:rPr>
              <a:t>e</a:t>
            </a:r>
            <a:r>
              <a:rPr lang="es-PE" sz="1200" b="1" i="1" spc="0" dirty="0">
                <a:solidFill>
                  <a:srgbClr val="616164"/>
                </a:solidFill>
                <a:latin typeface="Arial"/>
                <a:cs typeface="Arial"/>
              </a:rPr>
              <a:t>rá</a:t>
            </a:r>
            <a:r>
              <a:rPr lang="es-PE" sz="1200" b="1" i="1" spc="4" dirty="0">
                <a:solidFill>
                  <a:srgbClr val="616164"/>
                </a:solidFill>
                <a:latin typeface="Arial"/>
                <a:cs typeface="Arial"/>
              </a:rPr>
              <a:t> </a:t>
            </a:r>
            <a:r>
              <a:rPr lang="es-PE" sz="1200" b="1" i="1" spc="0" dirty="0">
                <a:solidFill>
                  <a:srgbClr val="616164"/>
                </a:solidFill>
                <a:latin typeface="Arial"/>
                <a:cs typeface="Arial"/>
              </a:rPr>
              <a:t>a ped</a:t>
            </a:r>
            <a:r>
              <a:rPr lang="es-PE" sz="1200" b="1" i="1" spc="4" dirty="0">
                <a:solidFill>
                  <a:srgbClr val="616164"/>
                </a:solidFill>
                <a:latin typeface="Arial"/>
                <a:cs typeface="Arial"/>
              </a:rPr>
              <a:t>i</a:t>
            </a:r>
            <a:r>
              <a:rPr lang="es-PE" sz="1200" b="1" i="1" spc="0" dirty="0">
                <a:solidFill>
                  <a:srgbClr val="616164"/>
                </a:solidFill>
                <a:latin typeface="Arial"/>
                <a:cs typeface="Arial"/>
              </a:rPr>
              <a:t>r</a:t>
            </a:r>
            <a:r>
              <a:rPr lang="es-PE" sz="1200" b="1" i="1" spc="-9" dirty="0">
                <a:solidFill>
                  <a:srgbClr val="616164"/>
                </a:solidFill>
                <a:latin typeface="Arial"/>
                <a:cs typeface="Arial"/>
              </a:rPr>
              <a:t> </a:t>
            </a:r>
            <a:r>
              <a:rPr lang="es-PE" sz="1200" b="1" i="1" spc="0" dirty="0">
                <a:solidFill>
                  <a:srgbClr val="616164"/>
                </a:solidFill>
                <a:latin typeface="Arial"/>
                <a:cs typeface="Arial"/>
              </a:rPr>
              <a:t>q</a:t>
            </a:r>
            <a:r>
              <a:rPr lang="es-PE" sz="1200" b="1" i="1" spc="4" dirty="0">
                <a:solidFill>
                  <a:srgbClr val="616164"/>
                </a:solidFill>
                <a:latin typeface="Arial"/>
                <a:cs typeface="Arial"/>
              </a:rPr>
              <a:t>u</a:t>
            </a:r>
            <a:r>
              <a:rPr lang="es-PE" sz="1200" b="1" i="1" spc="0" dirty="0">
                <a:solidFill>
                  <a:srgbClr val="616164"/>
                </a:solidFill>
                <a:latin typeface="Arial"/>
                <a:cs typeface="Arial"/>
              </a:rPr>
              <a:t>e la</a:t>
            </a:r>
            <a:endParaRPr lang="es-PE" sz="1200" dirty="0">
              <a:latin typeface="Arial"/>
              <a:cs typeface="Arial"/>
            </a:endParaRPr>
          </a:p>
          <a:p>
            <a:pPr marL="12700" marR="34290">
              <a:lnSpc>
                <a:spcPct val="95825"/>
              </a:lnSpc>
            </a:pPr>
            <a:r>
              <a:rPr lang="es-PE" sz="1200" b="1" i="1" spc="0" dirty="0">
                <a:solidFill>
                  <a:srgbClr val="616164"/>
                </a:solidFill>
                <a:latin typeface="Arial"/>
                <a:cs typeface="Arial"/>
              </a:rPr>
              <a:t>r</a:t>
            </a:r>
            <a:r>
              <a:rPr lang="es-PE" sz="1200" b="1" i="1" spc="-9" dirty="0">
                <a:solidFill>
                  <a:srgbClr val="616164"/>
                </a:solidFill>
                <a:latin typeface="Arial"/>
                <a:cs typeface="Arial"/>
              </a:rPr>
              <a:t>e</a:t>
            </a:r>
            <a:r>
              <a:rPr lang="es-PE" sz="1200" b="1" i="1" spc="0" dirty="0">
                <a:solidFill>
                  <a:srgbClr val="616164"/>
                </a:solidFill>
                <a:latin typeface="Arial"/>
                <a:cs typeface="Arial"/>
              </a:rPr>
              <a:t>alice</a:t>
            </a:r>
            <a:r>
              <a:rPr lang="es-PE" sz="1200" b="1" i="1" spc="9" dirty="0">
                <a:solidFill>
                  <a:srgbClr val="616164"/>
                </a:solidFill>
                <a:latin typeface="Arial"/>
                <a:cs typeface="Arial"/>
              </a:rPr>
              <a:t> </a:t>
            </a:r>
            <a:r>
              <a:rPr lang="es-PE" sz="1200" b="1" i="1" spc="0" dirty="0">
                <a:solidFill>
                  <a:srgbClr val="616164"/>
                </a:solidFill>
                <a:latin typeface="Arial"/>
                <a:cs typeface="Arial"/>
              </a:rPr>
              <a:t>cu</a:t>
            </a:r>
            <a:r>
              <a:rPr lang="es-PE" sz="1200" b="1" i="1" spc="-4" dirty="0">
                <a:solidFill>
                  <a:srgbClr val="616164"/>
                </a:solidFill>
                <a:latin typeface="Arial"/>
                <a:cs typeface="Arial"/>
              </a:rPr>
              <a:t>a</a:t>
            </a:r>
            <a:r>
              <a:rPr lang="es-PE" sz="1200" b="1" i="1" spc="0" dirty="0">
                <a:solidFill>
                  <a:srgbClr val="616164"/>
                </a:solidFill>
                <a:latin typeface="Arial"/>
                <a:cs typeface="Arial"/>
              </a:rPr>
              <a:t>n</a:t>
            </a:r>
            <a:r>
              <a:rPr lang="es-PE" sz="1200" b="1" i="1" spc="4" dirty="0">
                <a:solidFill>
                  <a:srgbClr val="616164"/>
                </a:solidFill>
                <a:latin typeface="Arial"/>
                <a:cs typeface="Arial"/>
              </a:rPr>
              <a:t>d</a:t>
            </a:r>
            <a:r>
              <a:rPr lang="es-PE" sz="1200" b="1" i="1" spc="0" dirty="0">
                <a:solidFill>
                  <a:srgbClr val="616164"/>
                </a:solidFill>
                <a:latin typeface="Arial"/>
                <a:cs typeface="Arial"/>
              </a:rPr>
              <a:t>o </a:t>
            </a:r>
            <a:r>
              <a:rPr lang="es-PE" sz="1200" b="1" i="1" spc="-9" dirty="0">
                <a:solidFill>
                  <a:srgbClr val="616164"/>
                </a:solidFill>
                <a:latin typeface="Arial"/>
                <a:cs typeface="Arial"/>
              </a:rPr>
              <a:t>s</a:t>
            </a:r>
            <a:r>
              <a:rPr lang="es-PE" sz="1200" b="1" i="1" spc="0" dirty="0">
                <a:solidFill>
                  <a:srgbClr val="616164"/>
                </a:solidFill>
                <a:latin typeface="Arial"/>
                <a:cs typeface="Arial"/>
              </a:rPr>
              <a:t>e </a:t>
            </a:r>
            <a:r>
              <a:rPr lang="es-PE" sz="1200" b="1" i="1" spc="-4" dirty="0">
                <a:solidFill>
                  <a:srgbClr val="616164"/>
                </a:solidFill>
                <a:latin typeface="Arial"/>
                <a:cs typeface="Arial"/>
              </a:rPr>
              <a:t>e</a:t>
            </a:r>
            <a:r>
              <a:rPr lang="es-PE" sz="1200" b="1" i="1" spc="0" dirty="0">
                <a:solidFill>
                  <a:srgbClr val="616164"/>
                </a:solidFill>
                <a:latin typeface="Arial"/>
                <a:cs typeface="Arial"/>
              </a:rPr>
              <a:t>d</a:t>
            </a:r>
            <a:r>
              <a:rPr lang="es-PE" sz="1200" b="1" i="1" spc="4" dirty="0">
                <a:solidFill>
                  <a:srgbClr val="616164"/>
                </a:solidFill>
                <a:latin typeface="Arial"/>
                <a:cs typeface="Arial"/>
              </a:rPr>
              <a:t>i</a:t>
            </a:r>
            <a:r>
              <a:rPr lang="es-PE" sz="1200" b="1" i="1" spc="0" dirty="0">
                <a:solidFill>
                  <a:srgbClr val="616164"/>
                </a:solidFill>
                <a:latin typeface="Arial"/>
                <a:cs typeface="Arial"/>
              </a:rPr>
              <a:t>ta la</a:t>
            </a:r>
            <a:r>
              <a:rPr lang="es-PE" sz="1200" b="1" i="1" spc="-9" dirty="0">
                <a:solidFill>
                  <a:srgbClr val="616164"/>
                </a:solidFill>
                <a:latin typeface="Arial"/>
                <a:cs typeface="Arial"/>
              </a:rPr>
              <a:t> </a:t>
            </a:r>
            <a:r>
              <a:rPr lang="es-PE" sz="1200" b="1" i="1" spc="0" dirty="0">
                <a:solidFill>
                  <a:srgbClr val="616164"/>
                </a:solidFill>
                <a:latin typeface="Arial"/>
                <a:cs typeface="Arial"/>
              </a:rPr>
              <a:t>orden.</a:t>
            </a:r>
            <a:r>
              <a:rPr lang="es-PE" sz="1200" b="1" i="1" spc="9" dirty="0">
                <a:solidFill>
                  <a:srgbClr val="616164"/>
                </a:solidFill>
                <a:latin typeface="Arial"/>
                <a:cs typeface="Arial"/>
              </a:rPr>
              <a:t> </a:t>
            </a:r>
            <a:r>
              <a:rPr lang="es-PE" sz="1200" b="1" i="1" spc="0" dirty="0">
                <a:solidFill>
                  <a:srgbClr val="616164"/>
                </a:solidFill>
                <a:latin typeface="Arial"/>
                <a:cs typeface="Arial"/>
              </a:rPr>
              <a:t>Se </a:t>
            </a:r>
            <a:r>
              <a:rPr lang="es-PE" sz="1200" b="1" i="1" spc="4" dirty="0">
                <a:solidFill>
                  <a:srgbClr val="616164"/>
                </a:solidFill>
                <a:latin typeface="Arial"/>
                <a:cs typeface="Arial"/>
              </a:rPr>
              <a:t>d</a:t>
            </a:r>
            <a:r>
              <a:rPr lang="es-PE" sz="1200" b="1" i="1" spc="0" dirty="0">
                <a:solidFill>
                  <a:srgbClr val="616164"/>
                </a:solidFill>
                <a:latin typeface="Arial"/>
                <a:cs typeface="Arial"/>
              </a:rPr>
              <a:t>ebe v</a:t>
            </a:r>
            <a:r>
              <a:rPr lang="es-PE" sz="1200" b="1" i="1" spc="-4" dirty="0">
                <a:solidFill>
                  <a:srgbClr val="616164"/>
                </a:solidFill>
                <a:latin typeface="Arial"/>
                <a:cs typeface="Arial"/>
              </a:rPr>
              <a:t>a</a:t>
            </a:r>
            <a:r>
              <a:rPr lang="es-PE" sz="1200" b="1" i="1" spc="0" dirty="0">
                <a:solidFill>
                  <a:srgbClr val="616164"/>
                </a:solidFill>
                <a:latin typeface="Arial"/>
                <a:cs typeface="Arial"/>
              </a:rPr>
              <a:t>l</a:t>
            </a:r>
            <a:r>
              <a:rPr lang="es-PE" sz="1200" b="1" i="1" spc="4" dirty="0">
                <a:solidFill>
                  <a:srgbClr val="616164"/>
                </a:solidFill>
                <a:latin typeface="Arial"/>
                <a:cs typeface="Arial"/>
              </a:rPr>
              <a:t>i</a:t>
            </a:r>
            <a:r>
              <a:rPr lang="es-PE" sz="1200" b="1" i="1" spc="0" dirty="0">
                <a:solidFill>
                  <a:srgbClr val="616164"/>
                </a:solidFill>
                <a:latin typeface="Arial"/>
                <a:cs typeface="Arial"/>
              </a:rPr>
              <a:t>dar la d</a:t>
            </a:r>
            <a:r>
              <a:rPr lang="es-PE" sz="1200" b="1" i="1" spc="4" dirty="0">
                <a:solidFill>
                  <a:srgbClr val="616164"/>
                </a:solidFill>
                <a:latin typeface="Arial"/>
                <a:cs typeface="Arial"/>
              </a:rPr>
              <a:t>i</a:t>
            </a:r>
            <a:r>
              <a:rPr lang="es-PE" sz="1200" b="1" i="1" spc="0" dirty="0">
                <a:solidFill>
                  <a:srgbClr val="616164"/>
                </a:solidFill>
                <a:latin typeface="Arial"/>
                <a:cs typeface="Arial"/>
              </a:rPr>
              <a:t>r</a:t>
            </a:r>
            <a:r>
              <a:rPr lang="es-PE" sz="1200" b="1" i="1" spc="-9" dirty="0">
                <a:solidFill>
                  <a:srgbClr val="616164"/>
                </a:solidFill>
                <a:latin typeface="Arial"/>
                <a:cs typeface="Arial"/>
              </a:rPr>
              <a:t>e</a:t>
            </a:r>
            <a:r>
              <a:rPr lang="es-PE" sz="1200" b="1" i="1" spc="0" dirty="0">
                <a:solidFill>
                  <a:srgbClr val="616164"/>
                </a:solidFill>
                <a:latin typeface="Arial"/>
                <a:cs typeface="Arial"/>
              </a:rPr>
              <a:t>c</a:t>
            </a:r>
            <a:r>
              <a:rPr lang="es-PE" sz="1200" b="1" i="1" spc="-9" dirty="0">
                <a:solidFill>
                  <a:srgbClr val="616164"/>
                </a:solidFill>
                <a:latin typeface="Arial"/>
                <a:cs typeface="Arial"/>
              </a:rPr>
              <a:t>c</a:t>
            </a:r>
            <a:r>
              <a:rPr lang="es-PE" sz="1200" b="1" i="1" spc="0" dirty="0">
                <a:solidFill>
                  <a:srgbClr val="616164"/>
                </a:solidFill>
                <a:latin typeface="Arial"/>
                <a:cs typeface="Arial"/>
              </a:rPr>
              <a:t>i</a:t>
            </a:r>
            <a:r>
              <a:rPr lang="es-PE" sz="1200" b="1" i="1" spc="4" dirty="0">
                <a:solidFill>
                  <a:srgbClr val="616164"/>
                </a:solidFill>
                <a:latin typeface="Arial"/>
                <a:cs typeface="Arial"/>
              </a:rPr>
              <a:t>ó</a:t>
            </a:r>
            <a:r>
              <a:rPr lang="es-PE" sz="1200" b="1" i="1" spc="0" dirty="0">
                <a:solidFill>
                  <a:srgbClr val="616164"/>
                </a:solidFill>
                <a:latin typeface="Arial"/>
                <a:cs typeface="Arial"/>
              </a:rPr>
              <a:t>n </a:t>
            </a:r>
            <a:r>
              <a:rPr lang="es-PE" sz="1200" b="1" i="1" spc="-9" dirty="0">
                <a:solidFill>
                  <a:srgbClr val="616164"/>
                </a:solidFill>
                <a:latin typeface="Arial"/>
                <a:cs typeface="Arial"/>
              </a:rPr>
              <a:t>e</a:t>
            </a:r>
            <a:r>
              <a:rPr lang="es-PE" sz="1200" b="1" i="1" spc="0" dirty="0">
                <a:solidFill>
                  <a:srgbClr val="616164"/>
                </a:solidFill>
                <a:latin typeface="Arial"/>
                <a:cs typeface="Arial"/>
              </a:rPr>
              <a:t>s</a:t>
            </a:r>
            <a:r>
              <a:rPr lang="es-PE" sz="1200" b="1" i="1" spc="-9" dirty="0">
                <a:solidFill>
                  <a:srgbClr val="616164"/>
                </a:solidFill>
                <a:latin typeface="Arial"/>
                <a:cs typeface="Arial"/>
              </a:rPr>
              <a:t>c</a:t>
            </a:r>
            <a:r>
              <a:rPr lang="es-PE" sz="1200" b="1" i="1" spc="0" dirty="0">
                <a:solidFill>
                  <a:srgbClr val="616164"/>
                </a:solidFill>
                <a:latin typeface="Arial"/>
                <a:cs typeface="Arial"/>
              </a:rPr>
              <a:t>rita</a:t>
            </a:r>
            <a:r>
              <a:rPr lang="es-PE" sz="1200" b="1" i="1" spc="9" dirty="0">
                <a:solidFill>
                  <a:srgbClr val="616164"/>
                </a:solidFill>
                <a:latin typeface="Arial"/>
                <a:cs typeface="Arial"/>
              </a:rPr>
              <a:t> </a:t>
            </a:r>
            <a:r>
              <a:rPr lang="es-PE" sz="1200" b="1" i="1" spc="0" dirty="0">
                <a:solidFill>
                  <a:srgbClr val="616164"/>
                </a:solidFill>
                <a:latin typeface="Arial"/>
                <a:cs typeface="Arial"/>
              </a:rPr>
              <a:t>con la r</a:t>
            </a:r>
            <a:r>
              <a:rPr lang="es-PE" sz="1200" b="1" i="1" spc="-4" dirty="0">
                <a:solidFill>
                  <a:srgbClr val="616164"/>
                </a:solidFill>
                <a:latin typeface="Arial"/>
                <a:cs typeface="Arial"/>
              </a:rPr>
              <a:t>e</a:t>
            </a:r>
            <a:r>
              <a:rPr lang="es-PE" sz="1200" b="1" i="1" spc="0" dirty="0">
                <a:solidFill>
                  <a:srgbClr val="616164"/>
                </a:solidFill>
                <a:latin typeface="Arial"/>
                <a:cs typeface="Arial"/>
              </a:rPr>
              <a:t>g</a:t>
            </a:r>
            <a:r>
              <a:rPr lang="es-PE" sz="1200" b="1" i="1" spc="4" dirty="0">
                <a:solidFill>
                  <a:srgbClr val="616164"/>
                </a:solidFill>
                <a:latin typeface="Arial"/>
                <a:cs typeface="Arial"/>
              </a:rPr>
              <a:t>i</a:t>
            </a:r>
            <a:r>
              <a:rPr lang="es-PE" sz="1200" b="1" i="1" spc="0" dirty="0">
                <a:solidFill>
                  <a:srgbClr val="616164"/>
                </a:solidFill>
                <a:latin typeface="Arial"/>
                <a:cs typeface="Arial"/>
              </a:rPr>
              <a:t>st</a:t>
            </a:r>
            <a:r>
              <a:rPr lang="es-PE" sz="1200" b="1" i="1" spc="-9" dirty="0">
                <a:solidFill>
                  <a:srgbClr val="616164"/>
                </a:solidFill>
                <a:latin typeface="Arial"/>
                <a:cs typeface="Arial"/>
              </a:rPr>
              <a:t>r</a:t>
            </a:r>
            <a:r>
              <a:rPr lang="es-PE" sz="1200" b="1" i="1" spc="0" dirty="0">
                <a:solidFill>
                  <a:srgbClr val="616164"/>
                </a:solidFill>
                <a:latin typeface="Arial"/>
                <a:cs typeface="Arial"/>
              </a:rPr>
              <a:t>ada</a:t>
            </a:r>
            <a:r>
              <a:rPr lang="es-PE" sz="1200" b="1" i="1" spc="9" dirty="0">
                <a:solidFill>
                  <a:srgbClr val="616164"/>
                </a:solidFill>
                <a:latin typeface="Arial"/>
                <a:cs typeface="Arial"/>
              </a:rPr>
              <a:t> </a:t>
            </a:r>
            <a:r>
              <a:rPr lang="es-PE" sz="1200" b="1" i="1" spc="0" dirty="0">
                <a:solidFill>
                  <a:srgbClr val="616164"/>
                </a:solidFill>
                <a:latin typeface="Arial"/>
                <a:cs typeface="Arial"/>
              </a:rPr>
              <a:t>en</a:t>
            </a:r>
            <a:r>
              <a:rPr lang="es-PE" sz="1200" b="1" i="1" spc="-4" dirty="0">
                <a:solidFill>
                  <a:srgbClr val="616164"/>
                </a:solidFill>
                <a:latin typeface="Arial"/>
                <a:cs typeface="Arial"/>
              </a:rPr>
              <a:t> </a:t>
            </a:r>
            <a:r>
              <a:rPr lang="es-PE" sz="1200" b="1" i="1" spc="0" dirty="0">
                <a:solidFill>
                  <a:srgbClr val="616164"/>
                </a:solidFill>
                <a:latin typeface="Arial"/>
                <a:cs typeface="Arial"/>
              </a:rPr>
              <a:t>p</a:t>
            </a:r>
            <a:r>
              <a:rPr lang="es-PE" sz="1200" b="1" i="1" spc="4" dirty="0">
                <a:solidFill>
                  <a:srgbClr val="616164"/>
                </a:solidFill>
                <a:latin typeface="Arial"/>
                <a:cs typeface="Arial"/>
              </a:rPr>
              <a:t>o</a:t>
            </a:r>
            <a:r>
              <a:rPr lang="es-PE" sz="1200" b="1" i="1" spc="0" dirty="0">
                <a:solidFill>
                  <a:srgbClr val="616164"/>
                </a:solidFill>
                <a:latin typeface="Arial"/>
                <a:cs typeface="Arial"/>
              </a:rPr>
              <a:t>rt</a:t>
            </a:r>
            <a:r>
              <a:rPr lang="es-PE" sz="1200" b="1" i="1" spc="-9" dirty="0">
                <a:solidFill>
                  <a:srgbClr val="616164"/>
                </a:solidFill>
                <a:latin typeface="Arial"/>
                <a:cs typeface="Arial"/>
              </a:rPr>
              <a:t>a</a:t>
            </a:r>
            <a:r>
              <a:rPr lang="es-PE" sz="1200" b="1" i="1" spc="0" dirty="0">
                <a:solidFill>
                  <a:srgbClr val="616164"/>
                </a:solidFill>
                <a:latin typeface="Arial"/>
                <a:cs typeface="Arial"/>
              </a:rPr>
              <a:t>l.</a:t>
            </a:r>
            <a:endParaRPr lang="es-PE" sz="1200" dirty="0">
              <a:latin typeface="Arial"/>
              <a:cs typeface="Arial"/>
            </a:endParaRPr>
          </a:p>
          <a:p>
            <a:endParaRPr lang="es-PE" dirty="0"/>
          </a:p>
        </p:txBody>
      </p:sp>
      <p:sp>
        <p:nvSpPr>
          <p:cNvPr id="4" name="Marcador de número de diapositiva 3"/>
          <p:cNvSpPr>
            <a:spLocks noGrp="1"/>
          </p:cNvSpPr>
          <p:nvPr>
            <p:ph type="sldNum" sz="quarter" idx="10"/>
          </p:nvPr>
        </p:nvSpPr>
        <p:spPr/>
        <p:txBody>
          <a:bodyPr/>
          <a:lstStyle/>
          <a:p>
            <a:fld id="{786B28DF-89CE-4FDE-A6B0-CD3F697A183E}" type="slidenum">
              <a:rPr lang="es-PE" smtClean="0"/>
              <a:t>56</a:t>
            </a:fld>
            <a:endParaRPr lang="es-PE"/>
          </a:p>
        </p:txBody>
      </p:sp>
    </p:spTree>
    <p:extLst>
      <p:ext uri="{BB962C8B-B14F-4D97-AF65-F5344CB8AC3E}">
        <p14:creationId xmlns:p14="http://schemas.microsoft.com/office/powerpoint/2010/main" val="1962153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2700">
              <a:lnSpc>
                <a:spcPts val="1939"/>
              </a:lnSpc>
              <a:spcBef>
                <a:spcPts val="97"/>
              </a:spcBef>
            </a:pPr>
            <a:r>
              <a:rPr lang="es-PE" sz="1200" spc="-4" dirty="0">
                <a:solidFill>
                  <a:srgbClr val="616164"/>
                </a:solidFill>
                <a:latin typeface="Arial"/>
                <a:cs typeface="Arial"/>
              </a:rPr>
              <a:t>•</a:t>
            </a:r>
            <a:r>
              <a:rPr lang="es-PE" sz="1200" b="1" i="1" spc="0" dirty="0">
                <a:solidFill>
                  <a:srgbClr val="616164"/>
                </a:solidFill>
                <a:latin typeface="Arial"/>
                <a:cs typeface="Arial"/>
              </a:rPr>
              <a:t>Si el</a:t>
            </a:r>
            <a:r>
              <a:rPr lang="es-PE" sz="1200" b="1" i="1" spc="-69" dirty="0">
                <a:solidFill>
                  <a:srgbClr val="616164"/>
                </a:solidFill>
                <a:latin typeface="Arial"/>
                <a:cs typeface="Arial"/>
              </a:rPr>
              <a:t> </a:t>
            </a:r>
            <a:r>
              <a:rPr lang="es-PE" sz="1200" b="1" i="1" spc="0" dirty="0">
                <a:solidFill>
                  <a:srgbClr val="616164"/>
                </a:solidFill>
                <a:latin typeface="Arial"/>
                <a:cs typeface="Arial"/>
              </a:rPr>
              <a:t>A</a:t>
            </a:r>
            <a:r>
              <a:rPr lang="es-PE" sz="1200" b="1" i="1" spc="-9" dirty="0">
                <a:solidFill>
                  <a:srgbClr val="616164"/>
                </a:solidFill>
                <a:latin typeface="Arial"/>
                <a:cs typeface="Arial"/>
              </a:rPr>
              <a:t>s</a:t>
            </a:r>
            <a:r>
              <a:rPr lang="es-PE" sz="1200" b="1" i="1" spc="0" dirty="0">
                <a:solidFill>
                  <a:srgbClr val="616164"/>
                </a:solidFill>
                <a:latin typeface="Arial"/>
                <a:cs typeface="Arial"/>
              </a:rPr>
              <a:t>e</a:t>
            </a:r>
            <a:r>
              <a:rPr lang="es-PE" sz="1200" b="1" i="1" spc="-9" dirty="0">
                <a:solidFill>
                  <a:srgbClr val="616164"/>
                </a:solidFill>
                <a:latin typeface="Arial"/>
                <a:cs typeface="Arial"/>
              </a:rPr>
              <a:t>s</a:t>
            </a:r>
            <a:r>
              <a:rPr lang="es-PE" sz="1200" b="1" i="1" spc="0" dirty="0">
                <a:solidFill>
                  <a:srgbClr val="616164"/>
                </a:solidFill>
                <a:latin typeface="Arial"/>
                <a:cs typeface="Arial"/>
              </a:rPr>
              <a:t>or</a:t>
            </a:r>
            <a:r>
              <a:rPr lang="es-PE" sz="1200" b="1" i="1" spc="14" dirty="0">
                <a:solidFill>
                  <a:srgbClr val="616164"/>
                </a:solidFill>
                <a:latin typeface="Arial"/>
                <a:cs typeface="Arial"/>
              </a:rPr>
              <a:t> </a:t>
            </a:r>
            <a:r>
              <a:rPr lang="es-PE" sz="1200" b="1" i="1" spc="0" dirty="0">
                <a:solidFill>
                  <a:srgbClr val="616164"/>
                </a:solidFill>
                <a:latin typeface="Arial"/>
                <a:cs typeface="Arial"/>
              </a:rPr>
              <a:t>no ha r</a:t>
            </a:r>
            <a:r>
              <a:rPr lang="es-PE" sz="1200" b="1" i="1" spc="-4" dirty="0">
                <a:solidFill>
                  <a:srgbClr val="616164"/>
                </a:solidFill>
                <a:latin typeface="Arial"/>
                <a:cs typeface="Arial"/>
              </a:rPr>
              <a:t>e</a:t>
            </a:r>
            <a:r>
              <a:rPr lang="es-PE" sz="1200" b="1" i="1" spc="0" dirty="0">
                <a:solidFill>
                  <a:srgbClr val="616164"/>
                </a:solidFill>
                <a:latin typeface="Arial"/>
                <a:cs typeface="Arial"/>
              </a:rPr>
              <a:t>alizado</a:t>
            </a:r>
            <a:r>
              <a:rPr lang="es-PE" sz="1200" b="1" i="1" spc="4" dirty="0">
                <a:solidFill>
                  <a:srgbClr val="616164"/>
                </a:solidFill>
                <a:latin typeface="Arial"/>
                <a:cs typeface="Arial"/>
              </a:rPr>
              <a:t> l</a:t>
            </a:r>
            <a:r>
              <a:rPr lang="es-PE" sz="1200" b="1" i="1" spc="0" dirty="0">
                <a:solidFill>
                  <a:srgbClr val="616164"/>
                </a:solidFill>
                <a:latin typeface="Arial"/>
                <a:cs typeface="Arial"/>
              </a:rPr>
              <a:t>a</a:t>
            </a:r>
            <a:r>
              <a:rPr lang="es-PE" sz="1200" b="1" i="1" spc="-9" dirty="0">
                <a:solidFill>
                  <a:srgbClr val="616164"/>
                </a:solidFill>
                <a:latin typeface="Arial"/>
                <a:cs typeface="Arial"/>
              </a:rPr>
              <a:t> </a:t>
            </a:r>
            <a:r>
              <a:rPr lang="es-PE" sz="1200" b="1" i="1" spc="0" dirty="0">
                <a:solidFill>
                  <a:srgbClr val="616164"/>
                </a:solidFill>
                <a:latin typeface="Arial"/>
                <a:cs typeface="Arial"/>
              </a:rPr>
              <a:t>n</a:t>
            </a:r>
            <a:r>
              <a:rPr lang="es-PE" sz="1200" b="1" i="1" spc="4" dirty="0">
                <a:solidFill>
                  <a:srgbClr val="616164"/>
                </a:solidFill>
                <a:latin typeface="Arial"/>
                <a:cs typeface="Arial"/>
              </a:rPr>
              <a:t>o</a:t>
            </a:r>
            <a:r>
              <a:rPr lang="es-PE" sz="1200" b="1" i="1" spc="0" dirty="0">
                <a:solidFill>
                  <a:srgbClr val="616164"/>
                </a:solidFill>
                <a:latin typeface="Arial"/>
                <a:cs typeface="Arial"/>
              </a:rPr>
              <a:t>r</a:t>
            </a:r>
            <a:r>
              <a:rPr lang="es-PE" sz="1200" b="1" i="1" spc="-9" dirty="0">
                <a:solidFill>
                  <a:srgbClr val="616164"/>
                </a:solidFill>
                <a:latin typeface="Arial"/>
                <a:cs typeface="Arial"/>
              </a:rPr>
              <a:t>m</a:t>
            </a:r>
            <a:r>
              <a:rPr lang="es-PE" sz="1200" b="1" i="1" spc="0" dirty="0">
                <a:solidFill>
                  <a:srgbClr val="616164"/>
                </a:solidFill>
                <a:latin typeface="Arial"/>
                <a:cs typeface="Arial"/>
              </a:rPr>
              <a:t>aliza</a:t>
            </a:r>
            <a:r>
              <a:rPr lang="es-PE" sz="1200" b="1" i="1" spc="-4" dirty="0">
                <a:solidFill>
                  <a:srgbClr val="616164"/>
                </a:solidFill>
                <a:latin typeface="Arial"/>
                <a:cs typeface="Arial"/>
              </a:rPr>
              <a:t>c</a:t>
            </a:r>
            <a:r>
              <a:rPr lang="es-PE" sz="1200" b="1" i="1" spc="0" dirty="0">
                <a:solidFill>
                  <a:srgbClr val="616164"/>
                </a:solidFill>
                <a:latin typeface="Arial"/>
                <a:cs typeface="Arial"/>
              </a:rPr>
              <a:t>i</a:t>
            </a:r>
            <a:r>
              <a:rPr lang="es-PE" sz="1200" b="1" i="1" spc="4" dirty="0">
                <a:solidFill>
                  <a:srgbClr val="616164"/>
                </a:solidFill>
                <a:latin typeface="Arial"/>
                <a:cs typeface="Arial"/>
              </a:rPr>
              <a:t>ó</a:t>
            </a:r>
            <a:r>
              <a:rPr lang="es-PE" sz="1200" b="1" i="1" spc="0" dirty="0">
                <a:solidFill>
                  <a:srgbClr val="616164"/>
                </a:solidFill>
                <a:latin typeface="Arial"/>
                <a:cs typeface="Arial"/>
              </a:rPr>
              <a:t>n de d</a:t>
            </a:r>
            <a:r>
              <a:rPr lang="es-PE" sz="1200" b="1" i="1" spc="4" dirty="0">
                <a:solidFill>
                  <a:srgbClr val="616164"/>
                </a:solidFill>
                <a:latin typeface="Arial"/>
                <a:cs typeface="Arial"/>
              </a:rPr>
              <a:t>i</a:t>
            </a:r>
            <a:r>
              <a:rPr lang="es-PE" sz="1200" b="1" i="1" spc="0" dirty="0">
                <a:solidFill>
                  <a:srgbClr val="616164"/>
                </a:solidFill>
                <a:latin typeface="Arial"/>
                <a:cs typeface="Arial"/>
              </a:rPr>
              <a:t>r</a:t>
            </a:r>
            <a:r>
              <a:rPr lang="es-PE" sz="1200" b="1" i="1" spc="-9" dirty="0">
                <a:solidFill>
                  <a:srgbClr val="616164"/>
                </a:solidFill>
                <a:latin typeface="Arial"/>
                <a:cs typeface="Arial"/>
              </a:rPr>
              <a:t>e</a:t>
            </a:r>
            <a:r>
              <a:rPr lang="es-PE" sz="1200" b="1" i="1" spc="0" dirty="0">
                <a:solidFill>
                  <a:srgbClr val="616164"/>
                </a:solidFill>
                <a:latin typeface="Arial"/>
                <a:cs typeface="Arial"/>
              </a:rPr>
              <a:t>c</a:t>
            </a:r>
            <a:r>
              <a:rPr lang="es-PE" sz="1200" b="1" i="1" spc="-9" dirty="0">
                <a:solidFill>
                  <a:srgbClr val="616164"/>
                </a:solidFill>
                <a:latin typeface="Arial"/>
                <a:cs typeface="Arial"/>
              </a:rPr>
              <a:t>c</a:t>
            </a:r>
            <a:r>
              <a:rPr lang="es-PE" sz="1200" b="1" i="1" spc="0" dirty="0">
                <a:solidFill>
                  <a:srgbClr val="616164"/>
                </a:solidFill>
                <a:latin typeface="Arial"/>
                <a:cs typeface="Arial"/>
              </a:rPr>
              <a:t>i</a:t>
            </a:r>
            <a:r>
              <a:rPr lang="es-PE" sz="1200" b="1" i="1" spc="4" dirty="0">
                <a:solidFill>
                  <a:srgbClr val="616164"/>
                </a:solidFill>
                <a:latin typeface="Arial"/>
                <a:cs typeface="Arial"/>
              </a:rPr>
              <a:t>o</a:t>
            </a:r>
            <a:r>
              <a:rPr lang="es-PE" sz="1200" b="1" i="1" spc="0" dirty="0">
                <a:solidFill>
                  <a:srgbClr val="616164"/>
                </a:solidFill>
                <a:latin typeface="Arial"/>
                <a:cs typeface="Arial"/>
              </a:rPr>
              <a:t>ne</a:t>
            </a:r>
            <a:r>
              <a:rPr lang="es-PE" sz="1200" b="1" i="1" spc="-4" dirty="0">
                <a:solidFill>
                  <a:srgbClr val="616164"/>
                </a:solidFill>
                <a:latin typeface="Arial"/>
                <a:cs typeface="Arial"/>
              </a:rPr>
              <a:t>s</a:t>
            </a:r>
            <a:r>
              <a:rPr lang="es-PE" sz="1200" b="1" i="1" spc="0" dirty="0">
                <a:solidFill>
                  <a:srgbClr val="616164"/>
                </a:solidFill>
                <a:latin typeface="Arial"/>
                <a:cs typeface="Arial"/>
              </a:rPr>
              <a:t>,</a:t>
            </a:r>
            <a:r>
              <a:rPr lang="es-PE" sz="1200" b="1" i="1" spc="4" dirty="0">
                <a:solidFill>
                  <a:srgbClr val="616164"/>
                </a:solidFill>
                <a:latin typeface="Arial"/>
                <a:cs typeface="Arial"/>
              </a:rPr>
              <a:t> </a:t>
            </a:r>
            <a:r>
              <a:rPr lang="es-PE" sz="1200" b="1" i="1" spc="0" dirty="0">
                <a:solidFill>
                  <a:srgbClr val="616164"/>
                </a:solidFill>
                <a:latin typeface="Arial"/>
                <a:cs typeface="Arial"/>
              </a:rPr>
              <a:t>la</a:t>
            </a:r>
            <a:r>
              <a:rPr lang="es-PE" sz="1200" b="1" i="1" spc="-4" dirty="0">
                <a:solidFill>
                  <a:srgbClr val="616164"/>
                </a:solidFill>
                <a:latin typeface="Arial"/>
                <a:cs typeface="Arial"/>
              </a:rPr>
              <a:t> </a:t>
            </a:r>
            <a:r>
              <a:rPr lang="es-PE" sz="1200" b="1" i="1" spc="0" dirty="0">
                <a:solidFill>
                  <a:srgbClr val="616164"/>
                </a:solidFill>
                <a:latin typeface="Arial"/>
                <a:cs typeface="Arial"/>
              </a:rPr>
              <a:t>apl</a:t>
            </a:r>
            <a:r>
              <a:rPr lang="es-PE" sz="1200" b="1" i="1" spc="4" dirty="0">
                <a:solidFill>
                  <a:srgbClr val="616164"/>
                </a:solidFill>
                <a:latin typeface="Arial"/>
                <a:cs typeface="Arial"/>
              </a:rPr>
              <a:t>i</a:t>
            </a:r>
            <a:r>
              <a:rPr lang="es-PE" sz="1200" b="1" i="1" spc="0" dirty="0">
                <a:solidFill>
                  <a:srgbClr val="616164"/>
                </a:solidFill>
                <a:latin typeface="Arial"/>
                <a:cs typeface="Arial"/>
              </a:rPr>
              <a:t>c</a:t>
            </a:r>
            <a:r>
              <a:rPr lang="es-PE" sz="1200" b="1" i="1" spc="-9" dirty="0">
                <a:solidFill>
                  <a:srgbClr val="616164"/>
                </a:solidFill>
                <a:latin typeface="Arial"/>
                <a:cs typeface="Arial"/>
              </a:rPr>
              <a:t>a</a:t>
            </a:r>
            <a:r>
              <a:rPr lang="es-PE" sz="1200" b="1" i="1" spc="0" dirty="0">
                <a:solidFill>
                  <a:srgbClr val="616164"/>
                </a:solidFill>
                <a:latin typeface="Arial"/>
                <a:cs typeface="Arial"/>
              </a:rPr>
              <a:t>ción volv</a:t>
            </a:r>
            <a:r>
              <a:rPr lang="es-PE" sz="1200" b="1" i="1" spc="-4" dirty="0">
                <a:solidFill>
                  <a:srgbClr val="616164"/>
                </a:solidFill>
                <a:latin typeface="Arial"/>
                <a:cs typeface="Arial"/>
              </a:rPr>
              <a:t>e</a:t>
            </a:r>
            <a:r>
              <a:rPr lang="es-PE" sz="1200" b="1" i="1" spc="0" dirty="0">
                <a:solidFill>
                  <a:srgbClr val="616164"/>
                </a:solidFill>
                <a:latin typeface="Arial"/>
                <a:cs typeface="Arial"/>
              </a:rPr>
              <a:t>rá</a:t>
            </a:r>
            <a:r>
              <a:rPr lang="es-PE" sz="1200" b="1" i="1" spc="4" dirty="0">
                <a:solidFill>
                  <a:srgbClr val="616164"/>
                </a:solidFill>
                <a:latin typeface="Arial"/>
                <a:cs typeface="Arial"/>
              </a:rPr>
              <a:t> </a:t>
            </a:r>
            <a:r>
              <a:rPr lang="es-PE" sz="1200" b="1" i="1" spc="0" dirty="0">
                <a:solidFill>
                  <a:srgbClr val="616164"/>
                </a:solidFill>
                <a:latin typeface="Arial"/>
                <a:cs typeface="Arial"/>
              </a:rPr>
              <a:t>a ped</a:t>
            </a:r>
            <a:r>
              <a:rPr lang="es-PE" sz="1200" b="1" i="1" spc="4" dirty="0">
                <a:solidFill>
                  <a:srgbClr val="616164"/>
                </a:solidFill>
                <a:latin typeface="Arial"/>
                <a:cs typeface="Arial"/>
              </a:rPr>
              <a:t>i</a:t>
            </a:r>
            <a:r>
              <a:rPr lang="es-PE" sz="1200" b="1" i="1" spc="0" dirty="0">
                <a:solidFill>
                  <a:srgbClr val="616164"/>
                </a:solidFill>
                <a:latin typeface="Arial"/>
                <a:cs typeface="Arial"/>
              </a:rPr>
              <a:t>r</a:t>
            </a:r>
            <a:r>
              <a:rPr lang="es-PE" sz="1200" b="1" i="1" spc="-9" dirty="0">
                <a:solidFill>
                  <a:srgbClr val="616164"/>
                </a:solidFill>
                <a:latin typeface="Arial"/>
                <a:cs typeface="Arial"/>
              </a:rPr>
              <a:t> </a:t>
            </a:r>
            <a:r>
              <a:rPr lang="es-PE" sz="1200" b="1" i="1" spc="0" dirty="0">
                <a:solidFill>
                  <a:srgbClr val="616164"/>
                </a:solidFill>
                <a:latin typeface="Arial"/>
                <a:cs typeface="Arial"/>
              </a:rPr>
              <a:t>q</a:t>
            </a:r>
            <a:r>
              <a:rPr lang="es-PE" sz="1200" b="1" i="1" spc="4" dirty="0">
                <a:solidFill>
                  <a:srgbClr val="616164"/>
                </a:solidFill>
                <a:latin typeface="Arial"/>
                <a:cs typeface="Arial"/>
              </a:rPr>
              <a:t>u</a:t>
            </a:r>
            <a:r>
              <a:rPr lang="es-PE" sz="1200" b="1" i="1" spc="0" dirty="0">
                <a:solidFill>
                  <a:srgbClr val="616164"/>
                </a:solidFill>
                <a:latin typeface="Arial"/>
                <a:cs typeface="Arial"/>
              </a:rPr>
              <a:t>e la</a:t>
            </a:r>
            <a:endParaRPr lang="es-PE" sz="1200" dirty="0">
              <a:latin typeface="Arial"/>
              <a:cs typeface="Arial"/>
            </a:endParaRPr>
          </a:p>
          <a:p>
            <a:pPr marL="12700" marR="34290">
              <a:lnSpc>
                <a:spcPct val="95825"/>
              </a:lnSpc>
            </a:pPr>
            <a:r>
              <a:rPr lang="es-PE" sz="1200" b="1" i="1" spc="0" dirty="0">
                <a:solidFill>
                  <a:srgbClr val="616164"/>
                </a:solidFill>
                <a:latin typeface="Arial"/>
                <a:cs typeface="Arial"/>
              </a:rPr>
              <a:t>r</a:t>
            </a:r>
            <a:r>
              <a:rPr lang="es-PE" sz="1200" b="1" i="1" spc="-9" dirty="0">
                <a:solidFill>
                  <a:srgbClr val="616164"/>
                </a:solidFill>
                <a:latin typeface="Arial"/>
                <a:cs typeface="Arial"/>
              </a:rPr>
              <a:t>e</a:t>
            </a:r>
            <a:r>
              <a:rPr lang="es-PE" sz="1200" b="1" i="1" spc="0" dirty="0">
                <a:solidFill>
                  <a:srgbClr val="616164"/>
                </a:solidFill>
                <a:latin typeface="Arial"/>
                <a:cs typeface="Arial"/>
              </a:rPr>
              <a:t>alice</a:t>
            </a:r>
            <a:r>
              <a:rPr lang="es-PE" sz="1200" b="1" i="1" spc="9" dirty="0">
                <a:solidFill>
                  <a:srgbClr val="616164"/>
                </a:solidFill>
                <a:latin typeface="Arial"/>
                <a:cs typeface="Arial"/>
              </a:rPr>
              <a:t> </a:t>
            </a:r>
            <a:r>
              <a:rPr lang="es-PE" sz="1200" b="1" i="1" spc="0" dirty="0">
                <a:solidFill>
                  <a:srgbClr val="616164"/>
                </a:solidFill>
                <a:latin typeface="Arial"/>
                <a:cs typeface="Arial"/>
              </a:rPr>
              <a:t>cu</a:t>
            </a:r>
            <a:r>
              <a:rPr lang="es-PE" sz="1200" b="1" i="1" spc="-4" dirty="0">
                <a:solidFill>
                  <a:srgbClr val="616164"/>
                </a:solidFill>
                <a:latin typeface="Arial"/>
                <a:cs typeface="Arial"/>
              </a:rPr>
              <a:t>a</a:t>
            </a:r>
            <a:r>
              <a:rPr lang="es-PE" sz="1200" b="1" i="1" spc="0" dirty="0">
                <a:solidFill>
                  <a:srgbClr val="616164"/>
                </a:solidFill>
                <a:latin typeface="Arial"/>
                <a:cs typeface="Arial"/>
              </a:rPr>
              <a:t>n</a:t>
            </a:r>
            <a:r>
              <a:rPr lang="es-PE" sz="1200" b="1" i="1" spc="4" dirty="0">
                <a:solidFill>
                  <a:srgbClr val="616164"/>
                </a:solidFill>
                <a:latin typeface="Arial"/>
                <a:cs typeface="Arial"/>
              </a:rPr>
              <a:t>d</a:t>
            </a:r>
            <a:r>
              <a:rPr lang="es-PE" sz="1200" b="1" i="1" spc="0" dirty="0">
                <a:solidFill>
                  <a:srgbClr val="616164"/>
                </a:solidFill>
                <a:latin typeface="Arial"/>
                <a:cs typeface="Arial"/>
              </a:rPr>
              <a:t>o </a:t>
            </a:r>
            <a:r>
              <a:rPr lang="es-PE" sz="1200" b="1" i="1" spc="-9" dirty="0">
                <a:solidFill>
                  <a:srgbClr val="616164"/>
                </a:solidFill>
                <a:latin typeface="Arial"/>
                <a:cs typeface="Arial"/>
              </a:rPr>
              <a:t>s</a:t>
            </a:r>
            <a:r>
              <a:rPr lang="es-PE" sz="1200" b="1" i="1" spc="0" dirty="0">
                <a:solidFill>
                  <a:srgbClr val="616164"/>
                </a:solidFill>
                <a:latin typeface="Arial"/>
                <a:cs typeface="Arial"/>
              </a:rPr>
              <a:t>e </a:t>
            </a:r>
            <a:r>
              <a:rPr lang="es-PE" sz="1200" b="1" i="1" spc="-4" dirty="0">
                <a:solidFill>
                  <a:srgbClr val="616164"/>
                </a:solidFill>
                <a:latin typeface="Arial"/>
                <a:cs typeface="Arial"/>
              </a:rPr>
              <a:t>e</a:t>
            </a:r>
            <a:r>
              <a:rPr lang="es-PE" sz="1200" b="1" i="1" spc="0" dirty="0">
                <a:solidFill>
                  <a:srgbClr val="616164"/>
                </a:solidFill>
                <a:latin typeface="Arial"/>
                <a:cs typeface="Arial"/>
              </a:rPr>
              <a:t>d</a:t>
            </a:r>
            <a:r>
              <a:rPr lang="es-PE" sz="1200" b="1" i="1" spc="4" dirty="0">
                <a:solidFill>
                  <a:srgbClr val="616164"/>
                </a:solidFill>
                <a:latin typeface="Arial"/>
                <a:cs typeface="Arial"/>
              </a:rPr>
              <a:t>i</a:t>
            </a:r>
            <a:r>
              <a:rPr lang="es-PE" sz="1200" b="1" i="1" spc="0" dirty="0">
                <a:solidFill>
                  <a:srgbClr val="616164"/>
                </a:solidFill>
                <a:latin typeface="Arial"/>
                <a:cs typeface="Arial"/>
              </a:rPr>
              <a:t>ta la</a:t>
            </a:r>
            <a:r>
              <a:rPr lang="es-PE" sz="1200" b="1" i="1" spc="-9" dirty="0">
                <a:solidFill>
                  <a:srgbClr val="616164"/>
                </a:solidFill>
                <a:latin typeface="Arial"/>
                <a:cs typeface="Arial"/>
              </a:rPr>
              <a:t> </a:t>
            </a:r>
            <a:r>
              <a:rPr lang="es-PE" sz="1200" b="1" i="1" spc="0" dirty="0">
                <a:solidFill>
                  <a:srgbClr val="616164"/>
                </a:solidFill>
                <a:latin typeface="Arial"/>
                <a:cs typeface="Arial"/>
              </a:rPr>
              <a:t>orden.</a:t>
            </a:r>
            <a:r>
              <a:rPr lang="es-PE" sz="1200" b="1" i="1" spc="9" dirty="0">
                <a:solidFill>
                  <a:srgbClr val="616164"/>
                </a:solidFill>
                <a:latin typeface="Arial"/>
                <a:cs typeface="Arial"/>
              </a:rPr>
              <a:t> </a:t>
            </a:r>
            <a:r>
              <a:rPr lang="es-PE" sz="1200" b="1" i="1" spc="0" dirty="0">
                <a:solidFill>
                  <a:srgbClr val="616164"/>
                </a:solidFill>
                <a:latin typeface="Arial"/>
                <a:cs typeface="Arial"/>
              </a:rPr>
              <a:t>Se </a:t>
            </a:r>
            <a:r>
              <a:rPr lang="es-PE" sz="1200" b="1" i="1" spc="4" dirty="0">
                <a:solidFill>
                  <a:srgbClr val="616164"/>
                </a:solidFill>
                <a:latin typeface="Arial"/>
                <a:cs typeface="Arial"/>
              </a:rPr>
              <a:t>d</a:t>
            </a:r>
            <a:r>
              <a:rPr lang="es-PE" sz="1200" b="1" i="1" spc="0" dirty="0">
                <a:solidFill>
                  <a:srgbClr val="616164"/>
                </a:solidFill>
                <a:latin typeface="Arial"/>
                <a:cs typeface="Arial"/>
              </a:rPr>
              <a:t>ebe v</a:t>
            </a:r>
            <a:r>
              <a:rPr lang="es-PE" sz="1200" b="1" i="1" spc="-4" dirty="0">
                <a:solidFill>
                  <a:srgbClr val="616164"/>
                </a:solidFill>
                <a:latin typeface="Arial"/>
                <a:cs typeface="Arial"/>
              </a:rPr>
              <a:t>a</a:t>
            </a:r>
            <a:r>
              <a:rPr lang="es-PE" sz="1200" b="1" i="1" spc="0" dirty="0">
                <a:solidFill>
                  <a:srgbClr val="616164"/>
                </a:solidFill>
                <a:latin typeface="Arial"/>
                <a:cs typeface="Arial"/>
              </a:rPr>
              <a:t>l</a:t>
            </a:r>
            <a:r>
              <a:rPr lang="es-PE" sz="1200" b="1" i="1" spc="4" dirty="0">
                <a:solidFill>
                  <a:srgbClr val="616164"/>
                </a:solidFill>
                <a:latin typeface="Arial"/>
                <a:cs typeface="Arial"/>
              </a:rPr>
              <a:t>i</a:t>
            </a:r>
            <a:r>
              <a:rPr lang="es-PE" sz="1200" b="1" i="1" spc="0" dirty="0">
                <a:solidFill>
                  <a:srgbClr val="616164"/>
                </a:solidFill>
                <a:latin typeface="Arial"/>
                <a:cs typeface="Arial"/>
              </a:rPr>
              <a:t>dar la d</a:t>
            </a:r>
            <a:r>
              <a:rPr lang="es-PE" sz="1200" b="1" i="1" spc="4" dirty="0">
                <a:solidFill>
                  <a:srgbClr val="616164"/>
                </a:solidFill>
                <a:latin typeface="Arial"/>
                <a:cs typeface="Arial"/>
              </a:rPr>
              <a:t>i</a:t>
            </a:r>
            <a:r>
              <a:rPr lang="es-PE" sz="1200" b="1" i="1" spc="0" dirty="0">
                <a:solidFill>
                  <a:srgbClr val="616164"/>
                </a:solidFill>
                <a:latin typeface="Arial"/>
                <a:cs typeface="Arial"/>
              </a:rPr>
              <a:t>r</a:t>
            </a:r>
            <a:r>
              <a:rPr lang="es-PE" sz="1200" b="1" i="1" spc="-9" dirty="0">
                <a:solidFill>
                  <a:srgbClr val="616164"/>
                </a:solidFill>
                <a:latin typeface="Arial"/>
                <a:cs typeface="Arial"/>
              </a:rPr>
              <a:t>e</a:t>
            </a:r>
            <a:r>
              <a:rPr lang="es-PE" sz="1200" b="1" i="1" spc="0" dirty="0">
                <a:solidFill>
                  <a:srgbClr val="616164"/>
                </a:solidFill>
                <a:latin typeface="Arial"/>
                <a:cs typeface="Arial"/>
              </a:rPr>
              <a:t>c</a:t>
            </a:r>
            <a:r>
              <a:rPr lang="es-PE" sz="1200" b="1" i="1" spc="-9" dirty="0">
                <a:solidFill>
                  <a:srgbClr val="616164"/>
                </a:solidFill>
                <a:latin typeface="Arial"/>
                <a:cs typeface="Arial"/>
              </a:rPr>
              <a:t>c</a:t>
            </a:r>
            <a:r>
              <a:rPr lang="es-PE" sz="1200" b="1" i="1" spc="0" dirty="0">
                <a:solidFill>
                  <a:srgbClr val="616164"/>
                </a:solidFill>
                <a:latin typeface="Arial"/>
                <a:cs typeface="Arial"/>
              </a:rPr>
              <a:t>i</a:t>
            </a:r>
            <a:r>
              <a:rPr lang="es-PE" sz="1200" b="1" i="1" spc="4" dirty="0">
                <a:solidFill>
                  <a:srgbClr val="616164"/>
                </a:solidFill>
                <a:latin typeface="Arial"/>
                <a:cs typeface="Arial"/>
              </a:rPr>
              <a:t>ó</a:t>
            </a:r>
            <a:r>
              <a:rPr lang="es-PE" sz="1200" b="1" i="1" spc="0" dirty="0">
                <a:solidFill>
                  <a:srgbClr val="616164"/>
                </a:solidFill>
                <a:latin typeface="Arial"/>
                <a:cs typeface="Arial"/>
              </a:rPr>
              <a:t>n </a:t>
            </a:r>
            <a:r>
              <a:rPr lang="es-PE" sz="1200" b="1" i="1" spc="-9" dirty="0">
                <a:solidFill>
                  <a:srgbClr val="616164"/>
                </a:solidFill>
                <a:latin typeface="Arial"/>
                <a:cs typeface="Arial"/>
              </a:rPr>
              <a:t>e</a:t>
            </a:r>
            <a:r>
              <a:rPr lang="es-PE" sz="1200" b="1" i="1" spc="0" dirty="0">
                <a:solidFill>
                  <a:srgbClr val="616164"/>
                </a:solidFill>
                <a:latin typeface="Arial"/>
                <a:cs typeface="Arial"/>
              </a:rPr>
              <a:t>s</a:t>
            </a:r>
            <a:r>
              <a:rPr lang="es-PE" sz="1200" b="1" i="1" spc="-9" dirty="0">
                <a:solidFill>
                  <a:srgbClr val="616164"/>
                </a:solidFill>
                <a:latin typeface="Arial"/>
                <a:cs typeface="Arial"/>
              </a:rPr>
              <a:t>c</a:t>
            </a:r>
            <a:r>
              <a:rPr lang="es-PE" sz="1200" b="1" i="1" spc="0" dirty="0">
                <a:solidFill>
                  <a:srgbClr val="616164"/>
                </a:solidFill>
                <a:latin typeface="Arial"/>
                <a:cs typeface="Arial"/>
              </a:rPr>
              <a:t>rita</a:t>
            </a:r>
            <a:r>
              <a:rPr lang="es-PE" sz="1200" b="1" i="1" spc="9" dirty="0">
                <a:solidFill>
                  <a:srgbClr val="616164"/>
                </a:solidFill>
                <a:latin typeface="Arial"/>
                <a:cs typeface="Arial"/>
              </a:rPr>
              <a:t> </a:t>
            </a:r>
            <a:r>
              <a:rPr lang="es-PE" sz="1200" b="1" i="1" spc="0" dirty="0">
                <a:solidFill>
                  <a:srgbClr val="616164"/>
                </a:solidFill>
                <a:latin typeface="Arial"/>
                <a:cs typeface="Arial"/>
              </a:rPr>
              <a:t>con la r</a:t>
            </a:r>
            <a:r>
              <a:rPr lang="es-PE" sz="1200" b="1" i="1" spc="-4" dirty="0">
                <a:solidFill>
                  <a:srgbClr val="616164"/>
                </a:solidFill>
                <a:latin typeface="Arial"/>
                <a:cs typeface="Arial"/>
              </a:rPr>
              <a:t>e</a:t>
            </a:r>
            <a:r>
              <a:rPr lang="es-PE" sz="1200" b="1" i="1" spc="0" dirty="0">
                <a:solidFill>
                  <a:srgbClr val="616164"/>
                </a:solidFill>
                <a:latin typeface="Arial"/>
                <a:cs typeface="Arial"/>
              </a:rPr>
              <a:t>g</a:t>
            </a:r>
            <a:r>
              <a:rPr lang="es-PE" sz="1200" b="1" i="1" spc="4" dirty="0">
                <a:solidFill>
                  <a:srgbClr val="616164"/>
                </a:solidFill>
                <a:latin typeface="Arial"/>
                <a:cs typeface="Arial"/>
              </a:rPr>
              <a:t>i</a:t>
            </a:r>
            <a:r>
              <a:rPr lang="es-PE" sz="1200" b="1" i="1" spc="0" dirty="0">
                <a:solidFill>
                  <a:srgbClr val="616164"/>
                </a:solidFill>
                <a:latin typeface="Arial"/>
                <a:cs typeface="Arial"/>
              </a:rPr>
              <a:t>st</a:t>
            </a:r>
            <a:r>
              <a:rPr lang="es-PE" sz="1200" b="1" i="1" spc="-9" dirty="0">
                <a:solidFill>
                  <a:srgbClr val="616164"/>
                </a:solidFill>
                <a:latin typeface="Arial"/>
                <a:cs typeface="Arial"/>
              </a:rPr>
              <a:t>r</a:t>
            </a:r>
            <a:r>
              <a:rPr lang="es-PE" sz="1200" b="1" i="1" spc="0" dirty="0">
                <a:solidFill>
                  <a:srgbClr val="616164"/>
                </a:solidFill>
                <a:latin typeface="Arial"/>
                <a:cs typeface="Arial"/>
              </a:rPr>
              <a:t>ada</a:t>
            </a:r>
            <a:r>
              <a:rPr lang="es-PE" sz="1200" b="1" i="1" spc="9" dirty="0">
                <a:solidFill>
                  <a:srgbClr val="616164"/>
                </a:solidFill>
                <a:latin typeface="Arial"/>
                <a:cs typeface="Arial"/>
              </a:rPr>
              <a:t> </a:t>
            </a:r>
            <a:r>
              <a:rPr lang="es-PE" sz="1200" b="1" i="1" spc="0" dirty="0">
                <a:solidFill>
                  <a:srgbClr val="616164"/>
                </a:solidFill>
                <a:latin typeface="Arial"/>
                <a:cs typeface="Arial"/>
              </a:rPr>
              <a:t>en</a:t>
            </a:r>
            <a:r>
              <a:rPr lang="es-PE" sz="1200" b="1" i="1" spc="-4" dirty="0">
                <a:solidFill>
                  <a:srgbClr val="616164"/>
                </a:solidFill>
                <a:latin typeface="Arial"/>
                <a:cs typeface="Arial"/>
              </a:rPr>
              <a:t> </a:t>
            </a:r>
            <a:r>
              <a:rPr lang="es-PE" sz="1200" b="1" i="1" spc="0" dirty="0">
                <a:solidFill>
                  <a:srgbClr val="616164"/>
                </a:solidFill>
                <a:latin typeface="Arial"/>
                <a:cs typeface="Arial"/>
              </a:rPr>
              <a:t>p</a:t>
            </a:r>
            <a:r>
              <a:rPr lang="es-PE" sz="1200" b="1" i="1" spc="4" dirty="0">
                <a:solidFill>
                  <a:srgbClr val="616164"/>
                </a:solidFill>
                <a:latin typeface="Arial"/>
                <a:cs typeface="Arial"/>
              </a:rPr>
              <a:t>o</a:t>
            </a:r>
            <a:r>
              <a:rPr lang="es-PE" sz="1200" b="1" i="1" spc="0" dirty="0">
                <a:solidFill>
                  <a:srgbClr val="616164"/>
                </a:solidFill>
                <a:latin typeface="Arial"/>
                <a:cs typeface="Arial"/>
              </a:rPr>
              <a:t>rt</a:t>
            </a:r>
            <a:r>
              <a:rPr lang="es-PE" sz="1200" b="1" i="1" spc="-9" dirty="0">
                <a:solidFill>
                  <a:srgbClr val="616164"/>
                </a:solidFill>
                <a:latin typeface="Arial"/>
                <a:cs typeface="Arial"/>
              </a:rPr>
              <a:t>a</a:t>
            </a:r>
            <a:r>
              <a:rPr lang="es-PE" sz="1200" b="1" i="1" spc="0" dirty="0">
                <a:solidFill>
                  <a:srgbClr val="616164"/>
                </a:solidFill>
                <a:latin typeface="Arial"/>
                <a:cs typeface="Arial"/>
              </a:rPr>
              <a:t>l.</a:t>
            </a:r>
            <a:endParaRPr lang="es-PE" sz="1200" dirty="0">
              <a:latin typeface="Arial"/>
              <a:cs typeface="Arial"/>
            </a:endParaRPr>
          </a:p>
          <a:p>
            <a:endParaRPr lang="es-PE" dirty="0"/>
          </a:p>
        </p:txBody>
      </p:sp>
      <p:sp>
        <p:nvSpPr>
          <p:cNvPr id="4" name="Marcador de número de diapositiva 3"/>
          <p:cNvSpPr>
            <a:spLocks noGrp="1"/>
          </p:cNvSpPr>
          <p:nvPr>
            <p:ph type="sldNum" sz="quarter" idx="10"/>
          </p:nvPr>
        </p:nvSpPr>
        <p:spPr/>
        <p:txBody>
          <a:bodyPr/>
          <a:lstStyle/>
          <a:p>
            <a:fld id="{786B28DF-89CE-4FDE-A6B0-CD3F697A183E}" type="slidenum">
              <a:rPr lang="es-PE" smtClean="0"/>
              <a:t>73</a:t>
            </a:fld>
            <a:endParaRPr lang="es-PE"/>
          </a:p>
        </p:txBody>
      </p:sp>
    </p:spTree>
    <p:extLst>
      <p:ext uri="{BB962C8B-B14F-4D97-AF65-F5344CB8AC3E}">
        <p14:creationId xmlns:p14="http://schemas.microsoft.com/office/powerpoint/2010/main" val="32426790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BE016564-A8FE-49DE-845A-4F756D0ACC9C}"/>
              </a:ext>
            </a:extLst>
          </p:cNvPr>
          <p:cNvSpPr>
            <a:spLocks noGrp="1"/>
          </p:cNvSpPr>
          <p:nvPr>
            <p:ph type="sldNum" sz="quarter" idx="12"/>
          </p:nvPr>
        </p:nvSpPr>
        <p:spPr/>
        <p:txBody>
          <a:bodyPr/>
          <a:lstStyle/>
          <a:p>
            <a:fld id="{A3945DB8-8969-4579-9EA6-038FDDAFF65B}" type="slidenum">
              <a:rPr lang="es-PE" smtClean="0"/>
              <a:t>‹Nº›</a:t>
            </a:fld>
            <a:endParaRPr lang="es-PE"/>
          </a:p>
        </p:txBody>
      </p:sp>
      <p:sp>
        <p:nvSpPr>
          <p:cNvPr id="7" name="Marcador de título 1">
            <a:extLst>
              <a:ext uri="{FF2B5EF4-FFF2-40B4-BE49-F238E27FC236}">
                <a16:creationId xmlns:a16="http://schemas.microsoft.com/office/drawing/2014/main" id="{CC7E4FF5-A1A7-476E-91BA-A56EF7E83B05}"/>
              </a:ext>
            </a:extLst>
          </p:cNvPr>
          <p:cNvSpPr>
            <a:spLocks noGrp="1"/>
          </p:cNvSpPr>
          <p:nvPr>
            <p:ph type="title"/>
          </p:nvPr>
        </p:nvSpPr>
        <p:spPr>
          <a:xfrm>
            <a:off x="1358900" y="454025"/>
            <a:ext cx="9474200" cy="650875"/>
          </a:xfrm>
          <a:prstGeom prst="rect">
            <a:avLst/>
          </a:prstGeom>
        </p:spPr>
        <p:txBody>
          <a:bodyPr vert="horz" lIns="91440" tIns="45720" rIns="91440" bIns="45720" rtlCol="0" anchor="ctr">
            <a:normAutofit/>
          </a:bodyPr>
          <a:lstStyle/>
          <a:p>
            <a:endParaRPr lang="es-PE" dirty="0"/>
          </a:p>
        </p:txBody>
      </p:sp>
    </p:spTree>
    <p:extLst>
      <p:ext uri="{BB962C8B-B14F-4D97-AF65-F5344CB8AC3E}">
        <p14:creationId xmlns:p14="http://schemas.microsoft.com/office/powerpoint/2010/main" val="15319214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98579E73-2F60-4B9B-B474-08261A4A87D7}"/>
              </a:ext>
            </a:extLst>
          </p:cNvPr>
          <p:cNvSpPr>
            <a:spLocks noGrp="1"/>
          </p:cNvSpPr>
          <p:nvPr>
            <p:ph type="title"/>
          </p:nvPr>
        </p:nvSpPr>
        <p:spPr>
          <a:xfrm>
            <a:off x="1358900" y="441325"/>
            <a:ext cx="9474200" cy="650875"/>
          </a:xfrm>
          <a:prstGeom prst="rect">
            <a:avLst/>
          </a:prstGeom>
        </p:spPr>
        <p:txBody>
          <a:bodyPr vert="horz" lIns="91440" tIns="45720" rIns="91440" bIns="45720" rtlCol="0" anchor="ctr">
            <a:normAutofit/>
          </a:bodyPr>
          <a:lstStyle/>
          <a:p>
            <a:endParaRPr lang="es-PE" dirty="0"/>
          </a:p>
        </p:txBody>
      </p:sp>
      <p:sp>
        <p:nvSpPr>
          <p:cNvPr id="6" name="Marcador de número de diapositiva 5">
            <a:extLst>
              <a:ext uri="{FF2B5EF4-FFF2-40B4-BE49-F238E27FC236}">
                <a16:creationId xmlns:a16="http://schemas.microsoft.com/office/drawing/2014/main" id="{867FEFAC-5733-4191-B3D5-3035308C67F8}"/>
              </a:ext>
            </a:extLst>
          </p:cNvPr>
          <p:cNvSpPr>
            <a:spLocks noGrp="1"/>
          </p:cNvSpPr>
          <p:nvPr>
            <p:ph type="sldNum" sz="quarter" idx="4"/>
          </p:nvPr>
        </p:nvSpPr>
        <p:spPr>
          <a:xfrm>
            <a:off x="4724400" y="6467475"/>
            <a:ext cx="2743200" cy="365125"/>
          </a:xfrm>
          <a:prstGeom prst="rect">
            <a:avLst/>
          </a:prstGeom>
        </p:spPr>
        <p:txBody>
          <a:bodyPr vert="horz" lIns="91440" tIns="45720" rIns="91440" bIns="45720" rtlCol="0" anchor="ctr"/>
          <a:lstStyle>
            <a:lvl1pPr algn="ctr">
              <a:defRPr sz="1200" b="1">
                <a:solidFill>
                  <a:schemeClr val="bg1"/>
                </a:solidFill>
                <a:latin typeface="Arial" panose="020B0604020202020204" pitchFamily="34" charset="0"/>
                <a:cs typeface="Arial" panose="020B0604020202020204" pitchFamily="34" charset="0"/>
              </a:defRPr>
            </a:lvl1pPr>
          </a:lstStyle>
          <a:p>
            <a:fld id="{A3945DB8-8969-4579-9EA6-038FDDAFF65B}" type="slidenum">
              <a:rPr lang="es-PE" smtClean="0"/>
              <a:pPr/>
              <a:t>‹Nº›</a:t>
            </a:fld>
            <a:endParaRPr lang="es-PE"/>
          </a:p>
        </p:txBody>
      </p:sp>
      <p:pic>
        <p:nvPicPr>
          <p:cNvPr id="1026" name="Picture 2" descr="Resultado de imagen para increxa logo">
            <a:extLst>
              <a:ext uri="{FF2B5EF4-FFF2-40B4-BE49-F238E27FC236}">
                <a16:creationId xmlns:a16="http://schemas.microsoft.com/office/drawing/2014/main" id="{A9E15947-6106-477F-B6D6-C80C145715DA}"/>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635000" y="403225"/>
            <a:ext cx="72390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4018550"/>
      </p:ext>
    </p:extLst>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l" defTabSz="914400" rtl="0" eaLnBrk="1" latinLnBrk="0" hangingPunct="1">
        <a:lnSpc>
          <a:spcPct val="90000"/>
        </a:lnSpc>
        <a:spcBef>
          <a:spcPct val="0"/>
        </a:spcBef>
        <a:buNone/>
        <a:defRPr sz="4400" kern="1200">
          <a:solidFill>
            <a:srgbClr val="92D050"/>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9.png"/><Relationship Id="rId1" Type="http://schemas.openxmlformats.org/officeDocument/2006/relationships/slideLayout" Target="../slideLayouts/slideLayout1.xml"/><Relationship Id="rId5" Type="http://schemas.microsoft.com/office/2007/relationships/hdphoto" Target="../media/hdphoto15.wdp"/><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07/relationships/hdphoto" Target="../media/hdphoto16.wdp"/><Relationship Id="rId7" Type="http://schemas.openxmlformats.org/officeDocument/2006/relationships/image" Target="../media/image26.jpeg"/><Relationship Id="rId2" Type="http://schemas.openxmlformats.org/officeDocument/2006/relationships/image" Target="../media/image23.png"/><Relationship Id="rId1" Type="http://schemas.openxmlformats.org/officeDocument/2006/relationships/slideLayout" Target="../slideLayouts/slideLayout1.xml"/><Relationship Id="rId6" Type="http://schemas.microsoft.com/office/2007/relationships/hdphoto" Target="../media/hdphoto17.wdp"/><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emf"/><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jpe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emf"/><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31.jpeg"/></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microsoft.com/office/2007/relationships/hdphoto" Target="../media/hdphoto18.wdp"/><Relationship Id="rId3" Type="http://schemas.openxmlformats.org/officeDocument/2006/relationships/diagramLayout" Target="../diagrams/layout2.xml"/><Relationship Id="rId7" Type="http://schemas.openxmlformats.org/officeDocument/2006/relationships/image" Target="../media/image33.png"/><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21.png"/></Relationships>
</file>

<file path=ppt/slides/_rels/slide19.xml.rels><?xml version="1.0" encoding="UTF-8" standalone="yes"?>
<Relationships xmlns="http://schemas.openxmlformats.org/package/2006/relationships"><Relationship Id="rId8" Type="http://schemas.microsoft.com/office/2007/relationships/hdphoto" Target="../media/hdphoto17.wdp"/><Relationship Id="rId3" Type="http://schemas.microsoft.com/office/2007/relationships/hdphoto" Target="../media/hdphoto16.wdp"/><Relationship Id="rId7"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1.xml"/><Relationship Id="rId6" Type="http://schemas.microsoft.com/office/2007/relationships/hdphoto" Target="../media/hdphoto19.wdp"/><Relationship Id="rId5" Type="http://schemas.openxmlformats.org/officeDocument/2006/relationships/image" Target="../media/image34.png"/><Relationship Id="rId4" Type="http://schemas.openxmlformats.org/officeDocument/2006/relationships/image" Target="../media/image24.png"/><Relationship Id="rId9"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6.png"/><Relationship Id="rId1" Type="http://schemas.openxmlformats.org/officeDocument/2006/relationships/slideLayout" Target="../slideLayouts/slideLayout1.xml"/><Relationship Id="rId5" Type="http://schemas.microsoft.com/office/2007/relationships/hdphoto" Target="../media/hdphoto21.wdp"/><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41.jpg"/><Relationship Id="rId5" Type="http://schemas.microsoft.com/office/2007/relationships/hdphoto" Target="../media/hdphoto24.wdp"/><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microsoft.com/office/2007/relationships/hdphoto" Target="../media/hdphoto25.wdp"/><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microsoft.com/office/2007/relationships/hdphoto" Target="../media/hdphoto26.wdp"/><Relationship Id="rId2" Type="http://schemas.openxmlformats.org/officeDocument/2006/relationships/image" Target="../media/image43.png"/><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jpeg"/></Relationships>
</file>

<file path=ppt/slides/_rels/slide25.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46.png"/><Relationship Id="rId1" Type="http://schemas.openxmlformats.org/officeDocument/2006/relationships/slideLayout" Target="../slideLayouts/slideLayout1.xml"/><Relationship Id="rId5" Type="http://schemas.microsoft.com/office/2007/relationships/hdphoto" Target="../media/hdphoto28.wdp"/><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9.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microsoft.com/office/2007/relationships/hdphoto" Target="../media/hdphoto18.wdp"/><Relationship Id="rId3" Type="http://schemas.openxmlformats.org/officeDocument/2006/relationships/diagramLayout" Target="../diagrams/layout3.xml"/><Relationship Id="rId7" Type="http://schemas.openxmlformats.org/officeDocument/2006/relationships/image" Target="../media/image33.png"/><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7" Type="http://schemas.microsoft.com/office/2007/relationships/hdphoto" Target="../media/hdphoto17.wdp"/><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25.png"/><Relationship Id="rId5" Type="http://schemas.microsoft.com/office/2007/relationships/hdphoto" Target="../media/hdphoto19.wdp"/><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2.png"/><Relationship Id="rId1" Type="http://schemas.openxmlformats.org/officeDocument/2006/relationships/slideLayout" Target="../slideLayouts/slideLayout1.xml"/><Relationship Id="rId4" Type="http://schemas.openxmlformats.org/officeDocument/2006/relationships/image" Target="../media/image53.jpe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 Id="rId5" Type="http://schemas.microsoft.com/office/2007/relationships/hdphoto" Target="../media/hdphoto29.wdp"/><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microsoft.com/office/2007/relationships/hdphoto" Target="../media/hdphoto26.wdp"/><Relationship Id="rId2" Type="http://schemas.openxmlformats.org/officeDocument/2006/relationships/image" Target="../media/image43.png"/><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jpeg"/></Relationships>
</file>

<file path=ppt/slides/_rels/slide36.xml.rels><?xml version="1.0" encoding="UTF-8" standalone="yes"?>
<Relationships xmlns="http://schemas.openxmlformats.org/package/2006/relationships"><Relationship Id="rId3" Type="http://schemas.microsoft.com/office/2007/relationships/hdphoto" Target="../media/hdphoto30.wdp"/><Relationship Id="rId2" Type="http://schemas.openxmlformats.org/officeDocument/2006/relationships/image" Target="../media/image61.png"/><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4.wdp"/><Relationship Id="rId7" Type="http://schemas.openxmlformats.org/officeDocument/2006/relationships/diagramColors" Target="../diagrams/colors1.xml"/><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8" Type="http://schemas.microsoft.com/office/2007/relationships/hdphoto" Target="../media/hdphoto31.wdp"/><Relationship Id="rId3" Type="http://schemas.openxmlformats.org/officeDocument/2006/relationships/diagramLayout" Target="../diagrams/layout4.xml"/><Relationship Id="rId7" Type="http://schemas.openxmlformats.org/officeDocument/2006/relationships/image" Target="../media/image74.png"/><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Layout" Target="../diagrams/layout5.xml"/><Relationship Id="rId7" Type="http://schemas.openxmlformats.org/officeDocument/2006/relationships/image" Target="../media/image75.png"/><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76.png"/></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8.png"/><Relationship Id="rId1" Type="http://schemas.openxmlformats.org/officeDocument/2006/relationships/slideLayout" Target="../slideLayouts/slideLayout1.xml"/><Relationship Id="rId5" Type="http://schemas.openxmlformats.org/officeDocument/2006/relationships/image" Target="../media/image76.png"/><Relationship Id="rId4" Type="http://schemas.microsoft.com/office/2007/relationships/hdphoto" Target="../media/hdphoto5.wdp"/></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microsoft.com/office/2007/relationships/hdphoto" Target="../media/hdphoto32.wdp"/><Relationship Id="rId2" Type="http://schemas.openxmlformats.org/officeDocument/2006/relationships/image" Target="../media/image83.png"/><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5.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5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54.xml.rels><?xml version="1.0" encoding="UTF-8" standalone="yes"?>
<Relationships xmlns="http://schemas.openxmlformats.org/package/2006/relationships"><Relationship Id="rId3" Type="http://schemas.microsoft.com/office/2007/relationships/hdphoto" Target="../media/hdphoto25.wdp"/><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microsoft.com/office/2007/relationships/hdphoto" Target="../media/hdphoto26.wdp"/><Relationship Id="rId2" Type="http://schemas.openxmlformats.org/officeDocument/2006/relationships/image" Target="../media/image43.png"/><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jpeg"/></Relationships>
</file>

<file path=ppt/slides/_rels/slide56.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microsoft.com/office/2007/relationships/hdphoto" Target="../media/hdphoto30.wdp"/><Relationship Id="rId2" Type="http://schemas.openxmlformats.org/officeDocument/2006/relationships/image" Target="../media/image61.png"/><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2.png"/></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5.png"/><Relationship Id="rId1" Type="http://schemas.openxmlformats.org/officeDocument/2006/relationships/slideLayout" Target="../slideLayouts/slideLayout1.xml"/><Relationship Id="rId5" Type="http://schemas.microsoft.com/office/2007/relationships/hdphoto" Target="../media/hdphoto31.wdp"/><Relationship Id="rId4" Type="http://schemas.openxmlformats.org/officeDocument/2006/relationships/image" Target="../media/image74.png"/></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6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Layout" Target="../diagrams/layout6.xml"/><Relationship Id="rId7" Type="http://schemas.openxmlformats.org/officeDocument/2006/relationships/image" Target="../media/image75.png"/><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76.png"/></Relationships>
</file>

<file path=ppt/slides/_rels/slide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8.png"/><Relationship Id="rId1" Type="http://schemas.openxmlformats.org/officeDocument/2006/relationships/slideLayout" Target="../slideLayouts/slideLayout1.xml"/><Relationship Id="rId5" Type="http://schemas.openxmlformats.org/officeDocument/2006/relationships/image" Target="../media/image76.png"/><Relationship Id="rId4" Type="http://schemas.microsoft.com/office/2007/relationships/hdphoto" Target="../media/hdphoto5.wdp"/></Relationships>
</file>

<file path=ppt/slides/_rels/slide6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68.xml.rels><?xml version="1.0" encoding="UTF-8" standalone="yes"?>
<Relationships xmlns="http://schemas.openxmlformats.org/package/2006/relationships"><Relationship Id="rId3" Type="http://schemas.microsoft.com/office/2007/relationships/hdphoto" Target="../media/hdphoto32.wdp"/><Relationship Id="rId2" Type="http://schemas.openxmlformats.org/officeDocument/2006/relationships/image" Target="../media/image83.png"/><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6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94.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71.xml.rels><?xml version="1.0" encoding="UTF-8" standalone="yes"?>
<Relationships xmlns="http://schemas.openxmlformats.org/package/2006/relationships"><Relationship Id="rId3" Type="http://schemas.microsoft.com/office/2007/relationships/hdphoto" Target="../media/hdphoto25.wdp"/><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microsoft.com/office/2007/relationships/hdphoto" Target="../media/hdphoto26.wdp"/><Relationship Id="rId2" Type="http://schemas.openxmlformats.org/officeDocument/2006/relationships/image" Target="../media/image43.png"/><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jpeg"/></Relationships>
</file>

<file path=ppt/slides/_rels/slide73.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hyperlink" Target="mailto:diego.venturo@entel.pe" TargetMode="External"/><Relationship Id="rId2" Type="http://schemas.openxmlformats.org/officeDocument/2006/relationships/hyperlink" Target="mailto:terminales.configuracionprecios@entel.pe" TargetMode="External"/><Relationship Id="rId1" Type="http://schemas.openxmlformats.org/officeDocument/2006/relationships/slideLayout" Target="../slideLayouts/slideLayout1.xml"/><Relationship Id="rId5" Type="http://schemas.openxmlformats.org/officeDocument/2006/relationships/image" Target="../media/image86.png"/><Relationship Id="rId4" Type="http://schemas.openxmlformats.org/officeDocument/2006/relationships/image" Target="../media/image95.png"/></Relationships>
</file>

<file path=ppt/slides/_rels/slide7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microsoft.com/office/2007/relationships/hdphoto" Target="../media/hdphoto30.wdp"/><Relationship Id="rId2" Type="http://schemas.openxmlformats.org/officeDocument/2006/relationships/image" Target="../media/image61.png"/><Relationship Id="rId1" Type="http://schemas.openxmlformats.org/officeDocument/2006/relationships/slideLayout" Target="../slideLayouts/slideLayout1.xml"/><Relationship Id="rId5" Type="http://schemas.openxmlformats.org/officeDocument/2006/relationships/image" Target="../media/image67.png"/><Relationship Id="rId4" Type="http://schemas.openxmlformats.org/officeDocument/2006/relationships/image" Target="../media/image66.png"/></Relationships>
</file>

<file path=ppt/slides/_rels/slide7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8.PNG"/><Relationship Id="rId1" Type="http://schemas.openxmlformats.org/officeDocument/2006/relationships/slideLayout" Target="../slideLayouts/slideLayout1.xml"/><Relationship Id="rId4" Type="http://schemas.openxmlformats.org/officeDocument/2006/relationships/image" Target="../media/image99.gif"/></Relationships>
</file>

<file path=ppt/slides/_rels/slide7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01.em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microsoft.com/office/2007/relationships/hdphoto" Target="../media/hdphoto8.wdp"/><Relationship Id="rId7" Type="http://schemas.microsoft.com/office/2007/relationships/hdphoto" Target="../media/hdphoto10.wdp"/><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microsoft.com/office/2007/relationships/hdphoto" Target="../media/hdphoto9.wdp"/><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02.png"/><Relationship Id="rId1" Type="http://schemas.openxmlformats.org/officeDocument/2006/relationships/slideLayout" Target="../slideLayouts/slideLayout1.xml"/><Relationship Id="rId5" Type="http://schemas.openxmlformats.org/officeDocument/2006/relationships/image" Target="../media/image35.png"/><Relationship Id="rId4" Type="http://schemas.microsoft.com/office/2007/relationships/hdphoto" Target="../media/hdphoto31.wdp"/></Relationships>
</file>

<file path=ppt/slides/_rels/slide8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hyperlink" Target="mailto:paperless.crm@entel.pe" TargetMode="Externa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104.jpe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Layout" Target="../diagrams/layout7.xml"/><Relationship Id="rId7" Type="http://schemas.openxmlformats.org/officeDocument/2006/relationships/image" Target="../media/image75.png"/><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8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5.png"/><Relationship Id="rId1" Type="http://schemas.openxmlformats.org/officeDocument/2006/relationships/slideLayout" Target="../slideLayouts/slideLayout1.xml"/><Relationship Id="rId5" Type="http://schemas.openxmlformats.org/officeDocument/2006/relationships/image" Target="../media/image76.png"/><Relationship Id="rId4" Type="http://schemas.microsoft.com/office/2007/relationships/hdphoto" Target="../media/hdphoto5.wdp"/></Relationships>
</file>

<file path=ppt/slides/_rels/slide8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microsoft.com/office/2007/relationships/hdphoto" Target="../media/hdphoto32.wdp"/><Relationship Id="rId2" Type="http://schemas.openxmlformats.org/officeDocument/2006/relationships/image" Target="../media/image83.png"/><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8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94.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microsoft.com/office/2007/relationships/hdphoto" Target="../media/hdphoto11.wdp"/><Relationship Id="rId7" Type="http://schemas.microsoft.com/office/2007/relationships/hdphoto" Target="../media/hdphoto13.wdp"/><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18.png"/><Relationship Id="rId5" Type="http://schemas.microsoft.com/office/2007/relationships/hdphoto" Target="../media/hdphoto12.wdp"/><Relationship Id="rId4" Type="http://schemas.openxmlformats.org/officeDocument/2006/relationships/image" Target="../media/image17.png"/></Relationships>
</file>

<file path=ppt/slides/_rels/slide9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microsoft.com/office/2007/relationships/hdphoto" Target="../media/hdphoto25.wdp"/><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microsoft.com/office/2007/relationships/hdphoto" Target="../media/hdphoto26.wdp"/><Relationship Id="rId2" Type="http://schemas.openxmlformats.org/officeDocument/2006/relationships/image" Target="../media/image43.png"/><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jpeg"/></Relationships>
</file>

<file path=ppt/slides/_rels/slide93.xml.rels><?xml version="1.0" encoding="UTF-8" standalone="yes"?>
<Relationships xmlns="http://schemas.openxmlformats.org/package/2006/relationships"><Relationship Id="rId3" Type="http://schemas.microsoft.com/office/2007/relationships/hdphoto" Target="../media/hdphoto30.wdp"/><Relationship Id="rId2" Type="http://schemas.openxmlformats.org/officeDocument/2006/relationships/image" Target="../media/image61.png"/><Relationship Id="rId1" Type="http://schemas.openxmlformats.org/officeDocument/2006/relationships/slideLayout" Target="../slideLayouts/slideLayout1.xml"/><Relationship Id="rId5" Type="http://schemas.openxmlformats.org/officeDocument/2006/relationships/image" Target="../media/image67.png"/><Relationship Id="rId4" Type="http://schemas.openxmlformats.org/officeDocument/2006/relationships/image" Target="../media/image66.png"/></Relationships>
</file>

<file path=ppt/slides/_rels/slide9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107.jp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8.png"/><Relationship Id="rId1" Type="http://schemas.openxmlformats.org/officeDocument/2006/relationships/slideLayout" Target="../slideLayouts/slideLayout1.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8CE5B4F1-A66D-4624-8A41-D0D46D2FCF6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CuadroTexto 4">
            <a:extLst>
              <a:ext uri="{FF2B5EF4-FFF2-40B4-BE49-F238E27FC236}">
                <a16:creationId xmlns:a16="http://schemas.microsoft.com/office/drawing/2014/main" id="{7837AC16-DF7B-46FD-957D-E931878C4FA5}"/>
              </a:ext>
            </a:extLst>
          </p:cNvPr>
          <p:cNvSpPr txBox="1"/>
          <p:nvPr/>
        </p:nvSpPr>
        <p:spPr>
          <a:xfrm>
            <a:off x="570831" y="4350484"/>
            <a:ext cx="4370363" cy="2369880"/>
          </a:xfrm>
          <a:prstGeom prst="rect">
            <a:avLst/>
          </a:prstGeom>
          <a:noFill/>
          <a:effectLst>
            <a:outerShdw blurRad="50800" dist="38100" dir="2700000" algn="tl" rotWithShape="0">
              <a:prstClr val="black">
                <a:alpha val="40000"/>
              </a:prstClr>
            </a:outerShdw>
          </a:effectLst>
        </p:spPr>
        <p:txBody>
          <a:bodyPr wrap="square" rtlCol="0">
            <a:spAutoFit/>
          </a:bodyPr>
          <a:lstStyle/>
          <a:p>
            <a:r>
              <a:rPr lang="es-PE" sz="6000" b="1" dirty="0">
                <a:solidFill>
                  <a:schemeClr val="bg1">
                    <a:lumMod val="75000"/>
                  </a:schemeClr>
                </a:solidFill>
                <a:latin typeface="Arial" panose="020B0604020202020204" pitchFamily="34" charset="0"/>
                <a:cs typeface="Arial" panose="020B0604020202020204" pitchFamily="34" charset="0"/>
              </a:rPr>
              <a:t>Proceso de </a:t>
            </a:r>
            <a:r>
              <a:rPr lang="es-PE" sz="8800" b="1" i="1" dirty="0">
                <a:solidFill>
                  <a:srgbClr val="8DC53F"/>
                </a:solidFill>
                <a:latin typeface="Arial" panose="020B0604020202020204" pitchFamily="34" charset="0"/>
                <a:cs typeface="Arial" panose="020B0604020202020204" pitchFamily="34" charset="0"/>
              </a:rPr>
              <a:t>venta_</a:t>
            </a:r>
            <a:endParaRPr lang="es-PE" sz="6000" b="1" i="1" dirty="0">
              <a:solidFill>
                <a:srgbClr val="8DC53F"/>
              </a:solidFill>
              <a:latin typeface="Arial" panose="020B0604020202020204" pitchFamily="34" charset="0"/>
              <a:cs typeface="Arial" panose="020B0604020202020204" pitchFamily="34" charset="0"/>
            </a:endParaRPr>
          </a:p>
        </p:txBody>
      </p:sp>
      <p:pic>
        <p:nvPicPr>
          <p:cNvPr id="2050" name="Picture 2" descr="Resultado de imagen para increxa logo">
            <a:extLst>
              <a:ext uri="{FF2B5EF4-FFF2-40B4-BE49-F238E27FC236}">
                <a16:creationId xmlns:a16="http://schemas.microsoft.com/office/drawing/2014/main" id="{54417311-6DAF-4449-AF04-2449A43FF0B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a:ext>
            </a:extLst>
          </a:blip>
          <a:srcRect/>
          <a:stretch>
            <a:fillRect/>
          </a:stretch>
        </p:blipFill>
        <p:spPr bwMode="auto">
          <a:xfrm>
            <a:off x="8963695" y="0"/>
            <a:ext cx="3016875" cy="1229377"/>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número de diapositiva 5">
            <a:extLst>
              <a:ext uri="{FF2B5EF4-FFF2-40B4-BE49-F238E27FC236}">
                <a16:creationId xmlns:a16="http://schemas.microsoft.com/office/drawing/2014/main" id="{773D9133-5603-43DA-A315-9C7C27117813}"/>
              </a:ext>
            </a:extLst>
          </p:cNvPr>
          <p:cNvSpPr>
            <a:spLocks noGrp="1"/>
          </p:cNvSpPr>
          <p:nvPr>
            <p:ph type="sldNum" sz="quarter" idx="12"/>
          </p:nvPr>
        </p:nvSpPr>
        <p:spPr/>
        <p:txBody>
          <a:bodyPr/>
          <a:lstStyle/>
          <a:p>
            <a:fld id="{A3945DB8-8969-4579-9EA6-038FDDAFF65B}" type="slidenum">
              <a:rPr lang="es-PE" smtClean="0"/>
              <a:t>1</a:t>
            </a:fld>
            <a:endParaRPr lang="es-PE"/>
          </a:p>
        </p:txBody>
      </p:sp>
    </p:spTree>
    <p:extLst>
      <p:ext uri="{BB962C8B-B14F-4D97-AF65-F5344CB8AC3E}">
        <p14:creationId xmlns:p14="http://schemas.microsoft.com/office/powerpoint/2010/main" val="3961051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24DB84C1-CD5C-424D-8D2E-8226EAD775B5}"/>
              </a:ext>
            </a:extLst>
          </p:cNvPr>
          <p:cNvSpPr>
            <a:spLocks noGrp="1"/>
          </p:cNvSpPr>
          <p:nvPr>
            <p:ph type="sldNum" sz="quarter" idx="12"/>
          </p:nvPr>
        </p:nvSpPr>
        <p:spPr/>
        <p:txBody>
          <a:bodyPr/>
          <a:lstStyle/>
          <a:p>
            <a:fld id="{A3945DB8-8969-4579-9EA6-038FDDAFF65B}" type="slidenum">
              <a:rPr lang="es-PE" smtClean="0"/>
              <a:t>10</a:t>
            </a:fld>
            <a:endParaRPr lang="es-PE"/>
          </a:p>
        </p:txBody>
      </p:sp>
      <p:sp>
        <p:nvSpPr>
          <p:cNvPr id="3" name="Título 2">
            <a:extLst>
              <a:ext uri="{FF2B5EF4-FFF2-40B4-BE49-F238E27FC236}">
                <a16:creationId xmlns:a16="http://schemas.microsoft.com/office/drawing/2014/main" id="{ED7E4D35-D1C6-404D-B441-ECB397608797}"/>
              </a:ext>
            </a:extLst>
          </p:cNvPr>
          <p:cNvSpPr>
            <a:spLocks noGrp="1"/>
          </p:cNvSpPr>
          <p:nvPr>
            <p:ph type="title"/>
          </p:nvPr>
        </p:nvSpPr>
        <p:spPr/>
        <p:txBody>
          <a:bodyPr>
            <a:normAutofit fontScale="90000"/>
          </a:bodyPr>
          <a:lstStyle/>
          <a:p>
            <a:r>
              <a:rPr lang="es-PE" dirty="0"/>
              <a:t>Crear incidente_</a:t>
            </a:r>
          </a:p>
        </p:txBody>
      </p:sp>
      <p:pic>
        <p:nvPicPr>
          <p:cNvPr id="4" name="Imagen 3">
            <a:extLst>
              <a:ext uri="{FF2B5EF4-FFF2-40B4-BE49-F238E27FC236}">
                <a16:creationId xmlns:a16="http://schemas.microsoft.com/office/drawing/2014/main" id="{BD3D4F32-7D8D-47CA-BAA5-9352920A6F87}"/>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a:ext>
            </a:extLst>
          </a:blip>
          <a:srcRect/>
          <a:stretch/>
        </p:blipFill>
        <p:spPr>
          <a:xfrm>
            <a:off x="1033670" y="4572005"/>
            <a:ext cx="10151164" cy="1510748"/>
          </a:xfrm>
          <a:prstGeom prst="rect">
            <a:avLst/>
          </a:prstGeom>
        </p:spPr>
      </p:pic>
      <p:sp>
        <p:nvSpPr>
          <p:cNvPr id="5" name="Rectángulo: esquinas redondeadas 4">
            <a:extLst>
              <a:ext uri="{FF2B5EF4-FFF2-40B4-BE49-F238E27FC236}">
                <a16:creationId xmlns:a16="http://schemas.microsoft.com/office/drawing/2014/main" id="{A739B304-72A2-4206-94B5-86A77B7BF1A5}"/>
              </a:ext>
            </a:extLst>
          </p:cNvPr>
          <p:cNvSpPr/>
          <p:nvPr/>
        </p:nvSpPr>
        <p:spPr>
          <a:xfrm>
            <a:off x="9210260" y="4770787"/>
            <a:ext cx="954159" cy="39011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Rectángulo 5">
            <a:extLst>
              <a:ext uri="{FF2B5EF4-FFF2-40B4-BE49-F238E27FC236}">
                <a16:creationId xmlns:a16="http://schemas.microsoft.com/office/drawing/2014/main" id="{3D9677B7-8D1A-4412-A0DC-9844CB35646B}"/>
              </a:ext>
            </a:extLst>
          </p:cNvPr>
          <p:cNvSpPr/>
          <p:nvPr/>
        </p:nvSpPr>
        <p:spPr>
          <a:xfrm>
            <a:off x="1232451" y="1374472"/>
            <a:ext cx="9952383" cy="646331"/>
          </a:xfrm>
          <a:prstGeom prst="rect">
            <a:avLst/>
          </a:prstGeom>
        </p:spPr>
        <p:txBody>
          <a:bodyPr wrap="square">
            <a:spAutoFit/>
          </a:bodyPr>
          <a:lstStyle/>
          <a:p>
            <a:r>
              <a:rPr lang="es-PE" dirty="0">
                <a:solidFill>
                  <a:srgbClr val="4D4D4D"/>
                </a:solidFill>
                <a:cs typeface="Calibri" panose="020F0502020204030204" pitchFamily="34" charset="0"/>
              </a:rPr>
              <a:t>Podemos cargar la información a través del </a:t>
            </a:r>
            <a:r>
              <a:rPr lang="es-PE" b="1" i="1" dirty="0">
                <a:solidFill>
                  <a:srgbClr val="4D4D4D"/>
                </a:solidFill>
                <a:cs typeface="Calibri" panose="020F0502020204030204" pitchFamily="34" charset="0"/>
              </a:rPr>
              <a:t>número de teléfono </a:t>
            </a:r>
            <a:r>
              <a:rPr lang="es-PE" dirty="0">
                <a:solidFill>
                  <a:srgbClr val="4D4D4D"/>
                </a:solidFill>
                <a:cs typeface="Calibri" panose="020F0502020204030204" pitchFamily="34" charset="0"/>
              </a:rPr>
              <a:t>(Siempre y cuando ya sea cliente).</a:t>
            </a:r>
            <a:endParaRPr lang="es-PE" b="1" i="1" dirty="0">
              <a:solidFill>
                <a:srgbClr val="4D4D4D"/>
              </a:solidFill>
              <a:cs typeface="Calibri" panose="020F0502020204030204" pitchFamily="34" charset="0"/>
            </a:endParaRPr>
          </a:p>
        </p:txBody>
      </p:sp>
      <p:pic>
        <p:nvPicPr>
          <p:cNvPr id="8" name="Imagen 7">
            <a:extLst>
              <a:ext uri="{FF2B5EF4-FFF2-40B4-BE49-F238E27FC236}">
                <a16:creationId xmlns:a16="http://schemas.microsoft.com/office/drawing/2014/main" id="{48D095BB-9C75-4AD5-AC9D-B7D91D9F806A}"/>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a:ext>
            </a:extLst>
          </a:blip>
          <a:srcRect/>
          <a:stretch/>
        </p:blipFill>
        <p:spPr>
          <a:xfrm>
            <a:off x="1033670" y="2157855"/>
            <a:ext cx="10151164" cy="1542743"/>
          </a:xfrm>
          <a:prstGeom prst="rect">
            <a:avLst/>
          </a:prstGeom>
        </p:spPr>
      </p:pic>
      <p:sp>
        <p:nvSpPr>
          <p:cNvPr id="9" name="Rectángulo: esquinas redondeadas 8">
            <a:extLst>
              <a:ext uri="{FF2B5EF4-FFF2-40B4-BE49-F238E27FC236}">
                <a16:creationId xmlns:a16="http://schemas.microsoft.com/office/drawing/2014/main" id="{0082DD4A-2EB5-4D75-8EEE-1B6C955228F4}"/>
              </a:ext>
            </a:extLst>
          </p:cNvPr>
          <p:cNvSpPr/>
          <p:nvPr/>
        </p:nvSpPr>
        <p:spPr>
          <a:xfrm>
            <a:off x="1060174" y="2348876"/>
            <a:ext cx="954159" cy="39011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 name="Rectángulo 9">
            <a:extLst>
              <a:ext uri="{FF2B5EF4-FFF2-40B4-BE49-F238E27FC236}">
                <a16:creationId xmlns:a16="http://schemas.microsoft.com/office/drawing/2014/main" id="{1B2D1387-FA16-4534-838F-FB0F250F0DF7}"/>
              </a:ext>
            </a:extLst>
          </p:cNvPr>
          <p:cNvSpPr/>
          <p:nvPr/>
        </p:nvSpPr>
        <p:spPr>
          <a:xfrm>
            <a:off x="1232451" y="3900654"/>
            <a:ext cx="9952383" cy="369332"/>
          </a:xfrm>
          <a:prstGeom prst="rect">
            <a:avLst/>
          </a:prstGeom>
        </p:spPr>
        <p:txBody>
          <a:bodyPr wrap="square">
            <a:spAutoFit/>
          </a:bodyPr>
          <a:lstStyle/>
          <a:p>
            <a:r>
              <a:rPr lang="es-PE" dirty="0">
                <a:solidFill>
                  <a:srgbClr val="4D4D4D"/>
                </a:solidFill>
                <a:cs typeface="Calibri" panose="020F0502020204030204" pitchFamily="34" charset="0"/>
              </a:rPr>
              <a:t>También podemos buscarlo con el </a:t>
            </a:r>
            <a:r>
              <a:rPr lang="es-PE" b="1" i="1" dirty="0">
                <a:solidFill>
                  <a:srgbClr val="4D4D4D"/>
                </a:solidFill>
                <a:cs typeface="Calibri" panose="020F0502020204030204" pitchFamily="34" charset="0"/>
              </a:rPr>
              <a:t>RUC, DNI y otros.</a:t>
            </a:r>
          </a:p>
        </p:txBody>
      </p:sp>
    </p:spTree>
    <p:extLst>
      <p:ext uri="{BB962C8B-B14F-4D97-AF65-F5344CB8AC3E}">
        <p14:creationId xmlns:p14="http://schemas.microsoft.com/office/powerpoint/2010/main" val="2510671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D7AEBB2E-A61A-4943-881D-3458952816F8}"/>
              </a:ext>
            </a:extLst>
          </p:cNvPr>
          <p:cNvSpPr>
            <a:spLocks noGrp="1"/>
          </p:cNvSpPr>
          <p:nvPr>
            <p:ph type="sldNum" sz="quarter" idx="12"/>
          </p:nvPr>
        </p:nvSpPr>
        <p:spPr/>
        <p:txBody>
          <a:bodyPr/>
          <a:lstStyle/>
          <a:p>
            <a:fld id="{A3945DB8-8969-4579-9EA6-038FDDAFF65B}" type="slidenum">
              <a:rPr lang="es-PE" smtClean="0"/>
              <a:t>11</a:t>
            </a:fld>
            <a:endParaRPr lang="es-PE"/>
          </a:p>
        </p:txBody>
      </p:sp>
      <p:sp>
        <p:nvSpPr>
          <p:cNvPr id="3" name="Título 2">
            <a:extLst>
              <a:ext uri="{FF2B5EF4-FFF2-40B4-BE49-F238E27FC236}">
                <a16:creationId xmlns:a16="http://schemas.microsoft.com/office/drawing/2014/main" id="{B5B0C7E6-0EFD-4480-90FD-C3438D48C57D}"/>
              </a:ext>
            </a:extLst>
          </p:cNvPr>
          <p:cNvSpPr>
            <a:spLocks noGrp="1"/>
          </p:cNvSpPr>
          <p:nvPr>
            <p:ph type="title"/>
          </p:nvPr>
        </p:nvSpPr>
        <p:spPr/>
        <p:txBody>
          <a:bodyPr>
            <a:normAutofit fontScale="90000"/>
          </a:bodyPr>
          <a:lstStyle/>
          <a:p>
            <a:r>
              <a:rPr lang="es-PE" dirty="0"/>
              <a:t>Crear incidente_</a:t>
            </a:r>
          </a:p>
        </p:txBody>
      </p:sp>
      <p:pic>
        <p:nvPicPr>
          <p:cNvPr id="4098" name="Picture 2" descr="Resultado de imagen para check png">
            <a:extLst>
              <a:ext uri="{FF2B5EF4-FFF2-40B4-BE49-F238E27FC236}">
                <a16:creationId xmlns:a16="http://schemas.microsoft.com/office/drawing/2014/main" id="{E6E0844B-651C-4846-A566-95C178B3C93B}"/>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86315" y="1271834"/>
            <a:ext cx="459658" cy="459658"/>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6D38F725-2DAE-4075-9EDB-C7753F8B20EE}"/>
              </a:ext>
            </a:extLst>
          </p:cNvPr>
          <p:cNvSpPr/>
          <p:nvPr/>
        </p:nvSpPr>
        <p:spPr>
          <a:xfrm>
            <a:off x="1345973" y="1284361"/>
            <a:ext cx="4099464" cy="461665"/>
          </a:xfrm>
          <a:prstGeom prst="rect">
            <a:avLst/>
          </a:prstGeom>
        </p:spPr>
        <p:txBody>
          <a:bodyPr wrap="square">
            <a:spAutoFit/>
          </a:bodyPr>
          <a:lstStyle/>
          <a:p>
            <a:r>
              <a:rPr lang="es-PE" sz="2400" dirty="0">
                <a:solidFill>
                  <a:srgbClr val="00B050"/>
                </a:solidFill>
                <a:cs typeface="Calibri" panose="020F0502020204030204" pitchFamily="34" charset="0"/>
              </a:rPr>
              <a:t>Registrar comunicación_</a:t>
            </a:r>
            <a:endParaRPr lang="es-PE" sz="2400" b="1" i="1" dirty="0">
              <a:solidFill>
                <a:srgbClr val="00B050"/>
              </a:solidFill>
              <a:cs typeface="Calibri" panose="020F0502020204030204" pitchFamily="34" charset="0"/>
            </a:endParaRPr>
          </a:p>
        </p:txBody>
      </p:sp>
      <p:pic>
        <p:nvPicPr>
          <p:cNvPr id="4" name="Imagen 3">
            <a:extLst>
              <a:ext uri="{FF2B5EF4-FFF2-40B4-BE49-F238E27FC236}">
                <a16:creationId xmlns:a16="http://schemas.microsoft.com/office/drawing/2014/main" id="{DB16A0E1-63A6-4406-907C-F6918ACE94C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08844" y="2926276"/>
            <a:ext cx="10174311" cy="3374265"/>
          </a:xfrm>
          <a:prstGeom prst="rect">
            <a:avLst/>
          </a:prstGeom>
        </p:spPr>
      </p:pic>
      <p:sp>
        <p:nvSpPr>
          <p:cNvPr id="7" name="Rectángulo 6">
            <a:extLst>
              <a:ext uri="{FF2B5EF4-FFF2-40B4-BE49-F238E27FC236}">
                <a16:creationId xmlns:a16="http://schemas.microsoft.com/office/drawing/2014/main" id="{529C0B17-6637-458E-85EB-E8A6BDFE0FDB}"/>
              </a:ext>
            </a:extLst>
          </p:cNvPr>
          <p:cNvSpPr/>
          <p:nvPr/>
        </p:nvSpPr>
        <p:spPr>
          <a:xfrm>
            <a:off x="1345973" y="1808199"/>
            <a:ext cx="9714653" cy="923330"/>
          </a:xfrm>
          <a:prstGeom prst="rect">
            <a:avLst/>
          </a:prstGeom>
        </p:spPr>
        <p:txBody>
          <a:bodyPr wrap="square">
            <a:spAutoFit/>
          </a:bodyPr>
          <a:lstStyle/>
          <a:p>
            <a:pPr algn="just"/>
            <a:r>
              <a:rPr lang="es-PE" dirty="0">
                <a:solidFill>
                  <a:srgbClr val="4D4D4D"/>
                </a:solidFill>
                <a:cs typeface="Calibri" panose="020F0502020204030204" pitchFamily="34" charset="0"/>
              </a:rPr>
              <a:t>Registramos siempre como visita a Nextel, luego llenamos los campos como figura a continuación. Luego del registro de la comunicación seleccionamos la opción “la comunicación se refiere a un nuevo incidente”. Le damos </a:t>
            </a:r>
            <a:r>
              <a:rPr lang="es-PE" dirty="0" err="1">
                <a:solidFill>
                  <a:srgbClr val="4D4D4D"/>
                </a:solidFill>
                <a:cs typeface="Calibri" panose="020F0502020204030204" pitchFamily="34" charset="0"/>
              </a:rPr>
              <a:t>click</a:t>
            </a:r>
            <a:r>
              <a:rPr lang="es-PE" dirty="0">
                <a:solidFill>
                  <a:srgbClr val="4D4D4D"/>
                </a:solidFill>
                <a:cs typeface="Calibri" panose="020F0502020204030204" pitchFamily="34" charset="0"/>
              </a:rPr>
              <a:t> luego en “Siguiente”.</a:t>
            </a:r>
            <a:endParaRPr lang="es-PE" b="1" i="1" dirty="0">
              <a:solidFill>
                <a:srgbClr val="4D4D4D"/>
              </a:solidFill>
              <a:cs typeface="Calibri" panose="020F0502020204030204" pitchFamily="34" charset="0"/>
            </a:endParaRPr>
          </a:p>
        </p:txBody>
      </p:sp>
      <p:sp>
        <p:nvSpPr>
          <p:cNvPr id="8" name="Rectángulo: esquinas redondeadas 7">
            <a:extLst>
              <a:ext uri="{FF2B5EF4-FFF2-40B4-BE49-F238E27FC236}">
                <a16:creationId xmlns:a16="http://schemas.microsoft.com/office/drawing/2014/main" id="{09945124-1F72-4C27-AC01-B8926C5F8F3A}"/>
              </a:ext>
            </a:extLst>
          </p:cNvPr>
          <p:cNvSpPr/>
          <p:nvPr/>
        </p:nvSpPr>
        <p:spPr>
          <a:xfrm>
            <a:off x="1008844" y="6053070"/>
            <a:ext cx="7246514" cy="235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13793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0EF0026E-341B-410F-B180-57C82B108E4F}"/>
              </a:ext>
            </a:extLst>
          </p:cNvPr>
          <p:cNvGrpSpPr/>
          <p:nvPr/>
        </p:nvGrpSpPr>
        <p:grpSpPr>
          <a:xfrm>
            <a:off x="965529" y="2783454"/>
            <a:ext cx="10313636" cy="3588327"/>
            <a:chOff x="414535" y="1245706"/>
            <a:chExt cx="11180938" cy="4717772"/>
          </a:xfrm>
        </p:grpSpPr>
        <p:grpSp>
          <p:nvGrpSpPr>
            <p:cNvPr id="5" name="Group 2">
              <a:extLst>
                <a:ext uri="{FF2B5EF4-FFF2-40B4-BE49-F238E27FC236}">
                  <a16:creationId xmlns:a16="http://schemas.microsoft.com/office/drawing/2014/main" id="{0AEBE939-7332-4DE4-8F19-69C4F9FB9244}"/>
                </a:ext>
              </a:extLst>
            </p:cNvPr>
            <p:cNvGrpSpPr/>
            <p:nvPr/>
          </p:nvGrpSpPr>
          <p:grpSpPr>
            <a:xfrm>
              <a:off x="414535" y="1245706"/>
              <a:ext cx="11180938" cy="4717772"/>
              <a:chOff x="467544" y="1196752"/>
              <a:chExt cx="8160421" cy="2780486"/>
            </a:xfrm>
          </p:grpSpPr>
          <p:pic>
            <p:nvPicPr>
              <p:cNvPr id="19" name="Picture 2">
                <a:extLst>
                  <a:ext uri="{FF2B5EF4-FFF2-40B4-BE49-F238E27FC236}">
                    <a16:creationId xmlns:a16="http://schemas.microsoft.com/office/drawing/2014/main" id="{F22DF7DD-D946-4559-95A0-BD6D52681588}"/>
                  </a:ext>
                </a:extLst>
              </p:cNvPr>
              <p:cNvPicPr>
                <a:picLocks noChangeAspect="1" noChangeArrowheads="1"/>
              </p:cNvPicPr>
              <p:nvPr/>
            </p:nvPicPr>
            <p:blipFill rotWithShape="1">
              <a:blip r:embed="rId2" cstate="screen">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a:ext>
                </a:extLst>
              </a:blip>
              <a:srcRect r="590"/>
              <a:stretch/>
            </p:blipFill>
            <p:spPr bwMode="auto">
              <a:xfrm>
                <a:off x="467544" y="1196752"/>
                <a:ext cx="8160421" cy="252028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3">
                <a:extLst>
                  <a:ext uri="{FF2B5EF4-FFF2-40B4-BE49-F238E27FC236}">
                    <a16:creationId xmlns:a16="http://schemas.microsoft.com/office/drawing/2014/main" id="{BEFCD2BE-DF38-46F0-9E75-F24F1C5E8E6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995936" y="3720063"/>
                <a:ext cx="809625" cy="25717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 name="Rectángulo redondeado 6">
              <a:extLst>
                <a:ext uri="{FF2B5EF4-FFF2-40B4-BE49-F238E27FC236}">
                  <a16:creationId xmlns:a16="http://schemas.microsoft.com/office/drawing/2014/main" id="{46F2185C-7626-4B6E-815E-08A4C9D42A91}"/>
                </a:ext>
              </a:extLst>
            </p:cNvPr>
            <p:cNvSpPr/>
            <p:nvPr/>
          </p:nvSpPr>
          <p:spPr>
            <a:xfrm>
              <a:off x="482600" y="1765989"/>
              <a:ext cx="1193800" cy="288097"/>
            </a:xfrm>
            <a:prstGeom prst="roundRect">
              <a:avLst/>
            </a:prstGeom>
            <a:noFill/>
            <a:ln w="38100">
              <a:solidFill>
                <a:srgbClr val="FF67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Rectángulo redondeado 7">
              <a:extLst>
                <a:ext uri="{FF2B5EF4-FFF2-40B4-BE49-F238E27FC236}">
                  <a16:creationId xmlns:a16="http://schemas.microsoft.com/office/drawing/2014/main" id="{13EC5EA3-12A6-41A0-85CC-7786D69E1020}"/>
                </a:ext>
              </a:extLst>
            </p:cNvPr>
            <p:cNvSpPr/>
            <p:nvPr/>
          </p:nvSpPr>
          <p:spPr>
            <a:xfrm>
              <a:off x="4806950" y="2273141"/>
              <a:ext cx="869950" cy="288097"/>
            </a:xfrm>
            <a:prstGeom prst="roundRect">
              <a:avLst/>
            </a:prstGeom>
            <a:noFill/>
            <a:ln w="38100">
              <a:solidFill>
                <a:srgbClr val="FF67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 name="Rectángulo redondeado 8">
              <a:extLst>
                <a:ext uri="{FF2B5EF4-FFF2-40B4-BE49-F238E27FC236}">
                  <a16:creationId xmlns:a16="http://schemas.microsoft.com/office/drawing/2014/main" id="{600EBFD9-CA0F-4C35-B6DF-E890D5596B69}"/>
                </a:ext>
              </a:extLst>
            </p:cNvPr>
            <p:cNvSpPr/>
            <p:nvPr/>
          </p:nvSpPr>
          <p:spPr>
            <a:xfrm>
              <a:off x="475972" y="2250057"/>
              <a:ext cx="2736850" cy="288097"/>
            </a:xfrm>
            <a:prstGeom prst="roundRect">
              <a:avLst/>
            </a:prstGeom>
            <a:noFill/>
            <a:ln w="38100">
              <a:solidFill>
                <a:srgbClr val="FF67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Rectángulo redondeado 9">
              <a:extLst>
                <a:ext uri="{FF2B5EF4-FFF2-40B4-BE49-F238E27FC236}">
                  <a16:creationId xmlns:a16="http://schemas.microsoft.com/office/drawing/2014/main" id="{DF620DDC-3F3F-40CD-9F0A-04FB2687A125}"/>
                </a:ext>
              </a:extLst>
            </p:cNvPr>
            <p:cNvSpPr/>
            <p:nvPr/>
          </p:nvSpPr>
          <p:spPr>
            <a:xfrm>
              <a:off x="6646930" y="2273140"/>
              <a:ext cx="3093969" cy="288097"/>
            </a:xfrm>
            <a:prstGeom prst="roundRect">
              <a:avLst/>
            </a:prstGeom>
            <a:noFill/>
            <a:ln w="38100">
              <a:solidFill>
                <a:srgbClr val="FF67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 name="Rectángulo redondeado 10">
              <a:extLst>
                <a:ext uri="{FF2B5EF4-FFF2-40B4-BE49-F238E27FC236}">
                  <a16:creationId xmlns:a16="http://schemas.microsoft.com/office/drawing/2014/main" id="{6D14811B-DB84-4D60-9C99-6979BB0FD16C}"/>
                </a:ext>
              </a:extLst>
            </p:cNvPr>
            <p:cNvSpPr/>
            <p:nvPr/>
          </p:nvSpPr>
          <p:spPr>
            <a:xfrm>
              <a:off x="482600" y="2779401"/>
              <a:ext cx="3105150" cy="288097"/>
            </a:xfrm>
            <a:prstGeom prst="roundRect">
              <a:avLst/>
            </a:prstGeom>
            <a:noFill/>
            <a:ln w="38100">
              <a:solidFill>
                <a:srgbClr val="FF67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 name="Rectángulo redondeado 11">
              <a:extLst>
                <a:ext uri="{FF2B5EF4-FFF2-40B4-BE49-F238E27FC236}">
                  <a16:creationId xmlns:a16="http://schemas.microsoft.com/office/drawing/2014/main" id="{EC21015C-BAF1-4607-8D59-98CFF4CAC6FE}"/>
                </a:ext>
              </a:extLst>
            </p:cNvPr>
            <p:cNvSpPr/>
            <p:nvPr/>
          </p:nvSpPr>
          <p:spPr>
            <a:xfrm>
              <a:off x="488950" y="3873316"/>
              <a:ext cx="1708150" cy="288097"/>
            </a:xfrm>
            <a:prstGeom prst="roundRect">
              <a:avLst/>
            </a:prstGeom>
            <a:noFill/>
            <a:ln w="38100">
              <a:solidFill>
                <a:srgbClr val="FF67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redondeado 12">
              <a:extLst>
                <a:ext uri="{FF2B5EF4-FFF2-40B4-BE49-F238E27FC236}">
                  <a16:creationId xmlns:a16="http://schemas.microsoft.com/office/drawing/2014/main" id="{9FD9CF90-751F-4A26-A225-F3E395647D00}"/>
                </a:ext>
              </a:extLst>
            </p:cNvPr>
            <p:cNvSpPr/>
            <p:nvPr/>
          </p:nvSpPr>
          <p:spPr>
            <a:xfrm>
              <a:off x="5248933" y="5521977"/>
              <a:ext cx="1109302" cy="408252"/>
            </a:xfrm>
            <a:prstGeom prst="roundRect">
              <a:avLst/>
            </a:prstGeom>
            <a:noFill/>
            <a:ln w="38100">
              <a:solidFill>
                <a:srgbClr val="FF67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3" name="CuadroTexto 12">
              <a:extLst>
                <a:ext uri="{FF2B5EF4-FFF2-40B4-BE49-F238E27FC236}">
                  <a16:creationId xmlns:a16="http://schemas.microsoft.com/office/drawing/2014/main" id="{9429D5C1-0D27-41A7-AA51-A7425531E35A}"/>
                </a:ext>
              </a:extLst>
            </p:cNvPr>
            <p:cNvSpPr txBox="1"/>
            <p:nvPr/>
          </p:nvSpPr>
          <p:spPr>
            <a:xfrm>
              <a:off x="1744465" y="1653976"/>
              <a:ext cx="290710" cy="526047"/>
            </a:xfrm>
            <a:prstGeom prst="rect">
              <a:avLst/>
            </a:prstGeom>
            <a:noFill/>
          </p:spPr>
          <p:txBody>
            <a:bodyPr wrap="square" rtlCol="0">
              <a:spAutoFit/>
            </a:bodyPr>
            <a:lstStyle/>
            <a:p>
              <a:r>
                <a:rPr lang="es-PE" sz="2000" dirty="0">
                  <a:solidFill>
                    <a:srgbClr val="FF6702"/>
                  </a:solidFill>
                  <a:latin typeface="Calibri" panose="020F0502020204030204" pitchFamily="34" charset="0"/>
                  <a:cs typeface="Calibri" panose="020F0502020204030204" pitchFamily="34" charset="0"/>
                </a:rPr>
                <a:t>1</a:t>
              </a:r>
            </a:p>
          </p:txBody>
        </p:sp>
        <p:sp>
          <p:nvSpPr>
            <p:cNvPr id="14" name="CuadroTexto 13">
              <a:extLst>
                <a:ext uri="{FF2B5EF4-FFF2-40B4-BE49-F238E27FC236}">
                  <a16:creationId xmlns:a16="http://schemas.microsoft.com/office/drawing/2014/main" id="{BFA2C7CE-39B5-493D-AEC0-E9DEFC166811}"/>
                </a:ext>
              </a:extLst>
            </p:cNvPr>
            <p:cNvSpPr txBox="1"/>
            <p:nvPr/>
          </p:nvSpPr>
          <p:spPr>
            <a:xfrm>
              <a:off x="3242860" y="2194050"/>
              <a:ext cx="290710" cy="526047"/>
            </a:xfrm>
            <a:prstGeom prst="rect">
              <a:avLst/>
            </a:prstGeom>
            <a:noFill/>
          </p:spPr>
          <p:txBody>
            <a:bodyPr wrap="square" rtlCol="0">
              <a:spAutoFit/>
            </a:bodyPr>
            <a:lstStyle/>
            <a:p>
              <a:r>
                <a:rPr lang="es-PE" sz="2000" dirty="0">
                  <a:solidFill>
                    <a:srgbClr val="FF6702"/>
                  </a:solidFill>
                  <a:latin typeface="Calibri" panose="020F0502020204030204" pitchFamily="34" charset="0"/>
                  <a:cs typeface="Calibri" panose="020F0502020204030204" pitchFamily="34" charset="0"/>
                </a:rPr>
                <a:t>2</a:t>
              </a:r>
            </a:p>
          </p:txBody>
        </p:sp>
        <p:sp>
          <p:nvSpPr>
            <p:cNvPr id="15" name="CuadroTexto 14">
              <a:extLst>
                <a:ext uri="{FF2B5EF4-FFF2-40B4-BE49-F238E27FC236}">
                  <a16:creationId xmlns:a16="http://schemas.microsoft.com/office/drawing/2014/main" id="{AC8A1AF7-B1CB-4F0B-AE47-95D59B6F0913}"/>
                </a:ext>
              </a:extLst>
            </p:cNvPr>
            <p:cNvSpPr txBox="1"/>
            <p:nvPr/>
          </p:nvSpPr>
          <p:spPr>
            <a:xfrm>
              <a:off x="5724623" y="2211838"/>
              <a:ext cx="290710" cy="526047"/>
            </a:xfrm>
            <a:prstGeom prst="rect">
              <a:avLst/>
            </a:prstGeom>
            <a:noFill/>
          </p:spPr>
          <p:txBody>
            <a:bodyPr wrap="square" rtlCol="0">
              <a:spAutoFit/>
            </a:bodyPr>
            <a:lstStyle/>
            <a:p>
              <a:r>
                <a:rPr lang="es-PE" sz="2000" dirty="0">
                  <a:solidFill>
                    <a:srgbClr val="FF6702"/>
                  </a:solidFill>
                  <a:latin typeface="Calibri" panose="020F0502020204030204" pitchFamily="34" charset="0"/>
                  <a:cs typeface="Calibri" panose="020F0502020204030204" pitchFamily="34" charset="0"/>
                </a:rPr>
                <a:t>3</a:t>
              </a:r>
            </a:p>
          </p:txBody>
        </p:sp>
        <p:sp>
          <p:nvSpPr>
            <p:cNvPr id="16" name="CuadroTexto 15">
              <a:extLst>
                <a:ext uri="{FF2B5EF4-FFF2-40B4-BE49-F238E27FC236}">
                  <a16:creationId xmlns:a16="http://schemas.microsoft.com/office/drawing/2014/main" id="{DF63868E-9626-44D4-9F59-2A4205992A60}"/>
                </a:ext>
              </a:extLst>
            </p:cNvPr>
            <p:cNvSpPr txBox="1"/>
            <p:nvPr/>
          </p:nvSpPr>
          <p:spPr>
            <a:xfrm>
              <a:off x="9833664" y="2211838"/>
              <a:ext cx="290710" cy="526047"/>
            </a:xfrm>
            <a:prstGeom prst="rect">
              <a:avLst/>
            </a:prstGeom>
            <a:noFill/>
          </p:spPr>
          <p:txBody>
            <a:bodyPr wrap="square" rtlCol="0">
              <a:spAutoFit/>
            </a:bodyPr>
            <a:lstStyle/>
            <a:p>
              <a:r>
                <a:rPr lang="es-PE" sz="2000" dirty="0">
                  <a:solidFill>
                    <a:srgbClr val="FF6702"/>
                  </a:solidFill>
                  <a:latin typeface="Calibri" panose="020F0502020204030204" pitchFamily="34" charset="0"/>
                  <a:cs typeface="Calibri" panose="020F0502020204030204" pitchFamily="34" charset="0"/>
                </a:rPr>
                <a:t>4</a:t>
              </a:r>
            </a:p>
          </p:txBody>
        </p:sp>
        <p:sp>
          <p:nvSpPr>
            <p:cNvPr id="17" name="CuadroTexto 16">
              <a:extLst>
                <a:ext uri="{FF2B5EF4-FFF2-40B4-BE49-F238E27FC236}">
                  <a16:creationId xmlns:a16="http://schemas.microsoft.com/office/drawing/2014/main" id="{C23DC6DD-65B6-402B-9438-30E683C46E3A}"/>
                </a:ext>
              </a:extLst>
            </p:cNvPr>
            <p:cNvSpPr txBox="1"/>
            <p:nvPr/>
          </p:nvSpPr>
          <p:spPr>
            <a:xfrm>
              <a:off x="3655815" y="2723394"/>
              <a:ext cx="290710" cy="526047"/>
            </a:xfrm>
            <a:prstGeom prst="rect">
              <a:avLst/>
            </a:prstGeom>
            <a:noFill/>
          </p:spPr>
          <p:txBody>
            <a:bodyPr wrap="square" rtlCol="0">
              <a:spAutoFit/>
            </a:bodyPr>
            <a:lstStyle/>
            <a:p>
              <a:r>
                <a:rPr lang="es-PE" sz="2000" dirty="0">
                  <a:solidFill>
                    <a:srgbClr val="FF6702"/>
                  </a:solidFill>
                  <a:latin typeface="Calibri" panose="020F0502020204030204" pitchFamily="34" charset="0"/>
                  <a:cs typeface="Calibri" panose="020F0502020204030204" pitchFamily="34" charset="0"/>
                </a:rPr>
                <a:t>5</a:t>
              </a:r>
            </a:p>
          </p:txBody>
        </p:sp>
        <p:sp>
          <p:nvSpPr>
            <p:cNvPr id="18" name="CuadroTexto 17">
              <a:extLst>
                <a:ext uri="{FF2B5EF4-FFF2-40B4-BE49-F238E27FC236}">
                  <a16:creationId xmlns:a16="http://schemas.microsoft.com/office/drawing/2014/main" id="{4B7D9A10-FDAC-4A35-803A-7A45BF06CD4E}"/>
                </a:ext>
              </a:extLst>
            </p:cNvPr>
            <p:cNvSpPr txBox="1"/>
            <p:nvPr/>
          </p:nvSpPr>
          <p:spPr>
            <a:xfrm>
              <a:off x="2282144" y="3817310"/>
              <a:ext cx="290710" cy="526047"/>
            </a:xfrm>
            <a:prstGeom prst="rect">
              <a:avLst/>
            </a:prstGeom>
            <a:noFill/>
          </p:spPr>
          <p:txBody>
            <a:bodyPr wrap="square" rtlCol="0">
              <a:spAutoFit/>
            </a:bodyPr>
            <a:lstStyle/>
            <a:p>
              <a:r>
                <a:rPr lang="es-PE" sz="2000" dirty="0">
                  <a:solidFill>
                    <a:srgbClr val="FF6702"/>
                  </a:solidFill>
                  <a:latin typeface="Calibri" panose="020F0502020204030204" pitchFamily="34" charset="0"/>
                  <a:cs typeface="Calibri" panose="020F0502020204030204" pitchFamily="34" charset="0"/>
                </a:rPr>
                <a:t>6</a:t>
              </a:r>
            </a:p>
          </p:txBody>
        </p:sp>
      </p:grpSp>
      <p:pic>
        <p:nvPicPr>
          <p:cNvPr id="21" name="Picture 4">
            <a:extLst>
              <a:ext uri="{FF2B5EF4-FFF2-40B4-BE49-F238E27FC236}">
                <a16:creationId xmlns:a16="http://schemas.microsoft.com/office/drawing/2014/main" id="{D7D6D8F3-D864-4399-AF96-8FC9CF4AEB0E}"/>
              </a:ext>
            </a:extLst>
          </p:cNvPr>
          <p:cNvPicPr>
            <a:picLocks noChangeAspect="1" noChangeArrowheads="1"/>
          </p:cNvPicPr>
          <p:nvPr/>
        </p:nvPicPr>
        <p:blipFill rotWithShape="1">
          <a:blip r:embed="rId5" cstate="screen">
            <a:extLst>
              <a:ext uri="{BEBA8EAE-BF5A-486C-A8C5-ECC9F3942E4B}">
                <a14:imgProps xmlns:a14="http://schemas.microsoft.com/office/drawing/2010/main">
                  <a14:imgLayer r:embed="rId6">
                    <a14:imgEffect>
                      <a14:saturation sat="200000"/>
                    </a14:imgEffect>
                  </a14:imgLayer>
                </a14:imgProps>
              </a:ext>
              <a:ext uri="{28A0092B-C50C-407E-A947-70E740481C1C}">
                <a14:useLocalDpi xmlns:a14="http://schemas.microsoft.com/office/drawing/2010/main"/>
              </a:ext>
            </a:extLst>
          </a:blip>
          <a:srcRect l="1044" t="1223" r="864" b="1476"/>
          <a:stretch/>
        </p:blipFill>
        <p:spPr bwMode="auto">
          <a:xfrm>
            <a:off x="7841644" y="4123837"/>
            <a:ext cx="2884220" cy="1535468"/>
          </a:xfrm>
          <a:prstGeom prst="roundRect">
            <a:avLst>
              <a:gd name="adj" fmla="val 4212"/>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Imagen 21">
            <a:extLst>
              <a:ext uri="{FF2B5EF4-FFF2-40B4-BE49-F238E27FC236}">
                <a16:creationId xmlns:a16="http://schemas.microsoft.com/office/drawing/2014/main" id="{DB4BD70B-F3F7-4B59-9098-04D58A89A1B0}"/>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819732" y="637823"/>
            <a:ext cx="3459434" cy="2319289"/>
          </a:xfrm>
          <a:prstGeom prst="rect">
            <a:avLst/>
          </a:prstGeom>
        </p:spPr>
      </p:pic>
      <p:sp>
        <p:nvSpPr>
          <p:cNvPr id="23" name="Rectángulo 22">
            <a:extLst>
              <a:ext uri="{FF2B5EF4-FFF2-40B4-BE49-F238E27FC236}">
                <a16:creationId xmlns:a16="http://schemas.microsoft.com/office/drawing/2014/main" id="{B5AC75D1-E7A3-4501-9D28-FB0CF5391299}"/>
              </a:ext>
            </a:extLst>
          </p:cNvPr>
          <p:cNvSpPr/>
          <p:nvPr/>
        </p:nvSpPr>
        <p:spPr>
          <a:xfrm>
            <a:off x="1384904" y="1920761"/>
            <a:ext cx="6456739" cy="584775"/>
          </a:xfrm>
          <a:prstGeom prst="rect">
            <a:avLst/>
          </a:prstGeom>
        </p:spPr>
        <p:txBody>
          <a:bodyPr wrap="square">
            <a:spAutoFit/>
          </a:bodyPr>
          <a:lstStyle/>
          <a:p>
            <a:r>
              <a:rPr lang="es-PE" sz="1600" dirty="0">
                <a:solidFill>
                  <a:schemeClr val="tx1">
                    <a:lumMod val="65000"/>
                    <a:lumOff val="35000"/>
                  </a:schemeClr>
                </a:solidFill>
                <a:latin typeface="+mj-lt"/>
                <a:cs typeface="Calibri" panose="020F0502020204030204" pitchFamily="34" charset="0"/>
              </a:rPr>
              <a:t>Llenamos los datos en cada campo de acuerdo a la transacción que vamos a realizar.</a:t>
            </a:r>
            <a:endParaRPr lang="es-PE" sz="1600" b="1" i="1" dirty="0">
              <a:solidFill>
                <a:srgbClr val="0154A0"/>
              </a:solidFill>
              <a:latin typeface="+mj-lt"/>
              <a:cs typeface="Calibri" panose="020F0502020204030204" pitchFamily="34" charset="0"/>
            </a:endParaRPr>
          </a:p>
        </p:txBody>
      </p:sp>
      <p:sp>
        <p:nvSpPr>
          <p:cNvPr id="2" name="Marcador de número de diapositiva 1">
            <a:extLst>
              <a:ext uri="{FF2B5EF4-FFF2-40B4-BE49-F238E27FC236}">
                <a16:creationId xmlns:a16="http://schemas.microsoft.com/office/drawing/2014/main" id="{761FF3F3-261B-4B19-9706-9A108D13EC96}"/>
              </a:ext>
            </a:extLst>
          </p:cNvPr>
          <p:cNvSpPr>
            <a:spLocks noGrp="1"/>
          </p:cNvSpPr>
          <p:nvPr>
            <p:ph type="sldNum" sz="quarter" idx="12"/>
          </p:nvPr>
        </p:nvSpPr>
        <p:spPr/>
        <p:txBody>
          <a:bodyPr/>
          <a:lstStyle/>
          <a:p>
            <a:fld id="{A3945DB8-8969-4579-9EA6-038FDDAFF65B}" type="slidenum">
              <a:rPr lang="es-PE" smtClean="0"/>
              <a:t>12</a:t>
            </a:fld>
            <a:endParaRPr lang="es-PE"/>
          </a:p>
        </p:txBody>
      </p:sp>
      <p:sp>
        <p:nvSpPr>
          <p:cNvPr id="3" name="Título 2">
            <a:extLst>
              <a:ext uri="{FF2B5EF4-FFF2-40B4-BE49-F238E27FC236}">
                <a16:creationId xmlns:a16="http://schemas.microsoft.com/office/drawing/2014/main" id="{F1BE7449-00CE-4BA7-B9DE-DEA3BD31373E}"/>
              </a:ext>
            </a:extLst>
          </p:cNvPr>
          <p:cNvSpPr>
            <a:spLocks noGrp="1"/>
          </p:cNvSpPr>
          <p:nvPr>
            <p:ph type="title"/>
          </p:nvPr>
        </p:nvSpPr>
        <p:spPr/>
        <p:txBody>
          <a:bodyPr>
            <a:normAutofit fontScale="90000"/>
          </a:bodyPr>
          <a:lstStyle/>
          <a:p>
            <a:r>
              <a:rPr lang="es-PE" dirty="0"/>
              <a:t>Crear incidente_</a:t>
            </a:r>
          </a:p>
        </p:txBody>
      </p:sp>
      <p:pic>
        <p:nvPicPr>
          <p:cNvPr id="24" name="Picture 2" descr="Resultado de imagen para check png">
            <a:extLst>
              <a:ext uri="{FF2B5EF4-FFF2-40B4-BE49-F238E27FC236}">
                <a16:creationId xmlns:a16="http://schemas.microsoft.com/office/drawing/2014/main" id="{F7D03091-B934-4B9B-8A6A-8B7E30AC173B}"/>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886315" y="1271834"/>
            <a:ext cx="459658" cy="459658"/>
          </a:xfrm>
          <a:prstGeom prst="rect">
            <a:avLst/>
          </a:prstGeom>
          <a:noFill/>
          <a:extLst>
            <a:ext uri="{909E8E84-426E-40DD-AFC4-6F175D3DCCD1}">
              <a14:hiddenFill xmlns:a14="http://schemas.microsoft.com/office/drawing/2010/main">
                <a:solidFill>
                  <a:srgbClr val="FFFFFF"/>
                </a:solidFill>
              </a14:hiddenFill>
            </a:ext>
          </a:extLst>
        </p:spPr>
      </p:pic>
      <p:sp>
        <p:nvSpPr>
          <p:cNvPr id="25" name="Rectángulo 24">
            <a:extLst>
              <a:ext uri="{FF2B5EF4-FFF2-40B4-BE49-F238E27FC236}">
                <a16:creationId xmlns:a16="http://schemas.microsoft.com/office/drawing/2014/main" id="{A66DD2BA-C109-4DA4-87B5-727440883974}"/>
              </a:ext>
            </a:extLst>
          </p:cNvPr>
          <p:cNvSpPr/>
          <p:nvPr/>
        </p:nvSpPr>
        <p:spPr>
          <a:xfrm>
            <a:off x="1345973" y="1284361"/>
            <a:ext cx="4099464" cy="461665"/>
          </a:xfrm>
          <a:prstGeom prst="rect">
            <a:avLst/>
          </a:prstGeom>
        </p:spPr>
        <p:txBody>
          <a:bodyPr wrap="square">
            <a:spAutoFit/>
          </a:bodyPr>
          <a:lstStyle/>
          <a:p>
            <a:r>
              <a:rPr lang="es-PE" sz="2400" dirty="0">
                <a:solidFill>
                  <a:srgbClr val="00B050"/>
                </a:solidFill>
                <a:cs typeface="Calibri" panose="020F0502020204030204" pitchFamily="34" charset="0"/>
              </a:rPr>
              <a:t>Registrar incidente_</a:t>
            </a:r>
            <a:endParaRPr lang="es-PE" sz="2400" b="1" i="1" dirty="0">
              <a:solidFill>
                <a:srgbClr val="00B050"/>
              </a:solidFill>
              <a:cs typeface="Calibri" panose="020F0502020204030204" pitchFamily="34" charset="0"/>
            </a:endParaRPr>
          </a:p>
        </p:txBody>
      </p:sp>
    </p:spTree>
    <p:extLst>
      <p:ext uri="{BB962C8B-B14F-4D97-AF65-F5344CB8AC3E}">
        <p14:creationId xmlns:p14="http://schemas.microsoft.com/office/powerpoint/2010/main" val="422753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EFC75AD5-C7FF-46D4-8985-0402F84CF699}"/>
              </a:ext>
            </a:extLst>
          </p:cNvPr>
          <p:cNvSpPr>
            <a:spLocks noGrp="1"/>
          </p:cNvSpPr>
          <p:nvPr>
            <p:ph type="sldNum" sz="quarter" idx="12"/>
          </p:nvPr>
        </p:nvSpPr>
        <p:spPr/>
        <p:txBody>
          <a:bodyPr/>
          <a:lstStyle/>
          <a:p>
            <a:fld id="{A3945DB8-8969-4579-9EA6-038FDDAFF65B}" type="slidenum">
              <a:rPr lang="es-PE" smtClean="0"/>
              <a:t>13</a:t>
            </a:fld>
            <a:endParaRPr lang="es-PE"/>
          </a:p>
        </p:txBody>
      </p:sp>
      <p:sp>
        <p:nvSpPr>
          <p:cNvPr id="3" name="Título 2">
            <a:extLst>
              <a:ext uri="{FF2B5EF4-FFF2-40B4-BE49-F238E27FC236}">
                <a16:creationId xmlns:a16="http://schemas.microsoft.com/office/drawing/2014/main" id="{4E45C302-4E77-42E0-B639-D89B2CECEB69}"/>
              </a:ext>
            </a:extLst>
          </p:cNvPr>
          <p:cNvSpPr>
            <a:spLocks noGrp="1"/>
          </p:cNvSpPr>
          <p:nvPr>
            <p:ph type="title"/>
          </p:nvPr>
        </p:nvSpPr>
        <p:spPr>
          <a:xfrm>
            <a:off x="1358900" y="2707828"/>
            <a:ext cx="9474200" cy="1297501"/>
          </a:xfrm>
        </p:spPr>
        <p:txBody>
          <a:bodyPr>
            <a:normAutofit/>
          </a:bodyPr>
          <a:lstStyle/>
          <a:p>
            <a:r>
              <a:rPr lang="es-PE" sz="6000" dirty="0" err="1"/>
              <a:t>Paperless</a:t>
            </a:r>
            <a:r>
              <a:rPr lang="es-PE" sz="6000" dirty="0"/>
              <a:t>_</a:t>
            </a:r>
          </a:p>
        </p:txBody>
      </p:sp>
    </p:spTree>
    <p:extLst>
      <p:ext uri="{BB962C8B-B14F-4D97-AF65-F5344CB8AC3E}">
        <p14:creationId xmlns:p14="http://schemas.microsoft.com/office/powerpoint/2010/main" val="3427406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6533FCFE-A1F6-47E6-8DC2-6629F5FDCD5C}"/>
              </a:ext>
            </a:extLst>
          </p:cNvPr>
          <p:cNvSpPr>
            <a:spLocks noGrp="1"/>
          </p:cNvSpPr>
          <p:nvPr>
            <p:ph type="sldNum" sz="quarter" idx="12"/>
          </p:nvPr>
        </p:nvSpPr>
        <p:spPr/>
        <p:txBody>
          <a:bodyPr/>
          <a:lstStyle/>
          <a:p>
            <a:fld id="{A3945DB8-8969-4579-9EA6-038FDDAFF65B}" type="slidenum">
              <a:rPr lang="es-PE" smtClean="0"/>
              <a:t>14</a:t>
            </a:fld>
            <a:endParaRPr lang="es-PE"/>
          </a:p>
        </p:txBody>
      </p:sp>
      <p:sp>
        <p:nvSpPr>
          <p:cNvPr id="3" name="Título 2">
            <a:extLst>
              <a:ext uri="{FF2B5EF4-FFF2-40B4-BE49-F238E27FC236}">
                <a16:creationId xmlns:a16="http://schemas.microsoft.com/office/drawing/2014/main" id="{B429D967-50C8-4D03-889E-FC228E756199}"/>
              </a:ext>
            </a:extLst>
          </p:cNvPr>
          <p:cNvSpPr>
            <a:spLocks noGrp="1"/>
          </p:cNvSpPr>
          <p:nvPr>
            <p:ph type="title"/>
          </p:nvPr>
        </p:nvSpPr>
        <p:spPr/>
        <p:txBody>
          <a:bodyPr>
            <a:normAutofit fontScale="90000"/>
          </a:bodyPr>
          <a:lstStyle/>
          <a:p>
            <a:r>
              <a:rPr lang="es-PE" dirty="0" err="1"/>
              <a:t>Paperless</a:t>
            </a:r>
            <a:r>
              <a:rPr lang="es-PE" dirty="0"/>
              <a:t>_</a:t>
            </a:r>
          </a:p>
        </p:txBody>
      </p:sp>
      <p:pic>
        <p:nvPicPr>
          <p:cNvPr id="5" name="Imagen 4">
            <a:extLst>
              <a:ext uri="{FF2B5EF4-FFF2-40B4-BE49-F238E27FC236}">
                <a16:creationId xmlns:a16="http://schemas.microsoft.com/office/drawing/2014/main" id="{2AE4EA71-870D-4D61-8528-18CBD3BF0697}"/>
              </a:ext>
            </a:extLst>
          </p:cNvPr>
          <p:cNvPicPr>
            <a:picLocks noChangeAspect="1"/>
          </p:cNvPicPr>
          <p:nvPr/>
        </p:nvPicPr>
        <p:blipFill>
          <a:blip r:embed="rId2"/>
          <a:stretch>
            <a:fillRect/>
          </a:stretch>
        </p:blipFill>
        <p:spPr>
          <a:xfrm>
            <a:off x="1644413" y="1343565"/>
            <a:ext cx="2285731" cy="4348530"/>
          </a:xfrm>
          <a:prstGeom prst="rect">
            <a:avLst/>
          </a:prstGeom>
        </p:spPr>
      </p:pic>
      <p:pic>
        <p:nvPicPr>
          <p:cNvPr id="8" name="Picture 2" descr="Resultado de imagen para check png">
            <a:extLst>
              <a:ext uri="{FF2B5EF4-FFF2-40B4-BE49-F238E27FC236}">
                <a16:creationId xmlns:a16="http://schemas.microsoft.com/office/drawing/2014/main" id="{99A2929C-1D73-40C3-B50B-5A93DF730BD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724400" y="1505607"/>
            <a:ext cx="459658" cy="459658"/>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a:extLst>
              <a:ext uri="{FF2B5EF4-FFF2-40B4-BE49-F238E27FC236}">
                <a16:creationId xmlns:a16="http://schemas.microsoft.com/office/drawing/2014/main" id="{0432F1CD-847B-4D89-BCC7-4FE703BFF00D}"/>
              </a:ext>
            </a:extLst>
          </p:cNvPr>
          <p:cNvSpPr/>
          <p:nvPr/>
        </p:nvSpPr>
        <p:spPr>
          <a:xfrm>
            <a:off x="5184058" y="1518134"/>
            <a:ext cx="5413500" cy="461665"/>
          </a:xfrm>
          <a:prstGeom prst="rect">
            <a:avLst/>
          </a:prstGeom>
        </p:spPr>
        <p:txBody>
          <a:bodyPr wrap="square">
            <a:spAutoFit/>
          </a:bodyPr>
          <a:lstStyle/>
          <a:p>
            <a:r>
              <a:rPr lang="es-PE" sz="2400" dirty="0">
                <a:solidFill>
                  <a:srgbClr val="00B050"/>
                </a:solidFill>
                <a:cs typeface="Calibri" panose="020F0502020204030204" pitchFamily="34" charset="0"/>
              </a:rPr>
              <a:t>¿Qué es el proceso de </a:t>
            </a:r>
            <a:r>
              <a:rPr lang="es-PE" sz="2400" dirty="0" err="1">
                <a:solidFill>
                  <a:srgbClr val="00B050"/>
                </a:solidFill>
                <a:cs typeface="Calibri" panose="020F0502020204030204" pitchFamily="34" charset="0"/>
              </a:rPr>
              <a:t>paperless</a:t>
            </a:r>
            <a:r>
              <a:rPr lang="es-PE" sz="2400" dirty="0">
                <a:solidFill>
                  <a:srgbClr val="00B050"/>
                </a:solidFill>
                <a:cs typeface="Calibri" panose="020F0502020204030204" pitchFamily="34" charset="0"/>
              </a:rPr>
              <a:t>?</a:t>
            </a:r>
            <a:endParaRPr lang="es-PE" sz="2400" b="1" i="1" dirty="0">
              <a:solidFill>
                <a:srgbClr val="00B050"/>
              </a:solidFill>
              <a:cs typeface="Calibri" panose="020F0502020204030204" pitchFamily="34" charset="0"/>
            </a:endParaRPr>
          </a:p>
        </p:txBody>
      </p:sp>
      <p:sp>
        <p:nvSpPr>
          <p:cNvPr id="10" name="Rectángulo 9">
            <a:extLst>
              <a:ext uri="{FF2B5EF4-FFF2-40B4-BE49-F238E27FC236}">
                <a16:creationId xmlns:a16="http://schemas.microsoft.com/office/drawing/2014/main" id="{DEC456D9-1AC4-427C-8C52-0F4037B53E3B}"/>
              </a:ext>
            </a:extLst>
          </p:cNvPr>
          <p:cNvSpPr/>
          <p:nvPr/>
        </p:nvSpPr>
        <p:spPr>
          <a:xfrm>
            <a:off x="5184058" y="2155675"/>
            <a:ext cx="5840257" cy="1200329"/>
          </a:xfrm>
          <a:prstGeom prst="rect">
            <a:avLst/>
          </a:prstGeom>
        </p:spPr>
        <p:txBody>
          <a:bodyPr wrap="square">
            <a:spAutoFit/>
          </a:bodyPr>
          <a:lstStyle/>
          <a:p>
            <a:pPr algn="just"/>
            <a:r>
              <a:rPr lang="es-PE" dirty="0">
                <a:solidFill>
                  <a:schemeClr val="tx1">
                    <a:lumMod val="75000"/>
                    <a:lumOff val="25000"/>
                  </a:schemeClr>
                </a:solidFill>
              </a:rPr>
              <a:t>Es la Digitalización de la firma con huella digital, autorizado por el cliente, haciendo uso del Biométrico, con ello se podrán enviar los formatos al correo que nos solicite el cliente.</a:t>
            </a:r>
          </a:p>
        </p:txBody>
      </p:sp>
      <p:sp>
        <p:nvSpPr>
          <p:cNvPr id="12" name="CuadroTexto 11">
            <a:extLst>
              <a:ext uri="{FF2B5EF4-FFF2-40B4-BE49-F238E27FC236}">
                <a16:creationId xmlns:a16="http://schemas.microsoft.com/office/drawing/2014/main" id="{6CCE79F9-F9C5-4B16-A4C0-D980F43D4897}"/>
              </a:ext>
            </a:extLst>
          </p:cNvPr>
          <p:cNvSpPr txBox="1"/>
          <p:nvPr/>
        </p:nvSpPr>
        <p:spPr>
          <a:xfrm>
            <a:off x="901085" y="5895119"/>
            <a:ext cx="9932015" cy="369332"/>
          </a:xfrm>
          <a:prstGeom prst="rect">
            <a:avLst/>
          </a:prstGeom>
          <a:noFill/>
        </p:spPr>
        <p:txBody>
          <a:bodyPr wrap="square" rtlCol="0">
            <a:spAutoFit/>
          </a:bodyPr>
          <a:lstStyle/>
          <a:p>
            <a:pPr algn="ctr"/>
            <a:r>
              <a:rPr lang="es-MX" b="1" i="1" dirty="0">
                <a:solidFill>
                  <a:srgbClr val="4D4D4D"/>
                </a:solidFill>
                <a:latin typeface="Arial" panose="020B0604020202020204" pitchFamily="34" charset="0"/>
                <a:cs typeface="Arial" panose="020B0604020202020204" pitchFamily="34" charset="0"/>
              </a:rPr>
              <a:t>“Una firma digital tiene la misma validez y eficacia que una firma manuscrita”.</a:t>
            </a:r>
          </a:p>
        </p:txBody>
      </p:sp>
      <p:pic>
        <p:nvPicPr>
          <p:cNvPr id="13" name="Picture 2" descr="Resultado de imagen para check png">
            <a:extLst>
              <a:ext uri="{FF2B5EF4-FFF2-40B4-BE49-F238E27FC236}">
                <a16:creationId xmlns:a16="http://schemas.microsoft.com/office/drawing/2014/main" id="{39AF9027-D47C-477C-AA4E-F21AB26A383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724400" y="3735914"/>
            <a:ext cx="459658" cy="459658"/>
          </a:xfrm>
          <a:prstGeom prst="rect">
            <a:avLst/>
          </a:prstGeom>
          <a:noFill/>
          <a:extLst>
            <a:ext uri="{909E8E84-426E-40DD-AFC4-6F175D3DCCD1}">
              <a14:hiddenFill xmlns:a14="http://schemas.microsoft.com/office/drawing/2010/main">
                <a:solidFill>
                  <a:srgbClr val="FFFFFF"/>
                </a:solidFill>
              </a14:hiddenFill>
            </a:ext>
          </a:extLst>
        </p:spPr>
      </p:pic>
      <p:sp>
        <p:nvSpPr>
          <p:cNvPr id="14" name="Rectángulo 13">
            <a:extLst>
              <a:ext uri="{FF2B5EF4-FFF2-40B4-BE49-F238E27FC236}">
                <a16:creationId xmlns:a16="http://schemas.microsoft.com/office/drawing/2014/main" id="{7C69EA86-B6D3-4DF8-BBC5-76AECBAB1258}"/>
              </a:ext>
            </a:extLst>
          </p:cNvPr>
          <p:cNvSpPr/>
          <p:nvPr/>
        </p:nvSpPr>
        <p:spPr>
          <a:xfrm>
            <a:off x="5184058" y="3748441"/>
            <a:ext cx="5413500" cy="461665"/>
          </a:xfrm>
          <a:prstGeom prst="rect">
            <a:avLst/>
          </a:prstGeom>
        </p:spPr>
        <p:txBody>
          <a:bodyPr wrap="square">
            <a:spAutoFit/>
          </a:bodyPr>
          <a:lstStyle/>
          <a:p>
            <a:r>
              <a:rPr lang="es-PE" sz="2400" dirty="0">
                <a:solidFill>
                  <a:srgbClr val="00B050"/>
                </a:solidFill>
                <a:cs typeface="Calibri" panose="020F0502020204030204" pitchFamily="34" charset="0"/>
              </a:rPr>
              <a:t>¿Qué procesos aplica </a:t>
            </a:r>
            <a:r>
              <a:rPr lang="es-PE" sz="2400" dirty="0" err="1">
                <a:solidFill>
                  <a:srgbClr val="00B050"/>
                </a:solidFill>
                <a:cs typeface="Calibri" panose="020F0502020204030204" pitchFamily="34" charset="0"/>
              </a:rPr>
              <a:t>paperless</a:t>
            </a:r>
            <a:r>
              <a:rPr lang="es-PE" sz="2400" dirty="0">
                <a:solidFill>
                  <a:srgbClr val="00B050"/>
                </a:solidFill>
                <a:cs typeface="Calibri" panose="020F0502020204030204" pitchFamily="34" charset="0"/>
              </a:rPr>
              <a:t>?</a:t>
            </a:r>
            <a:endParaRPr lang="es-PE" sz="2400" b="1" i="1" dirty="0">
              <a:solidFill>
                <a:srgbClr val="00B050"/>
              </a:solidFill>
              <a:cs typeface="Calibri" panose="020F0502020204030204" pitchFamily="34" charset="0"/>
            </a:endParaRPr>
          </a:p>
        </p:txBody>
      </p:sp>
      <p:sp>
        <p:nvSpPr>
          <p:cNvPr id="15" name="Rectángulo 14">
            <a:extLst>
              <a:ext uri="{FF2B5EF4-FFF2-40B4-BE49-F238E27FC236}">
                <a16:creationId xmlns:a16="http://schemas.microsoft.com/office/drawing/2014/main" id="{99C08A84-2AEB-433B-8244-BAE00B5BDB8C}"/>
              </a:ext>
            </a:extLst>
          </p:cNvPr>
          <p:cNvSpPr/>
          <p:nvPr/>
        </p:nvSpPr>
        <p:spPr>
          <a:xfrm>
            <a:off x="5305565" y="4446672"/>
            <a:ext cx="5718750" cy="923330"/>
          </a:xfrm>
          <a:prstGeom prst="rect">
            <a:avLst/>
          </a:prstGeom>
        </p:spPr>
        <p:txBody>
          <a:bodyPr wrap="square">
            <a:spAutoFit/>
          </a:bodyPr>
          <a:lstStyle/>
          <a:p>
            <a:pPr marL="285750" lvl="1" indent="-285750">
              <a:buClr>
                <a:srgbClr val="00B050"/>
              </a:buClr>
              <a:buFont typeface="Wingdings" panose="05000000000000000000" pitchFamily="2" charset="2"/>
              <a:buChar char="ü"/>
            </a:pPr>
            <a:r>
              <a:rPr lang="es-MX" dirty="0">
                <a:solidFill>
                  <a:srgbClr val="4D4D4D"/>
                </a:solidFill>
              </a:rPr>
              <a:t>Venta y Portabilidad.</a:t>
            </a:r>
          </a:p>
          <a:p>
            <a:pPr marL="285750" lvl="1" indent="-285750">
              <a:buClr>
                <a:srgbClr val="00B050"/>
              </a:buClr>
              <a:buFont typeface="Wingdings" panose="05000000000000000000" pitchFamily="2" charset="2"/>
              <a:buChar char="ü"/>
            </a:pPr>
            <a:r>
              <a:rPr lang="es-MX" dirty="0">
                <a:solidFill>
                  <a:srgbClr val="4D4D4D"/>
                </a:solidFill>
              </a:rPr>
              <a:t>Procesos postventa (posteriormente revisaremos esos procesos)</a:t>
            </a:r>
          </a:p>
        </p:txBody>
      </p:sp>
    </p:spTree>
    <p:extLst>
      <p:ext uri="{BB962C8B-B14F-4D97-AF65-F5344CB8AC3E}">
        <p14:creationId xmlns:p14="http://schemas.microsoft.com/office/powerpoint/2010/main" val="3600259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down)">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6C5BB13-C685-4854-9082-F992A1C12C9A}"/>
              </a:ext>
            </a:extLst>
          </p:cNvPr>
          <p:cNvSpPr>
            <a:spLocks noGrp="1"/>
          </p:cNvSpPr>
          <p:nvPr>
            <p:ph type="sldNum" sz="quarter" idx="12"/>
          </p:nvPr>
        </p:nvSpPr>
        <p:spPr/>
        <p:txBody>
          <a:bodyPr/>
          <a:lstStyle/>
          <a:p>
            <a:fld id="{A3945DB8-8969-4579-9EA6-038FDDAFF65B}" type="slidenum">
              <a:rPr lang="es-PE" smtClean="0"/>
              <a:t>15</a:t>
            </a:fld>
            <a:endParaRPr lang="es-PE"/>
          </a:p>
        </p:txBody>
      </p:sp>
      <p:sp>
        <p:nvSpPr>
          <p:cNvPr id="3" name="Título 2">
            <a:extLst>
              <a:ext uri="{FF2B5EF4-FFF2-40B4-BE49-F238E27FC236}">
                <a16:creationId xmlns:a16="http://schemas.microsoft.com/office/drawing/2014/main" id="{E43A79E9-B470-4D5E-81BC-795B9B5CDA85}"/>
              </a:ext>
            </a:extLst>
          </p:cNvPr>
          <p:cNvSpPr>
            <a:spLocks noGrp="1"/>
          </p:cNvSpPr>
          <p:nvPr>
            <p:ph type="title"/>
          </p:nvPr>
        </p:nvSpPr>
        <p:spPr/>
        <p:txBody>
          <a:bodyPr>
            <a:normAutofit fontScale="90000"/>
          </a:bodyPr>
          <a:lstStyle/>
          <a:p>
            <a:r>
              <a:rPr lang="es-PE" dirty="0" err="1"/>
              <a:t>Paperless</a:t>
            </a:r>
            <a:r>
              <a:rPr lang="es-PE" dirty="0"/>
              <a:t>_</a:t>
            </a:r>
          </a:p>
        </p:txBody>
      </p:sp>
      <p:pic>
        <p:nvPicPr>
          <p:cNvPr id="4" name="Imagen 3">
            <a:extLst>
              <a:ext uri="{FF2B5EF4-FFF2-40B4-BE49-F238E27FC236}">
                <a16:creationId xmlns:a16="http://schemas.microsoft.com/office/drawing/2014/main" id="{42DCA622-8ABA-44DE-81F2-884151231453}"/>
              </a:ext>
            </a:extLst>
          </p:cNvPr>
          <p:cNvPicPr>
            <a:picLocks noChangeAspect="1"/>
          </p:cNvPicPr>
          <p:nvPr/>
        </p:nvPicPr>
        <p:blipFill>
          <a:blip r:embed="rId2"/>
          <a:stretch>
            <a:fillRect/>
          </a:stretch>
        </p:blipFill>
        <p:spPr>
          <a:xfrm>
            <a:off x="8783782" y="779462"/>
            <a:ext cx="2389911" cy="5441198"/>
          </a:xfrm>
          <a:prstGeom prst="rect">
            <a:avLst/>
          </a:prstGeom>
        </p:spPr>
      </p:pic>
      <p:pic>
        <p:nvPicPr>
          <p:cNvPr id="5" name="Picture 2" descr="Resultado de imagen para check png">
            <a:extLst>
              <a:ext uri="{FF2B5EF4-FFF2-40B4-BE49-F238E27FC236}">
                <a16:creationId xmlns:a16="http://schemas.microsoft.com/office/drawing/2014/main" id="{32D2FA3D-9FFA-470F-882A-8C145050D81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58900" y="1520355"/>
            <a:ext cx="459658" cy="459658"/>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a:extLst>
              <a:ext uri="{FF2B5EF4-FFF2-40B4-BE49-F238E27FC236}">
                <a16:creationId xmlns:a16="http://schemas.microsoft.com/office/drawing/2014/main" id="{8C43719D-489F-4868-90CB-AC1BEECC89A1}"/>
              </a:ext>
            </a:extLst>
          </p:cNvPr>
          <p:cNvSpPr/>
          <p:nvPr/>
        </p:nvSpPr>
        <p:spPr>
          <a:xfrm>
            <a:off x="1818557" y="1532882"/>
            <a:ext cx="6529029" cy="461665"/>
          </a:xfrm>
          <a:prstGeom prst="rect">
            <a:avLst/>
          </a:prstGeom>
        </p:spPr>
        <p:txBody>
          <a:bodyPr wrap="square">
            <a:spAutoFit/>
          </a:bodyPr>
          <a:lstStyle/>
          <a:p>
            <a:r>
              <a:rPr lang="es-PE" sz="2400" dirty="0">
                <a:solidFill>
                  <a:srgbClr val="00B050"/>
                </a:solidFill>
                <a:cs typeface="Calibri" panose="020F0502020204030204" pitchFamily="34" charset="0"/>
              </a:rPr>
              <a:t>¿Qué requisitos solicita el proceso </a:t>
            </a:r>
            <a:r>
              <a:rPr lang="es-PE" sz="2400" dirty="0" err="1">
                <a:solidFill>
                  <a:srgbClr val="00B050"/>
                </a:solidFill>
                <a:cs typeface="Calibri" panose="020F0502020204030204" pitchFamily="34" charset="0"/>
              </a:rPr>
              <a:t>paperless</a:t>
            </a:r>
            <a:r>
              <a:rPr lang="es-PE" sz="2400" dirty="0">
                <a:solidFill>
                  <a:srgbClr val="00B050"/>
                </a:solidFill>
                <a:cs typeface="Calibri" panose="020F0502020204030204" pitchFamily="34" charset="0"/>
              </a:rPr>
              <a:t>?</a:t>
            </a:r>
            <a:endParaRPr lang="es-PE" sz="2400" b="1" i="1" dirty="0">
              <a:solidFill>
                <a:srgbClr val="00B050"/>
              </a:solidFill>
              <a:cs typeface="Calibri" panose="020F0502020204030204" pitchFamily="34" charset="0"/>
            </a:endParaRPr>
          </a:p>
        </p:txBody>
      </p:sp>
      <p:sp>
        <p:nvSpPr>
          <p:cNvPr id="7" name="Rectángulo 6">
            <a:extLst>
              <a:ext uri="{FF2B5EF4-FFF2-40B4-BE49-F238E27FC236}">
                <a16:creationId xmlns:a16="http://schemas.microsoft.com/office/drawing/2014/main" id="{48423AB7-376A-4391-80B4-E0FA5E957AE6}"/>
              </a:ext>
            </a:extLst>
          </p:cNvPr>
          <p:cNvSpPr/>
          <p:nvPr/>
        </p:nvSpPr>
        <p:spPr>
          <a:xfrm>
            <a:off x="1818557" y="2091793"/>
            <a:ext cx="6078825" cy="1477328"/>
          </a:xfrm>
          <a:prstGeom prst="rect">
            <a:avLst/>
          </a:prstGeom>
        </p:spPr>
        <p:txBody>
          <a:bodyPr wrap="square">
            <a:spAutoFit/>
          </a:bodyPr>
          <a:lstStyle/>
          <a:p>
            <a:pPr marL="285750" indent="-285750">
              <a:buClr>
                <a:srgbClr val="00B050"/>
              </a:buClr>
              <a:buFont typeface="Wingdings" panose="05000000000000000000" pitchFamily="2" charset="2"/>
              <a:buChar char="ü"/>
            </a:pPr>
            <a:r>
              <a:rPr lang="es-PE" dirty="0"/>
              <a:t>Validación Biométrica exitosa.</a:t>
            </a:r>
          </a:p>
          <a:p>
            <a:pPr marL="285750" indent="-285750">
              <a:buClr>
                <a:srgbClr val="00B050"/>
              </a:buClr>
              <a:buFont typeface="Wingdings" panose="05000000000000000000" pitchFamily="2" charset="2"/>
              <a:buChar char="ü"/>
            </a:pPr>
            <a:r>
              <a:rPr lang="es-PE" dirty="0"/>
              <a:t>Registrar el correo electrónico del cliente en Portal (Incidente u Orden).</a:t>
            </a:r>
          </a:p>
          <a:p>
            <a:pPr marL="285750" indent="-285750">
              <a:buClr>
                <a:srgbClr val="00B050"/>
              </a:buClr>
              <a:buFont typeface="Wingdings" panose="05000000000000000000" pitchFamily="2" charset="2"/>
              <a:buChar char="ü"/>
            </a:pPr>
            <a:r>
              <a:rPr lang="es-PE" dirty="0"/>
              <a:t>Llenado del </a:t>
            </a:r>
            <a:r>
              <a:rPr lang="es-PE" sz="1050" dirty="0"/>
              <a:t>(1)</a:t>
            </a:r>
            <a:r>
              <a:rPr lang="es-PE" dirty="0"/>
              <a:t>CPUF de forma obligatoria en Portal (revisar Mi Corcho).</a:t>
            </a:r>
          </a:p>
        </p:txBody>
      </p:sp>
      <p:pic>
        <p:nvPicPr>
          <p:cNvPr id="8" name="Picture 2" descr="Resultado de imagen para check png">
            <a:extLst>
              <a:ext uri="{FF2B5EF4-FFF2-40B4-BE49-F238E27FC236}">
                <a16:creationId xmlns:a16="http://schemas.microsoft.com/office/drawing/2014/main" id="{25B9FC50-4338-474C-B066-52071D5378A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58900" y="3759894"/>
            <a:ext cx="459658" cy="459658"/>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a:extLst>
              <a:ext uri="{FF2B5EF4-FFF2-40B4-BE49-F238E27FC236}">
                <a16:creationId xmlns:a16="http://schemas.microsoft.com/office/drawing/2014/main" id="{B5DFCAD6-F13F-4A52-A285-1577FA8979A4}"/>
              </a:ext>
            </a:extLst>
          </p:cNvPr>
          <p:cNvSpPr/>
          <p:nvPr/>
        </p:nvSpPr>
        <p:spPr>
          <a:xfrm>
            <a:off x="1818557" y="3772421"/>
            <a:ext cx="6529029" cy="461665"/>
          </a:xfrm>
          <a:prstGeom prst="rect">
            <a:avLst/>
          </a:prstGeom>
        </p:spPr>
        <p:txBody>
          <a:bodyPr wrap="square">
            <a:spAutoFit/>
          </a:bodyPr>
          <a:lstStyle/>
          <a:p>
            <a:r>
              <a:rPr lang="es-PE" sz="2400" dirty="0">
                <a:solidFill>
                  <a:srgbClr val="00B050"/>
                </a:solidFill>
                <a:cs typeface="Calibri" panose="020F0502020204030204" pitchFamily="34" charset="0"/>
              </a:rPr>
              <a:t>¿Qué beneficios otorga?</a:t>
            </a:r>
            <a:endParaRPr lang="es-PE" sz="2400" b="1" i="1" dirty="0">
              <a:solidFill>
                <a:srgbClr val="00B050"/>
              </a:solidFill>
              <a:cs typeface="Calibri" panose="020F0502020204030204" pitchFamily="34" charset="0"/>
            </a:endParaRPr>
          </a:p>
        </p:txBody>
      </p:sp>
      <p:sp>
        <p:nvSpPr>
          <p:cNvPr id="11" name="Rectángulo 10">
            <a:extLst>
              <a:ext uri="{FF2B5EF4-FFF2-40B4-BE49-F238E27FC236}">
                <a16:creationId xmlns:a16="http://schemas.microsoft.com/office/drawing/2014/main" id="{C9A61399-E84F-4F4F-8988-F6D2B0E9E913}"/>
              </a:ext>
            </a:extLst>
          </p:cNvPr>
          <p:cNvSpPr/>
          <p:nvPr/>
        </p:nvSpPr>
        <p:spPr>
          <a:xfrm>
            <a:off x="1818557" y="4437386"/>
            <a:ext cx="6096000" cy="1477328"/>
          </a:xfrm>
          <a:prstGeom prst="rect">
            <a:avLst/>
          </a:prstGeom>
        </p:spPr>
        <p:txBody>
          <a:bodyPr wrap="square">
            <a:spAutoFit/>
          </a:bodyPr>
          <a:lstStyle/>
          <a:p>
            <a:pPr marL="285750" indent="-285750">
              <a:buClr>
                <a:srgbClr val="00B050"/>
              </a:buClr>
              <a:buFont typeface="Wingdings" panose="05000000000000000000" pitchFamily="2" charset="2"/>
              <a:buChar char="ü"/>
            </a:pPr>
            <a:r>
              <a:rPr lang="es-PE" dirty="0"/>
              <a:t>Rapidez para completar los formatos.</a:t>
            </a:r>
          </a:p>
          <a:p>
            <a:pPr marL="285750" indent="-285750">
              <a:buClr>
                <a:srgbClr val="00B050"/>
              </a:buClr>
              <a:buFont typeface="Wingdings" panose="05000000000000000000" pitchFamily="2" charset="2"/>
              <a:buChar char="ü"/>
            </a:pPr>
            <a:r>
              <a:rPr lang="es-PE" dirty="0"/>
              <a:t>Mejoras en el </a:t>
            </a:r>
            <a:r>
              <a:rPr lang="es-PE" sz="1050" dirty="0"/>
              <a:t>(2)</a:t>
            </a:r>
            <a:r>
              <a:rPr lang="es-PE" dirty="0"/>
              <a:t>EPA.</a:t>
            </a:r>
          </a:p>
          <a:p>
            <a:pPr marL="285750" indent="-285750">
              <a:buClr>
                <a:srgbClr val="00B050"/>
              </a:buClr>
              <a:buFont typeface="Wingdings" panose="05000000000000000000" pitchFamily="2" charset="2"/>
              <a:buChar char="ü"/>
            </a:pPr>
            <a:r>
              <a:rPr lang="es-PE" dirty="0"/>
              <a:t>Evita los fraudes.</a:t>
            </a:r>
          </a:p>
          <a:p>
            <a:pPr marL="285750" indent="-285750">
              <a:buClr>
                <a:srgbClr val="00B050"/>
              </a:buClr>
              <a:buFont typeface="Wingdings" panose="05000000000000000000" pitchFamily="2" charset="2"/>
              <a:buChar char="ü"/>
            </a:pPr>
            <a:r>
              <a:rPr lang="es-PE" dirty="0"/>
              <a:t>Reducción de impresión y uso de papel.</a:t>
            </a:r>
          </a:p>
          <a:p>
            <a:pPr marL="285750" indent="-285750">
              <a:buClr>
                <a:srgbClr val="00B050"/>
              </a:buClr>
              <a:buFont typeface="Wingdings" panose="05000000000000000000" pitchFamily="2" charset="2"/>
              <a:buChar char="ü"/>
            </a:pPr>
            <a:r>
              <a:rPr lang="es-PE" dirty="0"/>
              <a:t>Cero errores en el llenado de los formatos.</a:t>
            </a:r>
          </a:p>
        </p:txBody>
      </p:sp>
      <p:pic>
        <p:nvPicPr>
          <p:cNvPr id="12" name="Imagen 11">
            <a:extLst>
              <a:ext uri="{FF2B5EF4-FFF2-40B4-BE49-F238E27FC236}">
                <a16:creationId xmlns:a16="http://schemas.microsoft.com/office/drawing/2014/main" id="{36E18A5E-9722-4F40-92E0-2DAF7E0E488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933641" y="3737599"/>
            <a:ext cx="1264087" cy="772867"/>
          </a:xfrm>
          <a:prstGeom prst="rect">
            <a:avLst/>
          </a:prstGeom>
        </p:spPr>
      </p:pic>
      <p:pic>
        <p:nvPicPr>
          <p:cNvPr id="13" name="Imagen 12">
            <a:extLst>
              <a:ext uri="{FF2B5EF4-FFF2-40B4-BE49-F238E27FC236}">
                <a16:creationId xmlns:a16="http://schemas.microsoft.com/office/drawing/2014/main" id="{86F54DDC-734A-4711-A040-55A779EFEF6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095088" y="4603290"/>
            <a:ext cx="1470596" cy="1251532"/>
          </a:xfrm>
          <a:prstGeom prst="rect">
            <a:avLst/>
          </a:prstGeom>
        </p:spPr>
      </p:pic>
      <p:sp>
        <p:nvSpPr>
          <p:cNvPr id="14" name="Rectángulo 13">
            <a:extLst>
              <a:ext uri="{FF2B5EF4-FFF2-40B4-BE49-F238E27FC236}">
                <a16:creationId xmlns:a16="http://schemas.microsoft.com/office/drawing/2014/main" id="{0ECFCF36-22A8-4058-85A8-424887108907}"/>
              </a:ext>
            </a:extLst>
          </p:cNvPr>
          <p:cNvSpPr/>
          <p:nvPr/>
        </p:nvSpPr>
        <p:spPr>
          <a:xfrm>
            <a:off x="8783782" y="315525"/>
            <a:ext cx="3199915" cy="461665"/>
          </a:xfrm>
          <a:prstGeom prst="rect">
            <a:avLst/>
          </a:prstGeom>
        </p:spPr>
        <p:txBody>
          <a:bodyPr wrap="none">
            <a:spAutoFit/>
          </a:bodyPr>
          <a:lstStyle/>
          <a:p>
            <a:r>
              <a:rPr lang="es-PE" sz="1000" dirty="0"/>
              <a:t>(1)</a:t>
            </a:r>
            <a:r>
              <a:rPr lang="es-PE" sz="1200" dirty="0"/>
              <a:t>CPUF = Centro poblado de uso frecuente</a:t>
            </a:r>
          </a:p>
          <a:p>
            <a:r>
              <a:rPr lang="es-PE" sz="1000" dirty="0"/>
              <a:t>(2)</a:t>
            </a:r>
            <a:r>
              <a:rPr lang="es-PE" sz="1200" dirty="0"/>
              <a:t>EPA = Encuesta Post Atención </a:t>
            </a:r>
          </a:p>
        </p:txBody>
      </p:sp>
    </p:spTree>
    <p:extLst>
      <p:ext uri="{BB962C8B-B14F-4D97-AF65-F5344CB8AC3E}">
        <p14:creationId xmlns:p14="http://schemas.microsoft.com/office/powerpoint/2010/main" val="1560438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fade">
                                      <p:cBhvr>
                                        <p:cTn id="30" dur="500"/>
                                        <p:tgtEl>
                                          <p:spTgt spid="11">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xEl>
                                              <p:pRg st="1" end="1"/>
                                            </p:txEl>
                                          </p:spTgt>
                                        </p:tgtEl>
                                        <p:attrNameLst>
                                          <p:attrName>style.visibility</p:attrName>
                                        </p:attrNameLst>
                                      </p:cBhvr>
                                      <p:to>
                                        <p:strVal val="visible"/>
                                      </p:to>
                                    </p:set>
                                    <p:animEffect transition="in" filter="fade">
                                      <p:cBhvr>
                                        <p:cTn id="35" dur="500"/>
                                        <p:tgtEl>
                                          <p:spTgt spid="11">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xEl>
                                              <p:pRg st="2" end="2"/>
                                            </p:txEl>
                                          </p:spTgt>
                                        </p:tgtEl>
                                        <p:attrNameLst>
                                          <p:attrName>style.visibility</p:attrName>
                                        </p:attrNameLst>
                                      </p:cBhvr>
                                      <p:to>
                                        <p:strVal val="visible"/>
                                      </p:to>
                                    </p:set>
                                    <p:animEffect transition="in" filter="fade">
                                      <p:cBhvr>
                                        <p:cTn id="40" dur="500"/>
                                        <p:tgtEl>
                                          <p:spTgt spid="11">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1">
                                            <p:txEl>
                                              <p:pRg st="3" end="3"/>
                                            </p:txEl>
                                          </p:spTgt>
                                        </p:tgtEl>
                                        <p:attrNameLst>
                                          <p:attrName>style.visibility</p:attrName>
                                        </p:attrNameLst>
                                      </p:cBhvr>
                                      <p:to>
                                        <p:strVal val="visible"/>
                                      </p:to>
                                    </p:set>
                                    <p:animEffect transition="in" filter="fade">
                                      <p:cBhvr>
                                        <p:cTn id="45" dur="500"/>
                                        <p:tgtEl>
                                          <p:spTgt spid="11">
                                            <p:txEl>
                                              <p:pRg st="3" end="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1">
                                            <p:txEl>
                                              <p:pRg st="4" end="4"/>
                                            </p:txEl>
                                          </p:spTgt>
                                        </p:tgtEl>
                                        <p:attrNameLst>
                                          <p:attrName>style.visibility</p:attrName>
                                        </p:attrNameLst>
                                      </p:cBhvr>
                                      <p:to>
                                        <p:strVal val="visible"/>
                                      </p:to>
                                    </p:set>
                                    <p:animEffect transition="in" filter="fade">
                                      <p:cBhvr>
                                        <p:cTn id="50" dur="500"/>
                                        <p:tgtEl>
                                          <p:spTgt spid="11">
                                            <p:txEl>
                                              <p:pRg st="4" end="4"/>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par>
                                <p:cTn id="54" presetID="10" presetClass="entr" presetSubtype="0" fill="hold"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p:bldP spid="11"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6C5BB13-C685-4854-9082-F992A1C12C9A}"/>
              </a:ext>
            </a:extLst>
          </p:cNvPr>
          <p:cNvSpPr>
            <a:spLocks noGrp="1"/>
          </p:cNvSpPr>
          <p:nvPr>
            <p:ph type="sldNum" sz="quarter" idx="12"/>
          </p:nvPr>
        </p:nvSpPr>
        <p:spPr/>
        <p:txBody>
          <a:bodyPr/>
          <a:lstStyle/>
          <a:p>
            <a:fld id="{A3945DB8-8969-4579-9EA6-038FDDAFF65B}" type="slidenum">
              <a:rPr lang="es-PE" smtClean="0"/>
              <a:t>16</a:t>
            </a:fld>
            <a:endParaRPr lang="es-PE"/>
          </a:p>
        </p:txBody>
      </p:sp>
      <p:sp>
        <p:nvSpPr>
          <p:cNvPr id="3" name="Título 2">
            <a:extLst>
              <a:ext uri="{FF2B5EF4-FFF2-40B4-BE49-F238E27FC236}">
                <a16:creationId xmlns:a16="http://schemas.microsoft.com/office/drawing/2014/main" id="{E43A79E9-B470-4D5E-81BC-795B9B5CDA85}"/>
              </a:ext>
            </a:extLst>
          </p:cNvPr>
          <p:cNvSpPr>
            <a:spLocks noGrp="1"/>
          </p:cNvSpPr>
          <p:nvPr>
            <p:ph type="title"/>
          </p:nvPr>
        </p:nvSpPr>
        <p:spPr/>
        <p:txBody>
          <a:bodyPr>
            <a:normAutofit fontScale="90000"/>
          </a:bodyPr>
          <a:lstStyle/>
          <a:p>
            <a:r>
              <a:rPr lang="es-PE" dirty="0" err="1"/>
              <a:t>Paperless</a:t>
            </a:r>
            <a:r>
              <a:rPr lang="es-PE" dirty="0"/>
              <a:t>_</a:t>
            </a:r>
          </a:p>
        </p:txBody>
      </p:sp>
      <p:pic>
        <p:nvPicPr>
          <p:cNvPr id="4" name="Imagen 3">
            <a:extLst>
              <a:ext uri="{FF2B5EF4-FFF2-40B4-BE49-F238E27FC236}">
                <a16:creationId xmlns:a16="http://schemas.microsoft.com/office/drawing/2014/main" id="{42DCA622-8ABA-44DE-81F2-884151231453}"/>
              </a:ext>
            </a:extLst>
          </p:cNvPr>
          <p:cNvPicPr>
            <a:picLocks noChangeAspect="1"/>
          </p:cNvPicPr>
          <p:nvPr/>
        </p:nvPicPr>
        <p:blipFill>
          <a:blip r:embed="rId2"/>
          <a:stretch>
            <a:fillRect/>
          </a:stretch>
        </p:blipFill>
        <p:spPr>
          <a:xfrm>
            <a:off x="8783782" y="779462"/>
            <a:ext cx="2389911" cy="5441198"/>
          </a:xfrm>
          <a:prstGeom prst="rect">
            <a:avLst/>
          </a:prstGeom>
        </p:spPr>
      </p:pic>
      <p:pic>
        <p:nvPicPr>
          <p:cNvPr id="5" name="Picture 2" descr="Resultado de imagen para check png">
            <a:extLst>
              <a:ext uri="{FF2B5EF4-FFF2-40B4-BE49-F238E27FC236}">
                <a16:creationId xmlns:a16="http://schemas.microsoft.com/office/drawing/2014/main" id="{32D2FA3D-9FFA-470F-882A-8C145050D81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58900" y="1520355"/>
            <a:ext cx="459658" cy="459658"/>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a:extLst>
              <a:ext uri="{FF2B5EF4-FFF2-40B4-BE49-F238E27FC236}">
                <a16:creationId xmlns:a16="http://schemas.microsoft.com/office/drawing/2014/main" id="{8C43719D-489F-4868-90CB-AC1BEECC89A1}"/>
              </a:ext>
            </a:extLst>
          </p:cNvPr>
          <p:cNvSpPr/>
          <p:nvPr/>
        </p:nvSpPr>
        <p:spPr>
          <a:xfrm>
            <a:off x="1818557" y="1532882"/>
            <a:ext cx="6529029" cy="461665"/>
          </a:xfrm>
          <a:prstGeom prst="rect">
            <a:avLst/>
          </a:prstGeom>
        </p:spPr>
        <p:txBody>
          <a:bodyPr wrap="square">
            <a:spAutoFit/>
          </a:bodyPr>
          <a:lstStyle/>
          <a:p>
            <a:r>
              <a:rPr lang="es-PE" sz="2400" dirty="0">
                <a:solidFill>
                  <a:srgbClr val="00B050"/>
                </a:solidFill>
                <a:cs typeface="Calibri" panose="020F0502020204030204" pitchFamily="34" charset="0"/>
              </a:rPr>
              <a:t>¿Qué escenarios no aplica </a:t>
            </a:r>
            <a:r>
              <a:rPr lang="es-PE" sz="2400" dirty="0" err="1">
                <a:solidFill>
                  <a:srgbClr val="00B050"/>
                </a:solidFill>
                <a:cs typeface="Calibri" panose="020F0502020204030204" pitchFamily="34" charset="0"/>
              </a:rPr>
              <a:t>paperless</a:t>
            </a:r>
            <a:r>
              <a:rPr lang="es-PE" sz="2400" dirty="0">
                <a:solidFill>
                  <a:srgbClr val="00B050"/>
                </a:solidFill>
                <a:cs typeface="Calibri" panose="020F0502020204030204" pitchFamily="34" charset="0"/>
              </a:rPr>
              <a:t>?</a:t>
            </a:r>
            <a:endParaRPr lang="es-PE" sz="2400" b="1" i="1" dirty="0">
              <a:solidFill>
                <a:srgbClr val="00B050"/>
              </a:solidFill>
              <a:cs typeface="Calibri" panose="020F0502020204030204" pitchFamily="34" charset="0"/>
            </a:endParaRPr>
          </a:p>
        </p:txBody>
      </p:sp>
      <p:sp>
        <p:nvSpPr>
          <p:cNvPr id="7" name="Rectángulo 6">
            <a:extLst>
              <a:ext uri="{FF2B5EF4-FFF2-40B4-BE49-F238E27FC236}">
                <a16:creationId xmlns:a16="http://schemas.microsoft.com/office/drawing/2014/main" id="{48423AB7-376A-4391-80B4-E0FA5E957AE6}"/>
              </a:ext>
            </a:extLst>
          </p:cNvPr>
          <p:cNvSpPr/>
          <p:nvPr/>
        </p:nvSpPr>
        <p:spPr>
          <a:xfrm>
            <a:off x="1854816" y="2193043"/>
            <a:ext cx="6078825" cy="1585049"/>
          </a:xfrm>
          <a:prstGeom prst="rect">
            <a:avLst/>
          </a:prstGeom>
        </p:spPr>
        <p:txBody>
          <a:bodyPr wrap="square">
            <a:spAutoFit/>
          </a:bodyPr>
          <a:lstStyle/>
          <a:p>
            <a:pPr marL="342900" indent="-342900">
              <a:spcBef>
                <a:spcPts val="1000"/>
              </a:spcBef>
              <a:buClr>
                <a:srgbClr val="00B050"/>
              </a:buClr>
              <a:buFont typeface="Wingdings" panose="05000000000000000000" pitchFamily="2" charset="2"/>
              <a:buChar char="ü"/>
            </a:pPr>
            <a:r>
              <a:rPr lang="es-PE" dirty="0"/>
              <a:t>Falla en el sistema del portal.</a:t>
            </a:r>
          </a:p>
          <a:p>
            <a:pPr marL="342900" indent="-342900">
              <a:spcBef>
                <a:spcPts val="1000"/>
              </a:spcBef>
              <a:buClr>
                <a:srgbClr val="00B050"/>
              </a:buClr>
              <a:buFont typeface="Wingdings" panose="05000000000000000000" pitchFamily="2" charset="2"/>
              <a:buChar char="ü"/>
            </a:pPr>
            <a:r>
              <a:rPr lang="es-PE" dirty="0"/>
              <a:t>Falla de sistema en el biométrico.</a:t>
            </a:r>
          </a:p>
          <a:p>
            <a:pPr marL="342900" indent="-342900">
              <a:spcBef>
                <a:spcPts val="1000"/>
              </a:spcBef>
              <a:buClr>
                <a:srgbClr val="00B050"/>
              </a:buClr>
              <a:buFont typeface="Wingdings" panose="05000000000000000000" pitchFamily="2" charset="2"/>
              <a:buChar char="ü"/>
            </a:pPr>
            <a:r>
              <a:rPr lang="es-PE" dirty="0"/>
              <a:t>Cliente no cuenta con correo electrónico.</a:t>
            </a:r>
          </a:p>
          <a:p>
            <a:pPr marL="342900" indent="-342900">
              <a:spcBef>
                <a:spcPts val="1000"/>
              </a:spcBef>
              <a:buClr>
                <a:srgbClr val="00B050"/>
              </a:buClr>
              <a:buFont typeface="Wingdings" panose="05000000000000000000" pitchFamily="2" charset="2"/>
              <a:buChar char="ü"/>
            </a:pPr>
            <a:r>
              <a:rPr lang="es-PE" dirty="0"/>
              <a:t>Cliente que desee contrato manual (Solicitud).</a:t>
            </a:r>
          </a:p>
        </p:txBody>
      </p:sp>
      <p:pic>
        <p:nvPicPr>
          <p:cNvPr id="12" name="Imagen 11">
            <a:extLst>
              <a:ext uri="{FF2B5EF4-FFF2-40B4-BE49-F238E27FC236}">
                <a16:creationId xmlns:a16="http://schemas.microsoft.com/office/drawing/2014/main" id="{36E18A5E-9722-4F40-92E0-2DAF7E0E488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154163" y="4536829"/>
            <a:ext cx="2313437" cy="1414443"/>
          </a:xfrm>
          <a:prstGeom prst="rect">
            <a:avLst/>
          </a:prstGeom>
        </p:spPr>
      </p:pic>
      <p:pic>
        <p:nvPicPr>
          <p:cNvPr id="13" name="Imagen 12">
            <a:extLst>
              <a:ext uri="{FF2B5EF4-FFF2-40B4-BE49-F238E27FC236}">
                <a16:creationId xmlns:a16="http://schemas.microsoft.com/office/drawing/2014/main" id="{86F54DDC-734A-4711-A040-55A779EFEF6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140620" y="4211938"/>
            <a:ext cx="2043781" cy="1739334"/>
          </a:xfrm>
          <a:prstGeom prst="rect">
            <a:avLst/>
          </a:prstGeom>
        </p:spPr>
      </p:pic>
    </p:spTree>
    <p:extLst>
      <p:ext uri="{BB962C8B-B14F-4D97-AF65-F5344CB8AC3E}">
        <p14:creationId xmlns:p14="http://schemas.microsoft.com/office/powerpoint/2010/main" val="534021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B40E31FF-741E-47B1-8215-0EB230CCEC17}"/>
              </a:ext>
            </a:extLst>
          </p:cNvPr>
          <p:cNvSpPr>
            <a:spLocks noGrp="1"/>
          </p:cNvSpPr>
          <p:nvPr>
            <p:ph type="sldNum" sz="quarter" idx="12"/>
          </p:nvPr>
        </p:nvSpPr>
        <p:spPr/>
        <p:txBody>
          <a:bodyPr/>
          <a:lstStyle/>
          <a:p>
            <a:fld id="{A3945DB8-8969-4579-9EA6-038FDDAFF65B}" type="slidenum">
              <a:rPr lang="es-PE" smtClean="0"/>
              <a:t>17</a:t>
            </a:fld>
            <a:endParaRPr lang="es-PE"/>
          </a:p>
        </p:txBody>
      </p:sp>
      <p:sp>
        <p:nvSpPr>
          <p:cNvPr id="3" name="Título 2">
            <a:extLst>
              <a:ext uri="{FF2B5EF4-FFF2-40B4-BE49-F238E27FC236}">
                <a16:creationId xmlns:a16="http://schemas.microsoft.com/office/drawing/2014/main" id="{A62F9D1B-0060-484F-AD26-A4329F3D4FFC}"/>
              </a:ext>
            </a:extLst>
          </p:cNvPr>
          <p:cNvSpPr>
            <a:spLocks noGrp="1"/>
          </p:cNvSpPr>
          <p:nvPr>
            <p:ph type="title"/>
          </p:nvPr>
        </p:nvSpPr>
        <p:spPr/>
        <p:txBody>
          <a:bodyPr>
            <a:normAutofit fontScale="90000"/>
          </a:bodyPr>
          <a:lstStyle/>
          <a:p>
            <a:endParaRPr lang="es-PE"/>
          </a:p>
        </p:txBody>
      </p:sp>
      <p:pic>
        <p:nvPicPr>
          <p:cNvPr id="4" name="Imagen 3">
            <a:extLst>
              <a:ext uri="{FF2B5EF4-FFF2-40B4-BE49-F238E27FC236}">
                <a16:creationId xmlns:a16="http://schemas.microsoft.com/office/drawing/2014/main" id="{C194D734-5FD6-4AF2-BF77-DB5B02B29C3B}"/>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743808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B5901CCF-0609-435D-A6B5-48F167B2D198}"/>
              </a:ext>
            </a:extLst>
          </p:cNvPr>
          <p:cNvSpPr>
            <a:spLocks noGrp="1"/>
          </p:cNvSpPr>
          <p:nvPr>
            <p:ph type="sldNum" sz="quarter" idx="12"/>
          </p:nvPr>
        </p:nvSpPr>
        <p:spPr/>
        <p:txBody>
          <a:bodyPr/>
          <a:lstStyle/>
          <a:p>
            <a:fld id="{A3945DB8-8969-4579-9EA6-038FDDAFF65B}" type="slidenum">
              <a:rPr lang="es-PE" smtClean="0"/>
              <a:t>18</a:t>
            </a:fld>
            <a:endParaRPr lang="es-PE"/>
          </a:p>
        </p:txBody>
      </p:sp>
      <p:sp>
        <p:nvSpPr>
          <p:cNvPr id="3" name="Título 2">
            <a:extLst>
              <a:ext uri="{FF2B5EF4-FFF2-40B4-BE49-F238E27FC236}">
                <a16:creationId xmlns:a16="http://schemas.microsoft.com/office/drawing/2014/main" id="{5B678D07-4941-44C2-AF9B-EFFF876132C1}"/>
              </a:ext>
            </a:extLst>
          </p:cNvPr>
          <p:cNvSpPr>
            <a:spLocks noGrp="1"/>
          </p:cNvSpPr>
          <p:nvPr>
            <p:ph type="title"/>
          </p:nvPr>
        </p:nvSpPr>
        <p:spPr/>
        <p:txBody>
          <a:bodyPr>
            <a:normAutofit fontScale="90000"/>
          </a:bodyPr>
          <a:lstStyle/>
          <a:p>
            <a:r>
              <a:rPr lang="es-PE" dirty="0"/>
              <a:t>Proceso de venta prepago móvil_</a:t>
            </a:r>
          </a:p>
        </p:txBody>
      </p:sp>
      <p:graphicFrame>
        <p:nvGraphicFramePr>
          <p:cNvPr id="4" name="Diagrama 3">
            <a:extLst>
              <a:ext uri="{FF2B5EF4-FFF2-40B4-BE49-F238E27FC236}">
                <a16:creationId xmlns:a16="http://schemas.microsoft.com/office/drawing/2014/main" id="{CEA0A3F0-4C95-496E-9E44-260771203372}"/>
              </a:ext>
            </a:extLst>
          </p:cNvPr>
          <p:cNvGraphicFramePr/>
          <p:nvPr>
            <p:extLst>
              <p:ext uri="{D42A27DB-BD31-4B8C-83A1-F6EECF244321}">
                <p14:modId xmlns:p14="http://schemas.microsoft.com/office/powerpoint/2010/main" val="2826431378"/>
              </p:ext>
            </p:extLst>
          </p:nvPr>
        </p:nvGraphicFramePr>
        <p:xfrm>
          <a:off x="5745604" y="1254703"/>
          <a:ext cx="5433258" cy="50629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Imagen 4">
            <a:extLst>
              <a:ext uri="{FF2B5EF4-FFF2-40B4-BE49-F238E27FC236}">
                <a16:creationId xmlns:a16="http://schemas.microsoft.com/office/drawing/2014/main" id="{8D058D0E-E5A9-4C03-A4F8-F1EC7C74E866}"/>
              </a:ext>
            </a:extLst>
          </p:cNvPr>
          <p:cNvPicPr>
            <a:picLocks noChangeAspect="1"/>
          </p:cNvPicPr>
          <p:nvPr/>
        </p:nvPicPr>
        <p:blipFill>
          <a:blip r:embed="rId7">
            <a:extLst>
              <a:ext uri="{BEBA8EAE-BF5A-486C-A8C5-ECC9F3942E4B}">
                <a14:imgProps xmlns:a14="http://schemas.microsoft.com/office/drawing/2010/main">
                  <a14:imgLayer r:embed="rId8">
                    <a14:imgEffect>
                      <a14:saturation sat="200000"/>
                    </a14:imgEffect>
                  </a14:imgLayer>
                </a14:imgProps>
              </a:ext>
              <a:ext uri="{28A0092B-C50C-407E-A947-70E740481C1C}">
                <a14:useLocalDpi xmlns:a14="http://schemas.microsoft.com/office/drawing/2010/main"/>
              </a:ext>
            </a:extLst>
          </a:blip>
          <a:stretch>
            <a:fillRect/>
          </a:stretch>
        </p:blipFill>
        <p:spPr>
          <a:xfrm>
            <a:off x="1536878" y="1837564"/>
            <a:ext cx="3809448" cy="3591214"/>
          </a:xfrm>
          <a:prstGeom prst="rect">
            <a:avLst/>
          </a:prstGeom>
        </p:spPr>
      </p:pic>
      <p:pic>
        <p:nvPicPr>
          <p:cNvPr id="6" name="Picture 2" descr="Resultado de imagen para check png">
            <a:extLst>
              <a:ext uri="{FF2B5EF4-FFF2-40B4-BE49-F238E27FC236}">
                <a16:creationId xmlns:a16="http://schemas.microsoft.com/office/drawing/2014/main" id="{75579508-4042-4759-B12D-3844D5AD82C5}"/>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536878" y="1365379"/>
            <a:ext cx="459658" cy="459658"/>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a:extLst>
              <a:ext uri="{FF2B5EF4-FFF2-40B4-BE49-F238E27FC236}">
                <a16:creationId xmlns:a16="http://schemas.microsoft.com/office/drawing/2014/main" id="{AD1D7745-29C7-41C1-A24A-1AE84C5AB967}"/>
              </a:ext>
            </a:extLst>
          </p:cNvPr>
          <p:cNvSpPr/>
          <p:nvPr/>
        </p:nvSpPr>
        <p:spPr>
          <a:xfrm>
            <a:off x="1996536" y="1377906"/>
            <a:ext cx="4099464" cy="461665"/>
          </a:xfrm>
          <a:prstGeom prst="rect">
            <a:avLst/>
          </a:prstGeom>
        </p:spPr>
        <p:txBody>
          <a:bodyPr wrap="square">
            <a:spAutoFit/>
          </a:bodyPr>
          <a:lstStyle/>
          <a:p>
            <a:r>
              <a:rPr lang="es-PE" sz="2400" dirty="0">
                <a:solidFill>
                  <a:srgbClr val="00B050"/>
                </a:solidFill>
                <a:cs typeface="Calibri" panose="020F0502020204030204" pitchFamily="34" charset="0"/>
              </a:rPr>
              <a:t>Flujo de atención_</a:t>
            </a:r>
            <a:endParaRPr lang="es-PE" sz="2400" b="1" i="1" dirty="0">
              <a:solidFill>
                <a:srgbClr val="00B050"/>
              </a:solidFill>
              <a:cs typeface="Calibri" panose="020F0502020204030204" pitchFamily="34" charset="0"/>
            </a:endParaRPr>
          </a:p>
        </p:txBody>
      </p:sp>
      <p:sp>
        <p:nvSpPr>
          <p:cNvPr id="8" name="Rectángulo 7">
            <a:extLst>
              <a:ext uri="{FF2B5EF4-FFF2-40B4-BE49-F238E27FC236}">
                <a16:creationId xmlns:a16="http://schemas.microsoft.com/office/drawing/2014/main" id="{D43B5A66-84B3-49C7-B5B3-31CE70E9234B}"/>
              </a:ext>
            </a:extLst>
          </p:cNvPr>
          <p:cNvSpPr/>
          <p:nvPr/>
        </p:nvSpPr>
        <p:spPr>
          <a:xfrm>
            <a:off x="524198" y="5486675"/>
            <a:ext cx="5314171" cy="830997"/>
          </a:xfrm>
          <a:prstGeom prst="rect">
            <a:avLst/>
          </a:prstGeom>
        </p:spPr>
        <p:txBody>
          <a:bodyPr wrap="square">
            <a:spAutoFit/>
          </a:bodyPr>
          <a:lstStyle/>
          <a:p>
            <a:pPr algn="ctr"/>
            <a:r>
              <a:rPr lang="es-PE" sz="2400" dirty="0">
                <a:solidFill>
                  <a:schemeClr val="accent4">
                    <a:lumMod val="75000"/>
                  </a:schemeClr>
                </a:solidFill>
                <a:cs typeface="Calibri" panose="020F0502020204030204" pitchFamily="34" charset="0"/>
              </a:rPr>
              <a:t>IMPORTANTE</a:t>
            </a:r>
          </a:p>
          <a:p>
            <a:pPr algn="ctr"/>
            <a:r>
              <a:rPr lang="es-PE" sz="2400" dirty="0">
                <a:solidFill>
                  <a:schemeClr val="accent4">
                    <a:lumMod val="75000"/>
                  </a:schemeClr>
                </a:solidFill>
                <a:cs typeface="Calibri" panose="020F0502020204030204" pitchFamily="34" charset="0"/>
              </a:rPr>
              <a:t> Este proceso no aplica </a:t>
            </a:r>
            <a:r>
              <a:rPr lang="es-PE" sz="2400" dirty="0" err="1">
                <a:solidFill>
                  <a:schemeClr val="accent4">
                    <a:lumMod val="75000"/>
                  </a:schemeClr>
                </a:solidFill>
                <a:cs typeface="Calibri" panose="020F0502020204030204" pitchFamily="34" charset="0"/>
              </a:rPr>
              <a:t>paperless</a:t>
            </a:r>
            <a:r>
              <a:rPr lang="es-PE" sz="2400" dirty="0">
                <a:solidFill>
                  <a:schemeClr val="accent4">
                    <a:lumMod val="75000"/>
                  </a:schemeClr>
                </a:solidFill>
                <a:cs typeface="Calibri" panose="020F0502020204030204" pitchFamily="34" charset="0"/>
              </a:rPr>
              <a:t>.</a:t>
            </a:r>
            <a:endParaRPr lang="es-PE" sz="2400" b="1" i="1" dirty="0">
              <a:solidFill>
                <a:schemeClr val="accent4">
                  <a:lumMod val="75000"/>
                </a:schemeClr>
              </a:solidFill>
              <a:cs typeface="Calibri" panose="020F0502020204030204" pitchFamily="34" charset="0"/>
            </a:endParaRPr>
          </a:p>
        </p:txBody>
      </p:sp>
    </p:spTree>
    <p:extLst>
      <p:ext uri="{BB962C8B-B14F-4D97-AF65-F5344CB8AC3E}">
        <p14:creationId xmlns:p14="http://schemas.microsoft.com/office/powerpoint/2010/main" val="3723770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65BDC0EF-9665-4B31-ACA4-EFFDCD32B774}"/>
                                            </p:graphicEl>
                                          </p:spTgt>
                                        </p:tgtEl>
                                        <p:attrNameLst>
                                          <p:attrName>style.visibility</p:attrName>
                                        </p:attrNameLst>
                                      </p:cBhvr>
                                      <p:to>
                                        <p:strVal val="visible"/>
                                      </p:to>
                                    </p:set>
                                    <p:animEffect transition="in" filter="fade">
                                      <p:cBhvr>
                                        <p:cTn id="12" dur="500"/>
                                        <p:tgtEl>
                                          <p:spTgt spid="4">
                                            <p:graphicEl>
                                              <a:dgm id="{65BDC0EF-9665-4B31-ACA4-EFFDCD32B774}"/>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D763C23B-FE1A-433B-A768-5D0B8AEF812F}"/>
                                            </p:graphicEl>
                                          </p:spTgt>
                                        </p:tgtEl>
                                        <p:attrNameLst>
                                          <p:attrName>style.visibility</p:attrName>
                                        </p:attrNameLst>
                                      </p:cBhvr>
                                      <p:to>
                                        <p:strVal val="visible"/>
                                      </p:to>
                                    </p:set>
                                    <p:animEffect transition="in" filter="fade">
                                      <p:cBhvr>
                                        <p:cTn id="17" dur="500"/>
                                        <p:tgtEl>
                                          <p:spTgt spid="4">
                                            <p:graphicEl>
                                              <a:dgm id="{D763C23B-FE1A-433B-A768-5D0B8AEF812F}"/>
                                            </p:graphic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graphicEl>
                                              <a:dgm id="{E2A260AC-C786-46AF-BC7B-D7399154EF8E}"/>
                                            </p:graphicEl>
                                          </p:spTgt>
                                        </p:tgtEl>
                                        <p:attrNameLst>
                                          <p:attrName>style.visibility</p:attrName>
                                        </p:attrNameLst>
                                      </p:cBhvr>
                                      <p:to>
                                        <p:strVal val="visible"/>
                                      </p:to>
                                    </p:set>
                                    <p:animEffect transition="in" filter="fade">
                                      <p:cBhvr>
                                        <p:cTn id="20" dur="500"/>
                                        <p:tgtEl>
                                          <p:spTgt spid="4">
                                            <p:graphicEl>
                                              <a:dgm id="{E2A260AC-C786-46AF-BC7B-D7399154EF8E}"/>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graphicEl>
                                              <a:dgm id="{9E027E70-AA21-4F3E-8328-6FE03E5B5FEA}"/>
                                            </p:graphicEl>
                                          </p:spTgt>
                                        </p:tgtEl>
                                        <p:attrNameLst>
                                          <p:attrName>style.visibility</p:attrName>
                                        </p:attrNameLst>
                                      </p:cBhvr>
                                      <p:to>
                                        <p:strVal val="visible"/>
                                      </p:to>
                                    </p:set>
                                    <p:animEffect transition="in" filter="fade">
                                      <p:cBhvr>
                                        <p:cTn id="25" dur="500"/>
                                        <p:tgtEl>
                                          <p:spTgt spid="4">
                                            <p:graphicEl>
                                              <a:dgm id="{9E027E70-AA21-4F3E-8328-6FE03E5B5FEA}"/>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graphicEl>
                                              <a:dgm id="{DAA67E36-D601-43A0-B093-67D6088CC771}"/>
                                            </p:graphicEl>
                                          </p:spTgt>
                                        </p:tgtEl>
                                        <p:attrNameLst>
                                          <p:attrName>style.visibility</p:attrName>
                                        </p:attrNameLst>
                                      </p:cBhvr>
                                      <p:to>
                                        <p:strVal val="visible"/>
                                      </p:to>
                                    </p:set>
                                    <p:animEffect transition="in" filter="fade">
                                      <p:cBhvr>
                                        <p:cTn id="28" dur="500"/>
                                        <p:tgtEl>
                                          <p:spTgt spid="4">
                                            <p:graphicEl>
                                              <a:dgm id="{DAA67E36-D601-43A0-B093-67D6088CC771}"/>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graphicEl>
                                              <a:dgm id="{0395DC29-90A8-412E-830C-D657E9C0E303}"/>
                                            </p:graphicEl>
                                          </p:spTgt>
                                        </p:tgtEl>
                                        <p:attrNameLst>
                                          <p:attrName>style.visibility</p:attrName>
                                        </p:attrNameLst>
                                      </p:cBhvr>
                                      <p:to>
                                        <p:strVal val="visible"/>
                                      </p:to>
                                    </p:set>
                                    <p:animEffect transition="in" filter="fade">
                                      <p:cBhvr>
                                        <p:cTn id="33" dur="500"/>
                                        <p:tgtEl>
                                          <p:spTgt spid="4">
                                            <p:graphicEl>
                                              <a:dgm id="{0395DC29-90A8-412E-830C-D657E9C0E303}"/>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
                                            <p:graphicEl>
                                              <a:dgm id="{D58F7506-71A8-4912-97F3-B758B92FF311}"/>
                                            </p:graphicEl>
                                          </p:spTgt>
                                        </p:tgtEl>
                                        <p:attrNameLst>
                                          <p:attrName>style.visibility</p:attrName>
                                        </p:attrNameLst>
                                      </p:cBhvr>
                                      <p:to>
                                        <p:strVal val="visible"/>
                                      </p:to>
                                    </p:set>
                                    <p:animEffect transition="in" filter="fade">
                                      <p:cBhvr>
                                        <p:cTn id="36" dur="500"/>
                                        <p:tgtEl>
                                          <p:spTgt spid="4">
                                            <p:graphicEl>
                                              <a:dgm id="{D58F7506-71A8-4912-97F3-B758B92FF311}"/>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
                                            <p:graphicEl>
                                              <a:dgm id="{98C18746-EE5B-4F1F-B9C3-297C68EA90ED}"/>
                                            </p:graphicEl>
                                          </p:spTgt>
                                        </p:tgtEl>
                                        <p:attrNameLst>
                                          <p:attrName>style.visibility</p:attrName>
                                        </p:attrNameLst>
                                      </p:cBhvr>
                                      <p:to>
                                        <p:strVal val="visible"/>
                                      </p:to>
                                    </p:set>
                                    <p:animEffect transition="in" filter="fade">
                                      <p:cBhvr>
                                        <p:cTn id="41" dur="500"/>
                                        <p:tgtEl>
                                          <p:spTgt spid="4">
                                            <p:graphicEl>
                                              <a:dgm id="{98C18746-EE5B-4F1F-B9C3-297C68EA90ED}"/>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
                                            <p:graphicEl>
                                              <a:dgm id="{2A2D0892-911A-493F-A698-F0CA58FDF95D}"/>
                                            </p:graphicEl>
                                          </p:spTgt>
                                        </p:tgtEl>
                                        <p:attrNameLst>
                                          <p:attrName>style.visibility</p:attrName>
                                        </p:attrNameLst>
                                      </p:cBhvr>
                                      <p:to>
                                        <p:strVal val="visible"/>
                                      </p:to>
                                    </p:set>
                                    <p:animEffect transition="in" filter="fade">
                                      <p:cBhvr>
                                        <p:cTn id="44" dur="500"/>
                                        <p:tgtEl>
                                          <p:spTgt spid="4">
                                            <p:graphicEl>
                                              <a:dgm id="{2A2D0892-911A-493F-A698-F0CA58FDF95D}"/>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
                                            <p:graphicEl>
                                              <a:dgm id="{55253AAB-503C-4B9C-A3F8-AF699D5DAEBF}"/>
                                            </p:graphicEl>
                                          </p:spTgt>
                                        </p:tgtEl>
                                        <p:attrNameLst>
                                          <p:attrName>style.visibility</p:attrName>
                                        </p:attrNameLst>
                                      </p:cBhvr>
                                      <p:to>
                                        <p:strVal val="visible"/>
                                      </p:to>
                                    </p:set>
                                    <p:animEffect transition="in" filter="fade">
                                      <p:cBhvr>
                                        <p:cTn id="49" dur="500"/>
                                        <p:tgtEl>
                                          <p:spTgt spid="4">
                                            <p:graphicEl>
                                              <a:dgm id="{55253AAB-503C-4B9C-A3F8-AF699D5DAEBF}"/>
                                            </p:graphic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
                                            <p:graphicEl>
                                              <a:dgm id="{EB642F1C-22C2-47BC-9118-AD1DC2F91E90}"/>
                                            </p:graphicEl>
                                          </p:spTgt>
                                        </p:tgtEl>
                                        <p:attrNameLst>
                                          <p:attrName>style.visibility</p:attrName>
                                        </p:attrNameLst>
                                      </p:cBhvr>
                                      <p:to>
                                        <p:strVal val="visible"/>
                                      </p:to>
                                    </p:set>
                                    <p:animEffect transition="in" filter="fade">
                                      <p:cBhvr>
                                        <p:cTn id="52" dur="500"/>
                                        <p:tgtEl>
                                          <p:spTgt spid="4">
                                            <p:graphicEl>
                                              <a:dgm id="{EB642F1C-22C2-47BC-9118-AD1DC2F91E90}"/>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anim calcmode="lin" valueType="num">
                                      <p:cBhvr>
                                        <p:cTn id="57" dur="500" fill="hold"/>
                                        <p:tgtEl>
                                          <p:spTgt spid="8"/>
                                        </p:tgtEl>
                                        <p:attrNameLst>
                                          <p:attrName>ppt_w</p:attrName>
                                        </p:attrNameLst>
                                      </p:cBhvr>
                                      <p:tavLst>
                                        <p:tav tm="0">
                                          <p:val>
                                            <p:fltVal val="0"/>
                                          </p:val>
                                        </p:tav>
                                        <p:tav tm="100000">
                                          <p:val>
                                            <p:strVal val="#ppt_w"/>
                                          </p:val>
                                        </p:tav>
                                      </p:tavLst>
                                    </p:anim>
                                    <p:anim calcmode="lin" valueType="num">
                                      <p:cBhvr>
                                        <p:cTn id="58" dur="500" fill="hold"/>
                                        <p:tgtEl>
                                          <p:spTgt spid="8"/>
                                        </p:tgtEl>
                                        <p:attrNameLst>
                                          <p:attrName>ppt_h</p:attrName>
                                        </p:attrNameLst>
                                      </p:cBhvr>
                                      <p:tavLst>
                                        <p:tav tm="0">
                                          <p:val>
                                            <p:fltVal val="0"/>
                                          </p:val>
                                        </p:tav>
                                        <p:tav tm="100000">
                                          <p:val>
                                            <p:strVal val="#ppt_h"/>
                                          </p:val>
                                        </p:tav>
                                      </p:tavLst>
                                    </p:anim>
                                    <p:animEffect transition="in" filter="fade">
                                      <p:cBhvr>
                                        <p:cTn id="5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2104BB0-70C0-4BEA-BA16-B04356DA5459}"/>
              </a:ext>
            </a:extLst>
          </p:cNvPr>
          <p:cNvSpPr>
            <a:spLocks noGrp="1"/>
          </p:cNvSpPr>
          <p:nvPr>
            <p:ph type="sldNum" sz="quarter" idx="12"/>
          </p:nvPr>
        </p:nvSpPr>
        <p:spPr/>
        <p:txBody>
          <a:bodyPr/>
          <a:lstStyle/>
          <a:p>
            <a:fld id="{A3945DB8-8969-4579-9EA6-038FDDAFF65B}" type="slidenum">
              <a:rPr lang="es-PE" smtClean="0"/>
              <a:t>19</a:t>
            </a:fld>
            <a:endParaRPr lang="es-PE"/>
          </a:p>
        </p:txBody>
      </p:sp>
      <p:sp>
        <p:nvSpPr>
          <p:cNvPr id="3" name="Título 2">
            <a:extLst>
              <a:ext uri="{FF2B5EF4-FFF2-40B4-BE49-F238E27FC236}">
                <a16:creationId xmlns:a16="http://schemas.microsoft.com/office/drawing/2014/main" id="{615D5A27-3C32-49D9-86F8-6737F0881051}"/>
              </a:ext>
            </a:extLst>
          </p:cNvPr>
          <p:cNvSpPr>
            <a:spLocks noGrp="1"/>
          </p:cNvSpPr>
          <p:nvPr>
            <p:ph type="title"/>
          </p:nvPr>
        </p:nvSpPr>
        <p:spPr/>
        <p:txBody>
          <a:bodyPr>
            <a:normAutofit fontScale="90000"/>
          </a:bodyPr>
          <a:lstStyle/>
          <a:p>
            <a:r>
              <a:rPr lang="es-PE" dirty="0"/>
              <a:t>Proceso de venta prepago móvil_</a:t>
            </a:r>
          </a:p>
        </p:txBody>
      </p:sp>
      <p:grpSp>
        <p:nvGrpSpPr>
          <p:cNvPr id="4" name="Grupo 3">
            <a:extLst>
              <a:ext uri="{FF2B5EF4-FFF2-40B4-BE49-F238E27FC236}">
                <a16:creationId xmlns:a16="http://schemas.microsoft.com/office/drawing/2014/main" id="{6C38A520-065A-48C0-B396-83DE4E816013}"/>
              </a:ext>
            </a:extLst>
          </p:cNvPr>
          <p:cNvGrpSpPr/>
          <p:nvPr/>
        </p:nvGrpSpPr>
        <p:grpSpPr>
          <a:xfrm>
            <a:off x="798792" y="2189018"/>
            <a:ext cx="10313636" cy="4059381"/>
            <a:chOff x="414535" y="1245706"/>
            <a:chExt cx="11180938" cy="4717772"/>
          </a:xfrm>
        </p:grpSpPr>
        <p:grpSp>
          <p:nvGrpSpPr>
            <p:cNvPr id="5" name="Group 2">
              <a:extLst>
                <a:ext uri="{FF2B5EF4-FFF2-40B4-BE49-F238E27FC236}">
                  <a16:creationId xmlns:a16="http://schemas.microsoft.com/office/drawing/2014/main" id="{979553DE-DC99-4480-9F63-B55EEB1DF290}"/>
                </a:ext>
              </a:extLst>
            </p:cNvPr>
            <p:cNvGrpSpPr/>
            <p:nvPr/>
          </p:nvGrpSpPr>
          <p:grpSpPr>
            <a:xfrm>
              <a:off x="414535" y="1245706"/>
              <a:ext cx="11180938" cy="4717772"/>
              <a:chOff x="467544" y="1196752"/>
              <a:chExt cx="8160421" cy="2780486"/>
            </a:xfrm>
          </p:grpSpPr>
          <p:pic>
            <p:nvPicPr>
              <p:cNvPr id="19" name="Picture 2">
                <a:extLst>
                  <a:ext uri="{FF2B5EF4-FFF2-40B4-BE49-F238E27FC236}">
                    <a16:creationId xmlns:a16="http://schemas.microsoft.com/office/drawing/2014/main" id="{CBDFD0BA-E57B-4F4A-B1C1-400958496A28}"/>
                  </a:ext>
                </a:extLst>
              </p:cNvPr>
              <p:cNvPicPr>
                <a:picLocks noChangeAspect="1" noChangeArrowheads="1"/>
              </p:cNvPicPr>
              <p:nvPr/>
            </p:nvPicPr>
            <p:blipFill rotWithShape="1">
              <a:blip r:embed="rId2" cstate="screen">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a:ext>
                </a:extLst>
              </a:blip>
              <a:srcRect r="590"/>
              <a:stretch/>
            </p:blipFill>
            <p:spPr bwMode="auto">
              <a:xfrm>
                <a:off x="467544" y="1196752"/>
                <a:ext cx="8160421" cy="252028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3">
                <a:extLst>
                  <a:ext uri="{FF2B5EF4-FFF2-40B4-BE49-F238E27FC236}">
                    <a16:creationId xmlns:a16="http://schemas.microsoft.com/office/drawing/2014/main" id="{AF9093DF-6B48-458C-8965-6B7A49C6ECBF}"/>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995936" y="3720063"/>
                <a:ext cx="809625" cy="25717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 name="Rectángulo redondeado 17">
              <a:extLst>
                <a:ext uri="{FF2B5EF4-FFF2-40B4-BE49-F238E27FC236}">
                  <a16:creationId xmlns:a16="http://schemas.microsoft.com/office/drawing/2014/main" id="{01FCFF6D-453D-4003-8E10-FEE37E85EE60}"/>
                </a:ext>
              </a:extLst>
            </p:cNvPr>
            <p:cNvSpPr/>
            <p:nvPr/>
          </p:nvSpPr>
          <p:spPr>
            <a:xfrm>
              <a:off x="482600" y="1765989"/>
              <a:ext cx="1193800" cy="288097"/>
            </a:xfrm>
            <a:prstGeom prst="roundRect">
              <a:avLst/>
            </a:prstGeom>
            <a:noFill/>
            <a:ln w="38100">
              <a:solidFill>
                <a:srgbClr val="FF67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Rectángulo redondeado 18">
              <a:extLst>
                <a:ext uri="{FF2B5EF4-FFF2-40B4-BE49-F238E27FC236}">
                  <a16:creationId xmlns:a16="http://schemas.microsoft.com/office/drawing/2014/main" id="{94AAC079-2D4F-419C-B5EB-A50FD9CD6E87}"/>
                </a:ext>
              </a:extLst>
            </p:cNvPr>
            <p:cNvSpPr/>
            <p:nvPr/>
          </p:nvSpPr>
          <p:spPr>
            <a:xfrm>
              <a:off x="4806950" y="2273141"/>
              <a:ext cx="869950" cy="288097"/>
            </a:xfrm>
            <a:prstGeom prst="roundRect">
              <a:avLst/>
            </a:prstGeom>
            <a:noFill/>
            <a:ln w="38100">
              <a:solidFill>
                <a:srgbClr val="FF67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 name="Rectángulo redondeado 19">
              <a:extLst>
                <a:ext uri="{FF2B5EF4-FFF2-40B4-BE49-F238E27FC236}">
                  <a16:creationId xmlns:a16="http://schemas.microsoft.com/office/drawing/2014/main" id="{B1CCB345-1C56-4EC1-968D-98EC29FA1D2D}"/>
                </a:ext>
              </a:extLst>
            </p:cNvPr>
            <p:cNvSpPr/>
            <p:nvPr/>
          </p:nvSpPr>
          <p:spPr>
            <a:xfrm>
              <a:off x="475972" y="2250057"/>
              <a:ext cx="2736850" cy="288097"/>
            </a:xfrm>
            <a:prstGeom prst="roundRect">
              <a:avLst/>
            </a:prstGeom>
            <a:noFill/>
            <a:ln w="38100">
              <a:solidFill>
                <a:srgbClr val="FF67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Rectángulo redondeado 20">
              <a:extLst>
                <a:ext uri="{FF2B5EF4-FFF2-40B4-BE49-F238E27FC236}">
                  <a16:creationId xmlns:a16="http://schemas.microsoft.com/office/drawing/2014/main" id="{0D564E58-6DEE-4CF6-8607-41B3B1822669}"/>
                </a:ext>
              </a:extLst>
            </p:cNvPr>
            <p:cNvSpPr/>
            <p:nvPr/>
          </p:nvSpPr>
          <p:spPr>
            <a:xfrm>
              <a:off x="6646930" y="2273140"/>
              <a:ext cx="3093969" cy="288097"/>
            </a:xfrm>
            <a:prstGeom prst="roundRect">
              <a:avLst/>
            </a:prstGeom>
            <a:noFill/>
            <a:ln w="38100">
              <a:solidFill>
                <a:srgbClr val="FF67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 name="Rectángulo redondeado 21">
              <a:extLst>
                <a:ext uri="{FF2B5EF4-FFF2-40B4-BE49-F238E27FC236}">
                  <a16:creationId xmlns:a16="http://schemas.microsoft.com/office/drawing/2014/main" id="{F4A17B93-DB3B-4D33-BB19-631B0AD8F8CD}"/>
                </a:ext>
              </a:extLst>
            </p:cNvPr>
            <p:cNvSpPr/>
            <p:nvPr/>
          </p:nvSpPr>
          <p:spPr>
            <a:xfrm>
              <a:off x="482600" y="2779401"/>
              <a:ext cx="3105150" cy="288097"/>
            </a:xfrm>
            <a:prstGeom prst="roundRect">
              <a:avLst/>
            </a:prstGeom>
            <a:noFill/>
            <a:ln w="38100">
              <a:solidFill>
                <a:srgbClr val="FF67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 name="Rectángulo redondeado 22">
              <a:extLst>
                <a:ext uri="{FF2B5EF4-FFF2-40B4-BE49-F238E27FC236}">
                  <a16:creationId xmlns:a16="http://schemas.microsoft.com/office/drawing/2014/main" id="{1A2BC875-DD23-4BFF-9F3E-F09B9793A057}"/>
                </a:ext>
              </a:extLst>
            </p:cNvPr>
            <p:cNvSpPr/>
            <p:nvPr/>
          </p:nvSpPr>
          <p:spPr>
            <a:xfrm>
              <a:off x="488950" y="3873316"/>
              <a:ext cx="1708150" cy="288097"/>
            </a:xfrm>
            <a:prstGeom prst="roundRect">
              <a:avLst/>
            </a:prstGeom>
            <a:noFill/>
            <a:ln w="38100">
              <a:solidFill>
                <a:srgbClr val="FF67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redondeado 23">
              <a:extLst>
                <a:ext uri="{FF2B5EF4-FFF2-40B4-BE49-F238E27FC236}">
                  <a16:creationId xmlns:a16="http://schemas.microsoft.com/office/drawing/2014/main" id="{38962F51-4ED6-414A-8655-B2CBDAE5E5EA}"/>
                </a:ext>
              </a:extLst>
            </p:cNvPr>
            <p:cNvSpPr/>
            <p:nvPr/>
          </p:nvSpPr>
          <p:spPr>
            <a:xfrm>
              <a:off x="5248933" y="5521977"/>
              <a:ext cx="1109302" cy="408252"/>
            </a:xfrm>
            <a:prstGeom prst="roundRect">
              <a:avLst/>
            </a:prstGeom>
            <a:noFill/>
            <a:ln w="38100">
              <a:solidFill>
                <a:srgbClr val="FF67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3" name="CuadroTexto 12">
              <a:extLst>
                <a:ext uri="{FF2B5EF4-FFF2-40B4-BE49-F238E27FC236}">
                  <a16:creationId xmlns:a16="http://schemas.microsoft.com/office/drawing/2014/main" id="{3CCF3215-9C0D-4EB5-8194-C4BB30D7FB13}"/>
                </a:ext>
              </a:extLst>
            </p:cNvPr>
            <p:cNvSpPr txBox="1"/>
            <p:nvPr/>
          </p:nvSpPr>
          <p:spPr>
            <a:xfrm>
              <a:off x="1744465" y="1653975"/>
              <a:ext cx="290710" cy="465004"/>
            </a:xfrm>
            <a:prstGeom prst="rect">
              <a:avLst/>
            </a:prstGeom>
            <a:noFill/>
          </p:spPr>
          <p:txBody>
            <a:bodyPr wrap="square" rtlCol="0">
              <a:spAutoFit/>
            </a:bodyPr>
            <a:lstStyle/>
            <a:p>
              <a:r>
                <a:rPr lang="es-PE" sz="2000" dirty="0">
                  <a:solidFill>
                    <a:srgbClr val="FF6702"/>
                  </a:solidFill>
                  <a:latin typeface="Calibri" panose="020F0502020204030204" pitchFamily="34" charset="0"/>
                  <a:cs typeface="Calibri" panose="020F0502020204030204" pitchFamily="34" charset="0"/>
                </a:rPr>
                <a:t>1</a:t>
              </a:r>
            </a:p>
          </p:txBody>
        </p:sp>
        <p:sp>
          <p:nvSpPr>
            <p:cNvPr id="14" name="CuadroTexto 13">
              <a:extLst>
                <a:ext uri="{FF2B5EF4-FFF2-40B4-BE49-F238E27FC236}">
                  <a16:creationId xmlns:a16="http://schemas.microsoft.com/office/drawing/2014/main" id="{9157BE89-E05C-47F3-9378-557331F6AD14}"/>
                </a:ext>
              </a:extLst>
            </p:cNvPr>
            <p:cNvSpPr txBox="1"/>
            <p:nvPr/>
          </p:nvSpPr>
          <p:spPr>
            <a:xfrm>
              <a:off x="3242860" y="2194050"/>
              <a:ext cx="290710" cy="465004"/>
            </a:xfrm>
            <a:prstGeom prst="rect">
              <a:avLst/>
            </a:prstGeom>
            <a:noFill/>
          </p:spPr>
          <p:txBody>
            <a:bodyPr wrap="square" rtlCol="0">
              <a:spAutoFit/>
            </a:bodyPr>
            <a:lstStyle/>
            <a:p>
              <a:r>
                <a:rPr lang="es-PE" sz="2000" dirty="0">
                  <a:solidFill>
                    <a:srgbClr val="FF6702"/>
                  </a:solidFill>
                  <a:latin typeface="Calibri" panose="020F0502020204030204" pitchFamily="34" charset="0"/>
                  <a:cs typeface="Calibri" panose="020F0502020204030204" pitchFamily="34" charset="0"/>
                </a:rPr>
                <a:t>2</a:t>
              </a:r>
            </a:p>
          </p:txBody>
        </p:sp>
        <p:sp>
          <p:nvSpPr>
            <p:cNvPr id="15" name="CuadroTexto 14">
              <a:extLst>
                <a:ext uri="{FF2B5EF4-FFF2-40B4-BE49-F238E27FC236}">
                  <a16:creationId xmlns:a16="http://schemas.microsoft.com/office/drawing/2014/main" id="{A368A822-EFA4-4121-A1B8-E20953ED79DE}"/>
                </a:ext>
              </a:extLst>
            </p:cNvPr>
            <p:cNvSpPr txBox="1"/>
            <p:nvPr/>
          </p:nvSpPr>
          <p:spPr>
            <a:xfrm>
              <a:off x="5724623" y="2211838"/>
              <a:ext cx="290710" cy="465004"/>
            </a:xfrm>
            <a:prstGeom prst="rect">
              <a:avLst/>
            </a:prstGeom>
            <a:noFill/>
          </p:spPr>
          <p:txBody>
            <a:bodyPr wrap="square" rtlCol="0">
              <a:spAutoFit/>
            </a:bodyPr>
            <a:lstStyle/>
            <a:p>
              <a:r>
                <a:rPr lang="es-PE" sz="2000" dirty="0">
                  <a:solidFill>
                    <a:srgbClr val="FF6702"/>
                  </a:solidFill>
                  <a:latin typeface="Calibri" panose="020F0502020204030204" pitchFamily="34" charset="0"/>
                  <a:cs typeface="Calibri" panose="020F0502020204030204" pitchFamily="34" charset="0"/>
                </a:rPr>
                <a:t>3</a:t>
              </a:r>
            </a:p>
          </p:txBody>
        </p:sp>
        <p:sp>
          <p:nvSpPr>
            <p:cNvPr id="16" name="CuadroTexto 15">
              <a:extLst>
                <a:ext uri="{FF2B5EF4-FFF2-40B4-BE49-F238E27FC236}">
                  <a16:creationId xmlns:a16="http://schemas.microsoft.com/office/drawing/2014/main" id="{E2081568-182D-4587-9AB4-6DFEE7A1D88A}"/>
                </a:ext>
              </a:extLst>
            </p:cNvPr>
            <p:cNvSpPr txBox="1"/>
            <p:nvPr/>
          </p:nvSpPr>
          <p:spPr>
            <a:xfrm>
              <a:off x="9833664" y="2211838"/>
              <a:ext cx="290710" cy="465004"/>
            </a:xfrm>
            <a:prstGeom prst="rect">
              <a:avLst/>
            </a:prstGeom>
            <a:noFill/>
          </p:spPr>
          <p:txBody>
            <a:bodyPr wrap="square" rtlCol="0">
              <a:spAutoFit/>
            </a:bodyPr>
            <a:lstStyle/>
            <a:p>
              <a:r>
                <a:rPr lang="es-PE" sz="2000" dirty="0">
                  <a:solidFill>
                    <a:srgbClr val="FF6702"/>
                  </a:solidFill>
                  <a:latin typeface="Calibri" panose="020F0502020204030204" pitchFamily="34" charset="0"/>
                  <a:cs typeface="Calibri" panose="020F0502020204030204" pitchFamily="34" charset="0"/>
                </a:rPr>
                <a:t>4</a:t>
              </a:r>
            </a:p>
          </p:txBody>
        </p:sp>
        <p:sp>
          <p:nvSpPr>
            <p:cNvPr id="17" name="CuadroTexto 16">
              <a:extLst>
                <a:ext uri="{FF2B5EF4-FFF2-40B4-BE49-F238E27FC236}">
                  <a16:creationId xmlns:a16="http://schemas.microsoft.com/office/drawing/2014/main" id="{BE67E929-7EDA-470B-B186-6645CE8D76D1}"/>
                </a:ext>
              </a:extLst>
            </p:cNvPr>
            <p:cNvSpPr txBox="1"/>
            <p:nvPr/>
          </p:nvSpPr>
          <p:spPr>
            <a:xfrm>
              <a:off x="3655815" y="2723395"/>
              <a:ext cx="290710" cy="465004"/>
            </a:xfrm>
            <a:prstGeom prst="rect">
              <a:avLst/>
            </a:prstGeom>
            <a:noFill/>
          </p:spPr>
          <p:txBody>
            <a:bodyPr wrap="square" rtlCol="0">
              <a:spAutoFit/>
            </a:bodyPr>
            <a:lstStyle/>
            <a:p>
              <a:r>
                <a:rPr lang="es-PE" sz="2000" dirty="0">
                  <a:solidFill>
                    <a:srgbClr val="FF6702"/>
                  </a:solidFill>
                  <a:latin typeface="Calibri" panose="020F0502020204030204" pitchFamily="34" charset="0"/>
                  <a:cs typeface="Calibri" panose="020F0502020204030204" pitchFamily="34" charset="0"/>
                </a:rPr>
                <a:t>5</a:t>
              </a:r>
            </a:p>
          </p:txBody>
        </p:sp>
        <p:sp>
          <p:nvSpPr>
            <p:cNvPr id="18" name="CuadroTexto 17">
              <a:extLst>
                <a:ext uri="{FF2B5EF4-FFF2-40B4-BE49-F238E27FC236}">
                  <a16:creationId xmlns:a16="http://schemas.microsoft.com/office/drawing/2014/main" id="{67C40107-20AD-447F-AB8A-4BD13EBF9874}"/>
                </a:ext>
              </a:extLst>
            </p:cNvPr>
            <p:cNvSpPr txBox="1"/>
            <p:nvPr/>
          </p:nvSpPr>
          <p:spPr>
            <a:xfrm>
              <a:off x="2282144" y="3817309"/>
              <a:ext cx="290710" cy="465004"/>
            </a:xfrm>
            <a:prstGeom prst="rect">
              <a:avLst/>
            </a:prstGeom>
            <a:noFill/>
          </p:spPr>
          <p:txBody>
            <a:bodyPr wrap="square" rtlCol="0">
              <a:spAutoFit/>
            </a:bodyPr>
            <a:lstStyle/>
            <a:p>
              <a:r>
                <a:rPr lang="es-PE" sz="2000" dirty="0">
                  <a:solidFill>
                    <a:srgbClr val="FF6702"/>
                  </a:solidFill>
                  <a:latin typeface="Calibri" panose="020F0502020204030204" pitchFamily="34" charset="0"/>
                  <a:cs typeface="Calibri" panose="020F0502020204030204" pitchFamily="34" charset="0"/>
                </a:rPr>
                <a:t>6</a:t>
              </a:r>
            </a:p>
          </p:txBody>
        </p:sp>
      </p:grpSp>
      <p:pic>
        <p:nvPicPr>
          <p:cNvPr id="21" name="Imagen 20">
            <a:extLst>
              <a:ext uri="{FF2B5EF4-FFF2-40B4-BE49-F238E27FC236}">
                <a16:creationId xmlns:a16="http://schemas.microsoft.com/office/drawing/2014/main" id="{728C43F4-E850-472C-BB9F-7045CB6A8BB8}"/>
              </a:ext>
            </a:extLst>
          </p:cNvPr>
          <p:cNvPicPr>
            <a:picLocks noChangeAspect="1"/>
          </p:cNvPicPr>
          <p:nvPr/>
        </p:nvPicPr>
        <p:blipFill rotWithShape="1">
          <a:blip r:embed="rId5" cstate="screen">
            <a:extLst>
              <a:ext uri="{BEBA8EAE-BF5A-486C-A8C5-ECC9F3942E4B}">
                <a14:imgProps xmlns:a14="http://schemas.microsoft.com/office/drawing/2010/main">
                  <a14:imgLayer r:embed="rId6">
                    <a14:imgEffect>
                      <a14:backgroundRemoval t="0" b="100000" l="0" r="100000">
                        <a14:foregroundMark x1="17895" y1="8889" x2="85263" y2="15111"/>
                        <a14:foregroundMark x1="70526" y1="50667" x2="90526" y2="64889"/>
                        <a14:foregroundMark x1="93684" y1="68222" x2="83158" y2="92889"/>
                        <a14:foregroundMark x1="91579" y1="46667" x2="92632" y2="56000"/>
                        <a14:foregroundMark x1="70526" y1="56000" x2="60000" y2="62444"/>
                        <a14:foregroundMark x1="40000" y1="70444" x2="40000" y2="62222"/>
                        <a14:foregroundMark x1="65263" y1="97556" x2="80000" y2="94889"/>
                        <a14:foregroundMark x1="27368" y1="16222" x2="69474" y2="17111"/>
                        <a14:foregroundMark x1="47368" y1="22444" x2="64211" y2="24444"/>
                        <a14:foregroundMark x1="71579" y1="25556" x2="74737" y2="22667"/>
                        <a14:foregroundMark x1="42105" y1="35778" x2="30526" y2="31778"/>
                        <a14:foregroundMark x1="17895" y1="19111" x2="30526" y2="21778"/>
                        <a14:foregroundMark x1="36842" y1="20000" x2="43158" y2="20222"/>
                        <a14:foregroundMark x1="64211" y1="19778" x2="75789" y2="20889"/>
                        <a14:foregroundMark x1="63158" y1="27778" x2="51579" y2="27778"/>
                        <a14:foregroundMark x1="75789" y1="26444" x2="80000" y2="23778"/>
                        <a14:foregroundMark x1="13684" y1="19556" x2="22105" y2="22889"/>
                        <a14:foregroundMark x1="10526" y1="18889" x2="13684" y2="17778"/>
                        <a14:foregroundMark x1="48421" y1="57333" x2="52632" y2="54000"/>
                        <a14:foregroundMark x1="78947" y1="43556" x2="70526" y2="27556"/>
                        <a14:backgroundMark x1="0" y1="59778" x2="31579" y2="88444"/>
                        <a14:backgroundMark x1="58947" y1="4222" x2="90526" y2="5778"/>
                        <a14:backgroundMark x1="91579" y1="42667" x2="94737" y2="22222"/>
                      </a14:backgroundRemoval>
                    </a14:imgEffect>
                    <a14:imgEffect>
                      <a14:saturation sat="200000"/>
                    </a14:imgEffect>
                  </a14:imgLayer>
                </a14:imgProps>
              </a:ext>
              <a:ext uri="{28A0092B-C50C-407E-A947-70E740481C1C}">
                <a14:useLocalDpi xmlns:a14="http://schemas.microsoft.com/office/drawing/2010/main"/>
              </a:ext>
            </a:extLst>
          </a:blip>
          <a:srcRect/>
          <a:stretch/>
        </p:blipFill>
        <p:spPr>
          <a:xfrm>
            <a:off x="10374950" y="1174497"/>
            <a:ext cx="1501150" cy="4292924"/>
          </a:xfrm>
          <a:prstGeom prst="rect">
            <a:avLst/>
          </a:prstGeom>
        </p:spPr>
      </p:pic>
      <p:pic>
        <p:nvPicPr>
          <p:cNvPr id="22" name="Picture 4">
            <a:extLst>
              <a:ext uri="{FF2B5EF4-FFF2-40B4-BE49-F238E27FC236}">
                <a16:creationId xmlns:a16="http://schemas.microsoft.com/office/drawing/2014/main" id="{80C1FE4F-493E-4937-A681-B471F40C4DA6}"/>
              </a:ext>
            </a:extLst>
          </p:cNvPr>
          <p:cNvPicPr>
            <a:picLocks noChangeAspect="1" noChangeArrowheads="1"/>
          </p:cNvPicPr>
          <p:nvPr/>
        </p:nvPicPr>
        <p:blipFill rotWithShape="1">
          <a:blip r:embed="rId7" cstate="screen">
            <a:extLst>
              <a:ext uri="{BEBA8EAE-BF5A-486C-A8C5-ECC9F3942E4B}">
                <a14:imgProps xmlns:a14="http://schemas.microsoft.com/office/drawing/2010/main">
                  <a14:imgLayer r:embed="rId8">
                    <a14:imgEffect>
                      <a14:saturation sat="200000"/>
                    </a14:imgEffect>
                  </a14:imgLayer>
                </a14:imgProps>
              </a:ext>
              <a:ext uri="{28A0092B-C50C-407E-A947-70E740481C1C}">
                <a14:useLocalDpi xmlns:a14="http://schemas.microsoft.com/office/drawing/2010/main"/>
              </a:ext>
            </a:extLst>
          </a:blip>
          <a:srcRect l="1044" t="1223" r="864" b="1476"/>
          <a:stretch/>
        </p:blipFill>
        <p:spPr bwMode="auto">
          <a:xfrm>
            <a:off x="7671585" y="3965983"/>
            <a:ext cx="3026485" cy="1611205"/>
          </a:xfrm>
          <a:prstGeom prst="roundRect">
            <a:avLst>
              <a:gd name="adj" fmla="val 4212"/>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2" descr="https://upload.wikimedia.org/wikipedia/commons/thumb/5/50/Yes_Check_Circle.svg/2000px-Yes_Check_Circle.svg.png">
            <a:extLst>
              <a:ext uri="{FF2B5EF4-FFF2-40B4-BE49-F238E27FC236}">
                <a16:creationId xmlns:a16="http://schemas.microsoft.com/office/drawing/2014/main" id="{D5B2A576-0C84-4368-ABAF-1F443F829B78}"/>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246648" y="1474253"/>
            <a:ext cx="423494" cy="423494"/>
          </a:xfrm>
          <a:prstGeom prst="rect">
            <a:avLst/>
          </a:prstGeom>
          <a:noFill/>
          <a:extLst>
            <a:ext uri="{909E8E84-426E-40DD-AFC4-6F175D3DCCD1}">
              <a14:hiddenFill xmlns:a14="http://schemas.microsoft.com/office/drawing/2010/main">
                <a:solidFill>
                  <a:srgbClr val="FFFFFF"/>
                </a:solidFill>
              </a14:hiddenFill>
            </a:ext>
          </a:extLst>
        </p:spPr>
      </p:pic>
      <p:sp>
        <p:nvSpPr>
          <p:cNvPr id="24" name="CuadroTexto 23">
            <a:extLst>
              <a:ext uri="{FF2B5EF4-FFF2-40B4-BE49-F238E27FC236}">
                <a16:creationId xmlns:a16="http://schemas.microsoft.com/office/drawing/2014/main" id="{2F4C7167-28C8-4877-A029-D57DDE774D71}"/>
              </a:ext>
            </a:extLst>
          </p:cNvPr>
          <p:cNvSpPr txBox="1"/>
          <p:nvPr/>
        </p:nvSpPr>
        <p:spPr>
          <a:xfrm>
            <a:off x="1792816" y="1501334"/>
            <a:ext cx="8226704" cy="400110"/>
          </a:xfrm>
          <a:prstGeom prst="rect">
            <a:avLst/>
          </a:prstGeom>
          <a:noFill/>
        </p:spPr>
        <p:txBody>
          <a:bodyPr wrap="square" rtlCol="0">
            <a:spAutoFit/>
          </a:bodyPr>
          <a:lstStyle/>
          <a:p>
            <a:r>
              <a:rPr lang="es-PE" sz="2000" dirty="0">
                <a:solidFill>
                  <a:schemeClr val="tx1">
                    <a:lumMod val="65000"/>
                    <a:lumOff val="35000"/>
                  </a:schemeClr>
                </a:solidFill>
                <a:latin typeface="+mj-lt"/>
                <a:cs typeface="Calibri" panose="020F0502020204030204" pitchFamily="34" charset="0"/>
              </a:rPr>
              <a:t>Se procede a generar un incidente para iniciar con el flujo de la venta.</a:t>
            </a:r>
          </a:p>
        </p:txBody>
      </p:sp>
    </p:spTree>
    <p:extLst>
      <p:ext uri="{BB962C8B-B14F-4D97-AF65-F5344CB8AC3E}">
        <p14:creationId xmlns:p14="http://schemas.microsoft.com/office/powerpoint/2010/main" val="2259702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A3B7C33E-D329-4D53-AEF5-29B33C463AA8}"/>
              </a:ext>
            </a:extLst>
          </p:cNvPr>
          <p:cNvPicPr>
            <a:picLocks noChangeAspect="1"/>
          </p:cNvPicPr>
          <p:nvPr/>
        </p:nvPicPr>
        <p:blipFill>
          <a:blip r:embed="rId2" cstate="email">
            <a:clrChange>
              <a:clrFrom>
                <a:srgbClr val="FFFFFF"/>
              </a:clrFrom>
              <a:clrTo>
                <a:srgbClr val="FFFFFF">
                  <a:alpha val="0"/>
                </a:srgbClr>
              </a:clrTo>
            </a:clrChange>
            <a:lum bright="70000" contrast="-70000"/>
            <a:extLst>
              <a:ext uri="{BEBA8EAE-BF5A-486C-A8C5-ECC9F3942E4B}">
                <a14:imgProps xmlns:a14="http://schemas.microsoft.com/office/drawing/2010/main">
                  <a14:imgLayer r:embed="rId3">
                    <a14:imgEffect>
                      <a14:sharpenSoften amount="25000"/>
                    </a14:imgEffect>
                    <a14:imgEffect>
                      <a14:saturation sat="400000"/>
                    </a14:imgEffect>
                  </a14:imgLayer>
                </a14:imgProps>
              </a:ext>
              <a:ext uri="{28A0092B-C50C-407E-A947-70E740481C1C}">
                <a14:useLocalDpi xmlns:a14="http://schemas.microsoft.com/office/drawing/2010/main"/>
              </a:ext>
            </a:extLst>
          </a:blip>
          <a:stretch>
            <a:fillRect/>
          </a:stretch>
        </p:blipFill>
        <p:spPr>
          <a:xfrm flipV="1">
            <a:off x="251791" y="265041"/>
            <a:ext cx="11622158" cy="6189182"/>
          </a:xfrm>
          <a:prstGeom prst="round1Rect">
            <a:avLst>
              <a:gd name="adj" fmla="val 26892"/>
            </a:avLst>
          </a:prstGeom>
        </p:spPr>
      </p:pic>
      <p:sp>
        <p:nvSpPr>
          <p:cNvPr id="2" name="Título 1">
            <a:extLst>
              <a:ext uri="{FF2B5EF4-FFF2-40B4-BE49-F238E27FC236}">
                <a16:creationId xmlns:a16="http://schemas.microsoft.com/office/drawing/2014/main" id="{36B843E8-CE24-477B-9A5E-EA1C4696F8EC}"/>
              </a:ext>
            </a:extLst>
          </p:cNvPr>
          <p:cNvSpPr>
            <a:spLocks noGrp="1"/>
          </p:cNvSpPr>
          <p:nvPr>
            <p:ph type="title"/>
          </p:nvPr>
        </p:nvSpPr>
        <p:spPr/>
        <p:txBody>
          <a:bodyPr>
            <a:normAutofit fontScale="90000"/>
          </a:bodyPr>
          <a:lstStyle/>
          <a:p>
            <a:r>
              <a:rPr lang="es-PE" dirty="0"/>
              <a:t>Objetivo_</a:t>
            </a:r>
          </a:p>
        </p:txBody>
      </p:sp>
      <p:sp>
        <p:nvSpPr>
          <p:cNvPr id="3" name="Marcador de número de diapositiva 2">
            <a:extLst>
              <a:ext uri="{FF2B5EF4-FFF2-40B4-BE49-F238E27FC236}">
                <a16:creationId xmlns:a16="http://schemas.microsoft.com/office/drawing/2014/main" id="{90E5BA81-411E-4041-8AEC-F2B4C9B9F48C}"/>
              </a:ext>
            </a:extLst>
          </p:cNvPr>
          <p:cNvSpPr>
            <a:spLocks noGrp="1"/>
          </p:cNvSpPr>
          <p:nvPr>
            <p:ph type="sldNum" sz="quarter" idx="12"/>
          </p:nvPr>
        </p:nvSpPr>
        <p:spPr/>
        <p:txBody>
          <a:bodyPr/>
          <a:lstStyle/>
          <a:p>
            <a:fld id="{A3945DB8-8969-4579-9EA6-038FDDAFF65B}" type="slidenum">
              <a:rPr lang="es-PE" smtClean="0"/>
              <a:t>2</a:t>
            </a:fld>
            <a:endParaRPr lang="es-PE"/>
          </a:p>
        </p:txBody>
      </p:sp>
      <p:sp>
        <p:nvSpPr>
          <p:cNvPr id="4" name="Rectangle 5">
            <a:extLst>
              <a:ext uri="{FF2B5EF4-FFF2-40B4-BE49-F238E27FC236}">
                <a16:creationId xmlns:a16="http://schemas.microsoft.com/office/drawing/2014/main" id="{37F2BC26-4CF7-4056-9ACE-2015152AD08C}"/>
              </a:ext>
            </a:extLst>
          </p:cNvPr>
          <p:cNvSpPr/>
          <p:nvPr/>
        </p:nvSpPr>
        <p:spPr>
          <a:xfrm>
            <a:off x="1599892" y="2423195"/>
            <a:ext cx="8186236" cy="461665"/>
          </a:xfrm>
          <a:prstGeom prst="rect">
            <a:avLst/>
          </a:prstGeom>
        </p:spPr>
        <p:txBody>
          <a:bodyPr wrap="square">
            <a:spAutoFit/>
          </a:bodyPr>
          <a:lstStyle/>
          <a:p>
            <a:pPr marL="171450" indent="-342900">
              <a:buFont typeface="Wingdings" panose="05000000000000000000" pitchFamily="2" charset="2"/>
              <a:buChar char="ü"/>
            </a:pPr>
            <a:r>
              <a:rPr lang="es-PE" sz="2400" dirty="0">
                <a:solidFill>
                  <a:srgbClr val="4D4D4D"/>
                </a:solidFill>
                <a:latin typeface="Arial "/>
              </a:rPr>
              <a:t>Conocer el flujo de la venta prepago y </a:t>
            </a:r>
            <a:r>
              <a:rPr lang="es-PE" sz="2400" dirty="0" err="1">
                <a:solidFill>
                  <a:srgbClr val="4D4D4D"/>
                </a:solidFill>
                <a:latin typeface="Arial "/>
              </a:rPr>
              <a:t>postpago</a:t>
            </a:r>
            <a:r>
              <a:rPr lang="es-PE" sz="2400" dirty="0">
                <a:solidFill>
                  <a:srgbClr val="4D4D4D"/>
                </a:solidFill>
                <a:latin typeface="Arial "/>
              </a:rPr>
              <a:t>.</a:t>
            </a:r>
          </a:p>
        </p:txBody>
      </p:sp>
      <p:sp>
        <p:nvSpPr>
          <p:cNvPr id="5" name="Rectangle 5">
            <a:extLst>
              <a:ext uri="{FF2B5EF4-FFF2-40B4-BE49-F238E27FC236}">
                <a16:creationId xmlns:a16="http://schemas.microsoft.com/office/drawing/2014/main" id="{ECD0BD9F-338F-4AED-A95D-627C74FDBD73}"/>
              </a:ext>
            </a:extLst>
          </p:cNvPr>
          <p:cNvSpPr/>
          <p:nvPr/>
        </p:nvSpPr>
        <p:spPr>
          <a:xfrm>
            <a:off x="1599892" y="3715475"/>
            <a:ext cx="8186236" cy="830997"/>
          </a:xfrm>
          <a:prstGeom prst="rect">
            <a:avLst/>
          </a:prstGeom>
        </p:spPr>
        <p:txBody>
          <a:bodyPr wrap="square">
            <a:spAutoFit/>
          </a:bodyPr>
          <a:lstStyle/>
          <a:p>
            <a:pPr marL="171450" indent="-342900">
              <a:buFont typeface="Wingdings" panose="05000000000000000000" pitchFamily="2" charset="2"/>
              <a:buChar char="ü"/>
            </a:pPr>
            <a:r>
              <a:rPr lang="es-PE" sz="2400" dirty="0">
                <a:solidFill>
                  <a:srgbClr val="4D4D4D"/>
                </a:solidFill>
                <a:latin typeface="Arial "/>
              </a:rPr>
              <a:t>Aprender las buenas prácticas para poder realizar una mejor gestión durante la atención al cliente.</a:t>
            </a:r>
          </a:p>
        </p:txBody>
      </p:sp>
    </p:spTree>
    <p:extLst>
      <p:ext uri="{BB962C8B-B14F-4D97-AF65-F5344CB8AC3E}">
        <p14:creationId xmlns:p14="http://schemas.microsoft.com/office/powerpoint/2010/main" val="3006607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94EEEE1A-69F7-4D84-886B-00239B815F12}"/>
              </a:ext>
            </a:extLst>
          </p:cNvPr>
          <p:cNvSpPr>
            <a:spLocks noGrp="1"/>
          </p:cNvSpPr>
          <p:nvPr>
            <p:ph type="sldNum" sz="quarter" idx="12"/>
          </p:nvPr>
        </p:nvSpPr>
        <p:spPr/>
        <p:txBody>
          <a:bodyPr/>
          <a:lstStyle/>
          <a:p>
            <a:fld id="{A3945DB8-8969-4579-9EA6-038FDDAFF65B}" type="slidenum">
              <a:rPr lang="es-PE" smtClean="0"/>
              <a:t>20</a:t>
            </a:fld>
            <a:endParaRPr lang="es-PE"/>
          </a:p>
        </p:txBody>
      </p:sp>
      <p:sp>
        <p:nvSpPr>
          <p:cNvPr id="3" name="Título 2">
            <a:extLst>
              <a:ext uri="{FF2B5EF4-FFF2-40B4-BE49-F238E27FC236}">
                <a16:creationId xmlns:a16="http://schemas.microsoft.com/office/drawing/2014/main" id="{86619B31-4BB3-4937-916C-BB279C35D357}"/>
              </a:ext>
            </a:extLst>
          </p:cNvPr>
          <p:cNvSpPr>
            <a:spLocks noGrp="1"/>
          </p:cNvSpPr>
          <p:nvPr>
            <p:ph type="title"/>
          </p:nvPr>
        </p:nvSpPr>
        <p:spPr/>
        <p:txBody>
          <a:bodyPr>
            <a:normAutofit fontScale="90000"/>
          </a:bodyPr>
          <a:lstStyle/>
          <a:p>
            <a:r>
              <a:rPr lang="es-PE" dirty="0"/>
              <a:t>Proceso de venta prepago móvil_</a:t>
            </a:r>
          </a:p>
        </p:txBody>
      </p:sp>
      <p:grpSp>
        <p:nvGrpSpPr>
          <p:cNvPr id="4" name="Group 6">
            <a:extLst>
              <a:ext uri="{FF2B5EF4-FFF2-40B4-BE49-F238E27FC236}">
                <a16:creationId xmlns:a16="http://schemas.microsoft.com/office/drawing/2014/main" id="{4475AD68-829F-4635-9155-D6C878E1731C}"/>
              </a:ext>
            </a:extLst>
          </p:cNvPr>
          <p:cNvGrpSpPr/>
          <p:nvPr/>
        </p:nvGrpSpPr>
        <p:grpSpPr>
          <a:xfrm>
            <a:off x="999838" y="1231271"/>
            <a:ext cx="9972962" cy="5003582"/>
            <a:chOff x="755576" y="1124744"/>
            <a:chExt cx="7531681" cy="4261188"/>
          </a:xfrm>
        </p:grpSpPr>
        <p:grpSp>
          <p:nvGrpSpPr>
            <p:cNvPr id="5" name="Group 4">
              <a:extLst>
                <a:ext uri="{FF2B5EF4-FFF2-40B4-BE49-F238E27FC236}">
                  <a16:creationId xmlns:a16="http://schemas.microsoft.com/office/drawing/2014/main" id="{E4EA872B-DF1F-4F8C-B187-83175805CF98}"/>
                </a:ext>
              </a:extLst>
            </p:cNvPr>
            <p:cNvGrpSpPr/>
            <p:nvPr/>
          </p:nvGrpSpPr>
          <p:grpSpPr>
            <a:xfrm>
              <a:off x="755576" y="1124744"/>
              <a:ext cx="7531681" cy="4261188"/>
              <a:chOff x="755576" y="1124744"/>
              <a:chExt cx="7531681" cy="4261188"/>
            </a:xfrm>
          </p:grpSpPr>
          <p:pic>
            <p:nvPicPr>
              <p:cNvPr id="7" name="Picture 2">
                <a:extLst>
                  <a:ext uri="{FF2B5EF4-FFF2-40B4-BE49-F238E27FC236}">
                    <a16:creationId xmlns:a16="http://schemas.microsoft.com/office/drawing/2014/main" id="{9D554019-79D2-4478-9DE2-E161754E3830}"/>
                  </a:ext>
                </a:extLst>
              </p:cNvPr>
              <p:cNvPicPr>
                <a:picLocks noChangeAspect="1" noChangeArrowheads="1"/>
              </p:cNvPicPr>
              <p:nvPr/>
            </p:nvPicPr>
            <p:blipFill rotWithShape="1">
              <a:blip r:embed="rId2" cstate="hqprint">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a:ext>
                </a:extLst>
              </a:blip>
              <a:srcRect/>
              <a:stretch/>
            </p:blipFill>
            <p:spPr bwMode="auto">
              <a:xfrm>
                <a:off x="755576" y="1124744"/>
                <a:ext cx="7531681" cy="3488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a:extLst>
                  <a:ext uri="{FF2B5EF4-FFF2-40B4-BE49-F238E27FC236}">
                    <a16:creationId xmlns:a16="http://schemas.microsoft.com/office/drawing/2014/main" id="{57FD8A39-7646-468B-B2E6-03F53C40B9B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a:ext>
                </a:extLst>
              </a:blip>
              <a:srcRect/>
              <a:stretch>
                <a:fillRect/>
              </a:stretch>
            </p:blipFill>
            <p:spPr bwMode="auto">
              <a:xfrm>
                <a:off x="784060" y="4709657"/>
                <a:ext cx="962025"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 name="Rounded Rectangle 17">
              <a:extLst>
                <a:ext uri="{FF2B5EF4-FFF2-40B4-BE49-F238E27FC236}">
                  <a16:creationId xmlns:a16="http://schemas.microsoft.com/office/drawing/2014/main" id="{EB1F2332-C313-4CB1-A2A6-8E37B4126095}"/>
                </a:ext>
              </a:extLst>
            </p:cNvPr>
            <p:cNvSpPr/>
            <p:nvPr/>
          </p:nvSpPr>
          <p:spPr>
            <a:xfrm>
              <a:off x="773900" y="4682611"/>
              <a:ext cx="946388" cy="693319"/>
            </a:xfrm>
            <a:prstGeom prst="roundRect">
              <a:avLst>
                <a:gd name="adj" fmla="val 7198"/>
              </a:avLst>
            </a:prstGeom>
            <a:noFill/>
            <a:ln w="25400">
              <a:solidFill>
                <a:srgbClr val="FF67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latin typeface="+mj-lt"/>
              </a:endParaRPr>
            </a:p>
          </p:txBody>
        </p:sp>
      </p:grpSp>
      <p:sp>
        <p:nvSpPr>
          <p:cNvPr id="9" name="CuadroTexto 8">
            <a:extLst>
              <a:ext uri="{FF2B5EF4-FFF2-40B4-BE49-F238E27FC236}">
                <a16:creationId xmlns:a16="http://schemas.microsoft.com/office/drawing/2014/main" id="{63982F6C-044D-46ED-96F1-A925CC177D04}"/>
              </a:ext>
            </a:extLst>
          </p:cNvPr>
          <p:cNvSpPr txBox="1"/>
          <p:nvPr/>
        </p:nvSpPr>
        <p:spPr>
          <a:xfrm>
            <a:off x="2581161" y="5603706"/>
            <a:ext cx="2955234" cy="440769"/>
          </a:xfrm>
          <a:prstGeom prst="roundRect">
            <a:avLst>
              <a:gd name="adj" fmla="val 28807"/>
            </a:avLst>
          </a:prstGeom>
          <a:ln w="38100"/>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s-PE" dirty="0">
                <a:solidFill>
                  <a:srgbClr val="0154A0"/>
                </a:solidFill>
                <a:latin typeface="+mj-lt"/>
                <a:cs typeface="Calibri" panose="020F0502020204030204" pitchFamily="34" charset="0"/>
              </a:rPr>
              <a:t>Luego, generar la orden.</a:t>
            </a:r>
          </a:p>
        </p:txBody>
      </p:sp>
    </p:spTree>
    <p:extLst>
      <p:ext uri="{BB962C8B-B14F-4D97-AF65-F5344CB8AC3E}">
        <p14:creationId xmlns:p14="http://schemas.microsoft.com/office/powerpoint/2010/main" val="22155117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67E8C65F-73B6-499F-847B-A1CDC3FF7851}"/>
              </a:ext>
            </a:extLst>
          </p:cNvPr>
          <p:cNvSpPr>
            <a:spLocks noGrp="1"/>
          </p:cNvSpPr>
          <p:nvPr>
            <p:ph type="sldNum" sz="quarter" idx="12"/>
          </p:nvPr>
        </p:nvSpPr>
        <p:spPr/>
        <p:txBody>
          <a:bodyPr/>
          <a:lstStyle/>
          <a:p>
            <a:fld id="{A3945DB8-8969-4579-9EA6-038FDDAFF65B}" type="slidenum">
              <a:rPr lang="es-PE" smtClean="0"/>
              <a:t>21</a:t>
            </a:fld>
            <a:endParaRPr lang="es-PE"/>
          </a:p>
        </p:txBody>
      </p:sp>
      <p:sp>
        <p:nvSpPr>
          <p:cNvPr id="3" name="Título 2">
            <a:extLst>
              <a:ext uri="{FF2B5EF4-FFF2-40B4-BE49-F238E27FC236}">
                <a16:creationId xmlns:a16="http://schemas.microsoft.com/office/drawing/2014/main" id="{3C123F17-8713-47C3-8C05-4B2FBDC158BB}"/>
              </a:ext>
            </a:extLst>
          </p:cNvPr>
          <p:cNvSpPr>
            <a:spLocks noGrp="1"/>
          </p:cNvSpPr>
          <p:nvPr>
            <p:ph type="title"/>
          </p:nvPr>
        </p:nvSpPr>
        <p:spPr/>
        <p:txBody>
          <a:bodyPr>
            <a:normAutofit fontScale="90000"/>
          </a:bodyPr>
          <a:lstStyle/>
          <a:p>
            <a:r>
              <a:rPr lang="es-PE" dirty="0"/>
              <a:t>Proceso de venta prepago móvil_</a:t>
            </a:r>
          </a:p>
        </p:txBody>
      </p:sp>
      <p:grpSp>
        <p:nvGrpSpPr>
          <p:cNvPr id="4" name="Grupo 3">
            <a:extLst>
              <a:ext uri="{FF2B5EF4-FFF2-40B4-BE49-F238E27FC236}">
                <a16:creationId xmlns:a16="http://schemas.microsoft.com/office/drawing/2014/main" id="{D4A845D9-29E4-4BB5-824F-1BDD64166289}"/>
              </a:ext>
            </a:extLst>
          </p:cNvPr>
          <p:cNvGrpSpPr/>
          <p:nvPr/>
        </p:nvGrpSpPr>
        <p:grpSpPr>
          <a:xfrm>
            <a:off x="853127" y="1200331"/>
            <a:ext cx="10258218" cy="5089633"/>
            <a:chOff x="388499" y="1241894"/>
            <a:chExt cx="10258218" cy="5089633"/>
          </a:xfrm>
        </p:grpSpPr>
        <p:pic>
          <p:nvPicPr>
            <p:cNvPr id="5" name="Picture 2">
              <a:extLst>
                <a:ext uri="{FF2B5EF4-FFF2-40B4-BE49-F238E27FC236}">
                  <a16:creationId xmlns:a16="http://schemas.microsoft.com/office/drawing/2014/main" id="{7632E92D-1E9C-4860-B1E7-B40B970C0076}"/>
                </a:ext>
              </a:extLst>
            </p:cNvPr>
            <p:cNvPicPr>
              <a:picLocks noChangeAspect="1" noChangeArrowheads="1"/>
            </p:cNvPicPr>
            <p:nvPr/>
          </p:nvPicPr>
          <p:blipFill rotWithShape="1">
            <a:blip r:embed="rId2" cstate="screen">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a:ext>
              </a:extLst>
            </a:blip>
            <a:srcRect r="475" b="1089"/>
            <a:stretch/>
          </p:blipFill>
          <p:spPr bwMode="auto">
            <a:xfrm>
              <a:off x="388499" y="1241894"/>
              <a:ext cx="10258218" cy="5089633"/>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ángulo redondeado 4">
              <a:extLst>
                <a:ext uri="{FF2B5EF4-FFF2-40B4-BE49-F238E27FC236}">
                  <a16:creationId xmlns:a16="http://schemas.microsoft.com/office/drawing/2014/main" id="{58482C05-5D6B-410F-9114-2DEEDFF16D4B}"/>
                </a:ext>
              </a:extLst>
            </p:cNvPr>
            <p:cNvSpPr/>
            <p:nvPr/>
          </p:nvSpPr>
          <p:spPr>
            <a:xfrm>
              <a:off x="475456" y="1637401"/>
              <a:ext cx="9868694" cy="292999"/>
            </a:xfrm>
            <a:prstGeom prst="roundRect">
              <a:avLst/>
            </a:prstGeom>
            <a:noFill/>
            <a:ln w="38100">
              <a:solidFill>
                <a:srgbClr val="FF67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Rectángulo redondeado 5">
              <a:extLst>
                <a:ext uri="{FF2B5EF4-FFF2-40B4-BE49-F238E27FC236}">
                  <a16:creationId xmlns:a16="http://schemas.microsoft.com/office/drawing/2014/main" id="{EFB78602-9C92-47BB-B2BF-9C5FC4D0B9C0}"/>
                </a:ext>
              </a:extLst>
            </p:cNvPr>
            <p:cNvSpPr/>
            <p:nvPr/>
          </p:nvSpPr>
          <p:spPr>
            <a:xfrm>
              <a:off x="499271" y="2325907"/>
              <a:ext cx="1629567" cy="292999"/>
            </a:xfrm>
            <a:prstGeom prst="roundRect">
              <a:avLst/>
            </a:prstGeom>
            <a:noFill/>
            <a:ln w="38100">
              <a:solidFill>
                <a:srgbClr val="FF67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 name="Rectángulo redondeado 6">
              <a:extLst>
                <a:ext uri="{FF2B5EF4-FFF2-40B4-BE49-F238E27FC236}">
                  <a16:creationId xmlns:a16="http://schemas.microsoft.com/office/drawing/2014/main" id="{B7370191-6221-4253-BF30-486143431C5C}"/>
                </a:ext>
              </a:extLst>
            </p:cNvPr>
            <p:cNvSpPr/>
            <p:nvPr/>
          </p:nvSpPr>
          <p:spPr>
            <a:xfrm>
              <a:off x="388499" y="5738341"/>
              <a:ext cx="425890" cy="292999"/>
            </a:xfrm>
            <a:prstGeom prst="roundRect">
              <a:avLst/>
            </a:prstGeom>
            <a:noFill/>
            <a:ln w="38100">
              <a:solidFill>
                <a:srgbClr val="FF67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grpSp>
      <p:sp>
        <p:nvSpPr>
          <p:cNvPr id="9" name="Rectángulo redondeado 6">
            <a:extLst>
              <a:ext uri="{FF2B5EF4-FFF2-40B4-BE49-F238E27FC236}">
                <a16:creationId xmlns:a16="http://schemas.microsoft.com/office/drawing/2014/main" id="{9F6A420F-F11E-4BCB-93E7-68A900F67DDE}"/>
              </a:ext>
            </a:extLst>
          </p:cNvPr>
          <p:cNvSpPr/>
          <p:nvPr/>
        </p:nvSpPr>
        <p:spPr>
          <a:xfrm>
            <a:off x="7962919" y="3392557"/>
            <a:ext cx="3049638" cy="2464904"/>
          </a:xfrm>
          <a:prstGeom prst="roundRect">
            <a:avLst/>
          </a:prstGeom>
          <a:ln w="38100">
            <a:solidFill>
              <a:srgbClr val="FF670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PE" dirty="0">
                <a:solidFill>
                  <a:schemeClr val="tx1">
                    <a:lumMod val="75000"/>
                    <a:lumOff val="25000"/>
                  </a:schemeClr>
                </a:solidFill>
              </a:rPr>
              <a:t>Llenamos los campos tal cual figuran en la imagen y en </a:t>
            </a:r>
            <a:r>
              <a:rPr lang="es-PE" b="1" i="1" dirty="0">
                <a:solidFill>
                  <a:schemeClr val="tx1">
                    <a:lumMod val="75000"/>
                    <a:lumOff val="25000"/>
                  </a:schemeClr>
                </a:solidFill>
              </a:rPr>
              <a:t>“Nro. Solicitud” </a:t>
            </a:r>
            <a:r>
              <a:rPr lang="es-PE" dirty="0">
                <a:solidFill>
                  <a:schemeClr val="tx1">
                    <a:lumMod val="75000"/>
                    <a:lumOff val="25000"/>
                  </a:schemeClr>
                </a:solidFill>
              </a:rPr>
              <a:t>colocamos el </a:t>
            </a:r>
            <a:r>
              <a:rPr lang="es-PE" b="1" u="sng" dirty="0">
                <a:solidFill>
                  <a:schemeClr val="tx1">
                    <a:lumMod val="75000"/>
                    <a:lumOff val="25000"/>
                  </a:schemeClr>
                </a:solidFill>
              </a:rPr>
              <a:t>número de </a:t>
            </a:r>
            <a:r>
              <a:rPr lang="es-PE" b="1" i="1" u="sng" dirty="0">
                <a:solidFill>
                  <a:schemeClr val="tx1">
                    <a:lumMod val="75000"/>
                    <a:lumOff val="25000"/>
                  </a:schemeClr>
                </a:solidFill>
              </a:rPr>
              <a:t>solicitud del anexo 11 de venta prepago.</a:t>
            </a:r>
          </a:p>
        </p:txBody>
      </p:sp>
      <p:cxnSp>
        <p:nvCxnSpPr>
          <p:cNvPr id="11" name="Conector recto 10">
            <a:extLst>
              <a:ext uri="{FF2B5EF4-FFF2-40B4-BE49-F238E27FC236}">
                <a16:creationId xmlns:a16="http://schemas.microsoft.com/office/drawing/2014/main" id="{47647254-CACB-4FB3-BDE8-076DD2E760FF}"/>
              </a:ext>
            </a:extLst>
          </p:cNvPr>
          <p:cNvCxnSpPr>
            <a:cxnSpLocks/>
            <a:stCxn id="9" idx="1"/>
          </p:cNvCxnSpPr>
          <p:nvPr/>
        </p:nvCxnSpPr>
        <p:spPr>
          <a:xfrm flipH="1" flipV="1">
            <a:off x="1908313" y="1775791"/>
            <a:ext cx="6054606" cy="2849218"/>
          </a:xfrm>
          <a:prstGeom prst="line">
            <a:avLst/>
          </a:prstGeom>
          <a:ln w="38100">
            <a:solidFill>
              <a:srgbClr val="FF6702"/>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4782498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E09C2BE4-D36D-45C5-9442-BBD6D718AC14}"/>
              </a:ext>
            </a:extLst>
          </p:cNvPr>
          <p:cNvSpPr>
            <a:spLocks noGrp="1"/>
          </p:cNvSpPr>
          <p:nvPr>
            <p:ph type="sldNum" sz="quarter" idx="12"/>
          </p:nvPr>
        </p:nvSpPr>
        <p:spPr/>
        <p:txBody>
          <a:bodyPr/>
          <a:lstStyle/>
          <a:p>
            <a:fld id="{A3945DB8-8969-4579-9EA6-038FDDAFF65B}" type="slidenum">
              <a:rPr lang="es-PE" smtClean="0"/>
              <a:t>22</a:t>
            </a:fld>
            <a:endParaRPr lang="es-PE"/>
          </a:p>
        </p:txBody>
      </p:sp>
      <p:sp>
        <p:nvSpPr>
          <p:cNvPr id="3" name="Título 2">
            <a:extLst>
              <a:ext uri="{FF2B5EF4-FFF2-40B4-BE49-F238E27FC236}">
                <a16:creationId xmlns:a16="http://schemas.microsoft.com/office/drawing/2014/main" id="{D6C16BC7-2994-47FC-86E3-57904BF2785F}"/>
              </a:ext>
            </a:extLst>
          </p:cNvPr>
          <p:cNvSpPr>
            <a:spLocks noGrp="1"/>
          </p:cNvSpPr>
          <p:nvPr>
            <p:ph type="title"/>
          </p:nvPr>
        </p:nvSpPr>
        <p:spPr/>
        <p:txBody>
          <a:bodyPr>
            <a:normAutofit fontScale="90000"/>
          </a:bodyPr>
          <a:lstStyle/>
          <a:p>
            <a:r>
              <a:rPr lang="es-PE" dirty="0"/>
              <a:t>Proceso de venta prepago móvil_</a:t>
            </a:r>
          </a:p>
        </p:txBody>
      </p:sp>
      <p:sp>
        <p:nvSpPr>
          <p:cNvPr id="4" name="Llamada rectangular redondeada 10">
            <a:extLst>
              <a:ext uri="{FF2B5EF4-FFF2-40B4-BE49-F238E27FC236}">
                <a16:creationId xmlns:a16="http://schemas.microsoft.com/office/drawing/2014/main" id="{008AE105-C8FF-4940-BC42-D82340CEF8C8}"/>
              </a:ext>
            </a:extLst>
          </p:cNvPr>
          <p:cNvSpPr/>
          <p:nvPr/>
        </p:nvSpPr>
        <p:spPr>
          <a:xfrm>
            <a:off x="7439891" y="1884218"/>
            <a:ext cx="3532909" cy="913745"/>
          </a:xfrm>
          <a:prstGeom prst="wedgeRoundRectCallout">
            <a:avLst>
              <a:gd name="adj1" fmla="val -5931"/>
              <a:gd name="adj2" fmla="val 79179"/>
              <a:gd name="adj3" fmla="val 16667"/>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s-PE"/>
          </a:p>
        </p:txBody>
      </p:sp>
      <p:sp>
        <p:nvSpPr>
          <p:cNvPr id="5" name="CuadroTexto 4">
            <a:extLst>
              <a:ext uri="{FF2B5EF4-FFF2-40B4-BE49-F238E27FC236}">
                <a16:creationId xmlns:a16="http://schemas.microsoft.com/office/drawing/2014/main" id="{61F67496-8A46-45A1-AB43-767EB7D3303F}"/>
              </a:ext>
            </a:extLst>
          </p:cNvPr>
          <p:cNvSpPr txBox="1"/>
          <p:nvPr/>
        </p:nvSpPr>
        <p:spPr>
          <a:xfrm>
            <a:off x="7580862" y="1976173"/>
            <a:ext cx="3265586" cy="738664"/>
          </a:xfrm>
          <a:prstGeom prst="rect">
            <a:avLst/>
          </a:prstGeom>
          <a:noFill/>
        </p:spPr>
        <p:txBody>
          <a:bodyPr wrap="square" rtlCol="0">
            <a:spAutoFit/>
          </a:bodyPr>
          <a:lstStyle/>
          <a:p>
            <a:pPr algn="just"/>
            <a:r>
              <a:rPr lang="es-PE" dirty="0">
                <a:solidFill>
                  <a:srgbClr val="4D4D4D"/>
                </a:solidFill>
                <a:latin typeface="+mj-lt"/>
                <a:cs typeface="Calibri" panose="020F0502020204030204" pitchFamily="34" charset="0"/>
              </a:rPr>
              <a:t>Llenamos los campos y luego pulsamos “</a:t>
            </a:r>
            <a:r>
              <a:rPr lang="es-PE" sz="2400" b="1" dirty="0">
                <a:solidFill>
                  <a:srgbClr val="90CB46"/>
                </a:solidFill>
                <a:latin typeface="+mj-lt"/>
                <a:cs typeface="Calibri" panose="020F0502020204030204" pitchFamily="34" charset="0"/>
              </a:rPr>
              <a:t>Aceptar</a:t>
            </a:r>
            <a:r>
              <a:rPr lang="es-PE" dirty="0">
                <a:solidFill>
                  <a:srgbClr val="4D4D4D"/>
                </a:solidFill>
                <a:latin typeface="+mj-lt"/>
                <a:cs typeface="Calibri" panose="020F0502020204030204" pitchFamily="34" charset="0"/>
              </a:rPr>
              <a:t>”.</a:t>
            </a:r>
          </a:p>
        </p:txBody>
      </p:sp>
      <p:grpSp>
        <p:nvGrpSpPr>
          <p:cNvPr id="6" name="Grupo 5">
            <a:extLst>
              <a:ext uri="{FF2B5EF4-FFF2-40B4-BE49-F238E27FC236}">
                <a16:creationId xmlns:a16="http://schemas.microsoft.com/office/drawing/2014/main" id="{65CC4345-0B3B-4F11-A68C-4C206959470D}"/>
              </a:ext>
            </a:extLst>
          </p:cNvPr>
          <p:cNvGrpSpPr/>
          <p:nvPr/>
        </p:nvGrpSpPr>
        <p:grpSpPr>
          <a:xfrm>
            <a:off x="1288620" y="1551708"/>
            <a:ext cx="5444689" cy="4544291"/>
            <a:chOff x="1557711" y="1302327"/>
            <a:chExt cx="5189453" cy="3371887"/>
          </a:xfrm>
        </p:grpSpPr>
        <p:pic>
          <p:nvPicPr>
            <p:cNvPr id="7" name="Imagen 6">
              <a:extLst>
                <a:ext uri="{FF2B5EF4-FFF2-40B4-BE49-F238E27FC236}">
                  <a16:creationId xmlns:a16="http://schemas.microsoft.com/office/drawing/2014/main" id="{5692E30C-AB5F-4929-B273-E1951EA5A646}"/>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a:ext>
              </a:extLst>
            </a:blip>
            <a:srcRect b="46311"/>
            <a:stretch/>
          </p:blipFill>
          <p:spPr>
            <a:xfrm>
              <a:off x="1557711" y="1302327"/>
              <a:ext cx="5189453" cy="2784763"/>
            </a:xfrm>
            <a:prstGeom prst="rect">
              <a:avLst/>
            </a:prstGeom>
          </p:spPr>
        </p:pic>
        <p:pic>
          <p:nvPicPr>
            <p:cNvPr id="8" name="Imagen 7">
              <a:extLst>
                <a:ext uri="{FF2B5EF4-FFF2-40B4-BE49-F238E27FC236}">
                  <a16:creationId xmlns:a16="http://schemas.microsoft.com/office/drawing/2014/main" id="{1AECA790-63E0-45F8-AA7A-505EE4A5480A}"/>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a:ext>
              </a:extLst>
            </a:blip>
            <a:srcRect/>
            <a:stretch/>
          </p:blipFill>
          <p:spPr>
            <a:xfrm>
              <a:off x="1557711" y="4087090"/>
              <a:ext cx="5189453" cy="587124"/>
            </a:xfrm>
            <a:prstGeom prst="rect">
              <a:avLst/>
            </a:prstGeom>
          </p:spPr>
        </p:pic>
      </p:grpSp>
      <p:pic>
        <p:nvPicPr>
          <p:cNvPr id="9" name="Imagen 8">
            <a:extLst>
              <a:ext uri="{FF2B5EF4-FFF2-40B4-BE49-F238E27FC236}">
                <a16:creationId xmlns:a16="http://schemas.microsoft.com/office/drawing/2014/main" id="{6A93055E-6414-4A72-9896-4335EE74253D}"/>
              </a:ext>
            </a:extLst>
          </p:cNvPr>
          <p:cNvPicPr>
            <a:picLocks noChangeAspect="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7149708" y="2797963"/>
            <a:ext cx="3823092" cy="3823092"/>
          </a:xfrm>
          <a:prstGeom prst="rect">
            <a:avLst/>
          </a:prstGeom>
        </p:spPr>
      </p:pic>
    </p:spTree>
    <p:extLst>
      <p:ext uri="{BB962C8B-B14F-4D97-AF65-F5344CB8AC3E}">
        <p14:creationId xmlns:p14="http://schemas.microsoft.com/office/powerpoint/2010/main" val="18447128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BE6CAAC2-5652-4470-87C9-AD55A10F54FA}"/>
              </a:ext>
            </a:extLst>
          </p:cNvPr>
          <p:cNvSpPr>
            <a:spLocks noGrp="1"/>
          </p:cNvSpPr>
          <p:nvPr>
            <p:ph type="sldNum" sz="quarter" idx="12"/>
          </p:nvPr>
        </p:nvSpPr>
        <p:spPr/>
        <p:txBody>
          <a:bodyPr/>
          <a:lstStyle/>
          <a:p>
            <a:fld id="{A3945DB8-8969-4579-9EA6-038FDDAFF65B}" type="slidenum">
              <a:rPr lang="es-PE" smtClean="0"/>
              <a:t>23</a:t>
            </a:fld>
            <a:endParaRPr lang="es-PE"/>
          </a:p>
        </p:txBody>
      </p:sp>
      <p:sp>
        <p:nvSpPr>
          <p:cNvPr id="3" name="Título 2">
            <a:extLst>
              <a:ext uri="{FF2B5EF4-FFF2-40B4-BE49-F238E27FC236}">
                <a16:creationId xmlns:a16="http://schemas.microsoft.com/office/drawing/2014/main" id="{D014887A-E292-4374-AE26-51E90E6A0906}"/>
              </a:ext>
            </a:extLst>
          </p:cNvPr>
          <p:cNvSpPr>
            <a:spLocks noGrp="1"/>
          </p:cNvSpPr>
          <p:nvPr>
            <p:ph type="title"/>
          </p:nvPr>
        </p:nvSpPr>
        <p:spPr/>
        <p:txBody>
          <a:bodyPr>
            <a:normAutofit fontScale="90000"/>
          </a:bodyPr>
          <a:lstStyle/>
          <a:p>
            <a:r>
              <a:rPr lang="es-PE" dirty="0"/>
              <a:t>Proceso de venta prepago móvil_</a:t>
            </a:r>
          </a:p>
        </p:txBody>
      </p:sp>
      <p:pic>
        <p:nvPicPr>
          <p:cNvPr id="4" name="Imagen 3">
            <a:extLst>
              <a:ext uri="{FF2B5EF4-FFF2-40B4-BE49-F238E27FC236}">
                <a16:creationId xmlns:a16="http://schemas.microsoft.com/office/drawing/2014/main" id="{50DE68EB-5C6F-4C8E-AB6D-BF7FB26DE505}"/>
              </a:ext>
            </a:extLst>
          </p:cNvPr>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1157928" y="1936344"/>
            <a:ext cx="10008835" cy="4405746"/>
          </a:xfrm>
          <a:prstGeom prst="rect">
            <a:avLst/>
          </a:prstGeom>
          <a:ln>
            <a:noFill/>
          </a:ln>
        </p:spPr>
      </p:pic>
      <p:sp>
        <p:nvSpPr>
          <p:cNvPr id="5" name="CuadroTexto 4">
            <a:extLst>
              <a:ext uri="{FF2B5EF4-FFF2-40B4-BE49-F238E27FC236}">
                <a16:creationId xmlns:a16="http://schemas.microsoft.com/office/drawing/2014/main" id="{8590F3BF-31AE-4E9B-87CB-121B4514CBCF}"/>
              </a:ext>
            </a:extLst>
          </p:cNvPr>
          <p:cNvSpPr txBox="1"/>
          <p:nvPr/>
        </p:nvSpPr>
        <p:spPr>
          <a:xfrm>
            <a:off x="1157928" y="1390137"/>
            <a:ext cx="10030692" cy="369332"/>
          </a:xfrm>
          <a:prstGeom prst="rect">
            <a:avLst/>
          </a:prstGeom>
          <a:noFill/>
        </p:spPr>
        <p:txBody>
          <a:bodyPr wrap="square" rtlCol="0">
            <a:spAutoFit/>
          </a:bodyPr>
          <a:lstStyle/>
          <a:p>
            <a:r>
              <a:rPr lang="es-PE" dirty="0">
                <a:solidFill>
                  <a:srgbClr val="4D4D4D"/>
                </a:solidFill>
                <a:latin typeface="+mj-lt"/>
                <a:cs typeface="Calibri" panose="020F0502020204030204" pitchFamily="34" charset="0"/>
              </a:rPr>
              <a:t>Luego, pulsamos en “Grabar”, para que luego aparezca la ventana de la verificación biométrica.</a:t>
            </a:r>
          </a:p>
        </p:txBody>
      </p:sp>
    </p:spTree>
    <p:extLst>
      <p:ext uri="{BB962C8B-B14F-4D97-AF65-F5344CB8AC3E}">
        <p14:creationId xmlns:p14="http://schemas.microsoft.com/office/powerpoint/2010/main" val="173884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3"/>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BE6CAAC2-5652-4470-87C9-AD55A10F54FA}"/>
              </a:ext>
            </a:extLst>
          </p:cNvPr>
          <p:cNvSpPr>
            <a:spLocks noGrp="1"/>
          </p:cNvSpPr>
          <p:nvPr>
            <p:ph type="sldNum" sz="quarter" idx="12"/>
          </p:nvPr>
        </p:nvSpPr>
        <p:spPr/>
        <p:txBody>
          <a:bodyPr/>
          <a:lstStyle/>
          <a:p>
            <a:fld id="{A3945DB8-8969-4579-9EA6-038FDDAFF65B}" type="slidenum">
              <a:rPr lang="es-PE" smtClean="0"/>
              <a:t>24</a:t>
            </a:fld>
            <a:endParaRPr lang="es-PE"/>
          </a:p>
        </p:txBody>
      </p:sp>
      <p:sp>
        <p:nvSpPr>
          <p:cNvPr id="3" name="Título 2">
            <a:extLst>
              <a:ext uri="{FF2B5EF4-FFF2-40B4-BE49-F238E27FC236}">
                <a16:creationId xmlns:a16="http://schemas.microsoft.com/office/drawing/2014/main" id="{D014887A-E292-4374-AE26-51E90E6A0906}"/>
              </a:ext>
            </a:extLst>
          </p:cNvPr>
          <p:cNvSpPr>
            <a:spLocks noGrp="1"/>
          </p:cNvSpPr>
          <p:nvPr>
            <p:ph type="title"/>
          </p:nvPr>
        </p:nvSpPr>
        <p:spPr/>
        <p:txBody>
          <a:bodyPr>
            <a:normAutofit fontScale="90000"/>
          </a:bodyPr>
          <a:lstStyle/>
          <a:p>
            <a:r>
              <a:rPr lang="es-PE" dirty="0"/>
              <a:t>Proceso de venta prepago móvil_</a:t>
            </a:r>
          </a:p>
        </p:txBody>
      </p:sp>
      <p:pic>
        <p:nvPicPr>
          <p:cNvPr id="6" name="Imagen 5">
            <a:extLst>
              <a:ext uri="{FF2B5EF4-FFF2-40B4-BE49-F238E27FC236}">
                <a16:creationId xmlns:a16="http://schemas.microsoft.com/office/drawing/2014/main" id="{133BCEFB-C0BE-4E49-8249-858F5CEC3890}"/>
              </a:ext>
            </a:extLst>
          </p:cNvPr>
          <p:cNvPicPr>
            <a:picLocks noChangeAspect="1"/>
          </p:cNvPicPr>
          <p:nvPr/>
        </p:nvPicPr>
        <p:blipFill rotWithShape="1">
          <a:blip r:embed="rId2" cstate="hqprint">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a:ext>
            </a:extLst>
          </a:blip>
          <a:srcRect/>
          <a:stretch/>
        </p:blipFill>
        <p:spPr>
          <a:xfrm>
            <a:off x="1268077" y="1759469"/>
            <a:ext cx="6912646" cy="4379663"/>
          </a:xfrm>
          <a:prstGeom prst="rect">
            <a:avLst/>
          </a:prstGeom>
          <a:ln w="6350">
            <a:noFill/>
          </a:ln>
        </p:spPr>
      </p:pic>
      <p:sp>
        <p:nvSpPr>
          <p:cNvPr id="7" name="Llamada rectangular redondeada 8">
            <a:extLst>
              <a:ext uri="{FF2B5EF4-FFF2-40B4-BE49-F238E27FC236}">
                <a16:creationId xmlns:a16="http://schemas.microsoft.com/office/drawing/2014/main" id="{A167EA6B-370A-4DBE-929A-CF7A11E91786}"/>
              </a:ext>
            </a:extLst>
          </p:cNvPr>
          <p:cNvSpPr/>
          <p:nvPr/>
        </p:nvSpPr>
        <p:spPr>
          <a:xfrm>
            <a:off x="7665179" y="2500575"/>
            <a:ext cx="3571461" cy="1275319"/>
          </a:xfrm>
          <a:prstGeom prst="wedgeRoundRectCallout">
            <a:avLst>
              <a:gd name="adj1" fmla="val -9965"/>
              <a:gd name="adj2" fmla="val 73599"/>
              <a:gd name="adj3" fmla="val 16667"/>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r>
              <a:rPr lang="es-PE" dirty="0">
                <a:solidFill>
                  <a:srgbClr val="4D4D4D"/>
                </a:solidFill>
                <a:latin typeface="+mj-lt"/>
                <a:cs typeface="Calibri" panose="020F0502020204030204" pitchFamily="34" charset="0"/>
              </a:rPr>
              <a:t>Hacemos que el cliente coloque su índice sobre el biométrico, </a:t>
            </a:r>
            <a:r>
              <a:rPr lang="es-PE" b="1" dirty="0">
                <a:solidFill>
                  <a:srgbClr val="90CB46"/>
                </a:solidFill>
                <a:latin typeface="+mj-lt"/>
                <a:cs typeface="Calibri" panose="020F0502020204030204" pitchFamily="34" charset="0"/>
              </a:rPr>
              <a:t>ambas manos</a:t>
            </a:r>
            <a:r>
              <a:rPr lang="es-PE" dirty="0">
                <a:solidFill>
                  <a:srgbClr val="4D4D4D"/>
                </a:solidFill>
                <a:latin typeface="+mj-lt"/>
                <a:cs typeface="Calibri" panose="020F0502020204030204" pitchFamily="34" charset="0"/>
              </a:rPr>
              <a:t>.</a:t>
            </a:r>
          </a:p>
        </p:txBody>
      </p:sp>
      <p:pic>
        <p:nvPicPr>
          <p:cNvPr id="8" name="Imagen 7">
            <a:extLst>
              <a:ext uri="{FF2B5EF4-FFF2-40B4-BE49-F238E27FC236}">
                <a16:creationId xmlns:a16="http://schemas.microsoft.com/office/drawing/2014/main" id="{9D423091-582A-46FA-B1DB-C48556378620}"/>
              </a:ext>
            </a:extLst>
          </p:cNvPr>
          <p:cNvPicPr>
            <a:picLocks noChangeAspect="1"/>
          </p:cNvPicPr>
          <p:nvPr/>
        </p:nvPicPr>
        <p:blipFill rotWithShape="1">
          <a:blip r:embed="rId4" cstate="screen">
            <a:clrChange>
              <a:clrFrom>
                <a:srgbClr val="FEFEFE"/>
              </a:clrFrom>
              <a:clrTo>
                <a:srgbClr val="FEFEFE">
                  <a:alpha val="0"/>
                </a:srgbClr>
              </a:clrTo>
            </a:clrChange>
            <a:extLst>
              <a:ext uri="{28A0092B-C50C-407E-A947-70E740481C1C}">
                <a14:useLocalDpi xmlns:a14="http://schemas.microsoft.com/office/drawing/2010/main"/>
              </a:ext>
            </a:extLst>
          </a:blip>
          <a:srcRect/>
          <a:stretch/>
        </p:blipFill>
        <p:spPr>
          <a:xfrm>
            <a:off x="7773126" y="3775894"/>
            <a:ext cx="3823092" cy="2675185"/>
          </a:xfrm>
          <a:prstGeom prst="rect">
            <a:avLst/>
          </a:prstGeom>
        </p:spPr>
      </p:pic>
      <p:sp>
        <p:nvSpPr>
          <p:cNvPr id="10" name="Rectángulo 9">
            <a:extLst>
              <a:ext uri="{FF2B5EF4-FFF2-40B4-BE49-F238E27FC236}">
                <a16:creationId xmlns:a16="http://schemas.microsoft.com/office/drawing/2014/main" id="{0EB92A43-F9F0-4F4E-93AF-666A52A1B2F2}"/>
              </a:ext>
            </a:extLst>
          </p:cNvPr>
          <p:cNvSpPr/>
          <p:nvPr/>
        </p:nvSpPr>
        <p:spPr>
          <a:xfrm>
            <a:off x="3749913" y="4267200"/>
            <a:ext cx="1323738" cy="13433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1" name="Picture 2" descr="http://correvedile.com/images/director/huella-dactilar.png">
            <a:extLst>
              <a:ext uri="{FF2B5EF4-FFF2-40B4-BE49-F238E27FC236}">
                <a16:creationId xmlns:a16="http://schemas.microsoft.com/office/drawing/2014/main" id="{D05EE498-3FC8-4C4A-8920-6B5F5FA276B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034740" y="4318184"/>
            <a:ext cx="784830" cy="1182932"/>
          </a:xfrm>
          <a:prstGeom prst="rect">
            <a:avLst/>
          </a:prstGeom>
          <a:noFill/>
          <a:extLst>
            <a:ext uri="{909E8E84-426E-40DD-AFC4-6F175D3DCCD1}">
              <a14:hiddenFill xmlns:a14="http://schemas.microsoft.com/office/drawing/2010/main">
                <a:solidFill>
                  <a:srgbClr val="FFFFFF"/>
                </a:solidFill>
              </a14:hiddenFill>
            </a:ext>
          </a:extLst>
        </p:spPr>
      </p:pic>
      <p:sp>
        <p:nvSpPr>
          <p:cNvPr id="13" name="Rectángulo 12">
            <a:extLst>
              <a:ext uri="{FF2B5EF4-FFF2-40B4-BE49-F238E27FC236}">
                <a16:creationId xmlns:a16="http://schemas.microsoft.com/office/drawing/2014/main" id="{6EFAEBCD-86AE-4BC4-A8E1-5B6EAA4A57CB}"/>
              </a:ext>
            </a:extLst>
          </p:cNvPr>
          <p:cNvSpPr/>
          <p:nvPr/>
        </p:nvSpPr>
        <p:spPr>
          <a:xfrm>
            <a:off x="5582671" y="4272156"/>
            <a:ext cx="1323738" cy="13433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2" name="Picture 2" descr="http://correvedile.com/images/director/huella-dactilar.png">
            <a:extLst>
              <a:ext uri="{FF2B5EF4-FFF2-40B4-BE49-F238E27FC236}">
                <a16:creationId xmlns:a16="http://schemas.microsoft.com/office/drawing/2014/main" id="{ABB81BB1-9314-424D-948E-0C30E464035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852125" y="4318184"/>
            <a:ext cx="784830" cy="1182932"/>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a:extLst>
              <a:ext uri="{FF2B5EF4-FFF2-40B4-BE49-F238E27FC236}">
                <a16:creationId xmlns:a16="http://schemas.microsoft.com/office/drawing/2014/main" id="{9490F8B2-4DE4-4332-A391-051C687B9DD1}"/>
              </a:ext>
            </a:extLst>
          </p:cNvPr>
          <p:cNvSpPr txBox="1"/>
          <p:nvPr/>
        </p:nvSpPr>
        <p:spPr>
          <a:xfrm>
            <a:off x="693996" y="4170986"/>
            <a:ext cx="2498830" cy="738664"/>
          </a:xfrm>
          <a:prstGeom prst="rect">
            <a:avLst/>
          </a:prstGeom>
          <a:noFill/>
        </p:spPr>
        <p:txBody>
          <a:bodyPr wrap="square" rtlCol="0">
            <a:spAutoFit/>
          </a:bodyPr>
          <a:lstStyle/>
          <a:p>
            <a:r>
              <a:rPr lang="es-PE" sz="1400" dirty="0">
                <a:solidFill>
                  <a:srgbClr val="FF6702"/>
                </a:solidFill>
                <a:latin typeface="+mj-lt"/>
                <a:cs typeface="Calibri" panose="020F0502020204030204" pitchFamily="34" charset="0"/>
              </a:rPr>
              <a:t>El lector emitirá una </a:t>
            </a:r>
            <a:r>
              <a:rPr lang="es-PE" sz="1400" b="1" dirty="0">
                <a:solidFill>
                  <a:srgbClr val="FF0000"/>
                </a:solidFill>
                <a:latin typeface="+mj-lt"/>
                <a:cs typeface="Calibri" panose="020F0502020204030204" pitchFamily="34" charset="0"/>
              </a:rPr>
              <a:t>luz roja</a:t>
            </a:r>
            <a:r>
              <a:rPr lang="es-PE" sz="1400" dirty="0">
                <a:solidFill>
                  <a:srgbClr val="FF6702"/>
                </a:solidFill>
                <a:latin typeface="+mj-lt"/>
                <a:cs typeface="Calibri" panose="020F0502020204030204" pitchFamily="34" charset="0"/>
              </a:rPr>
              <a:t> al momento de que se deba colocar la </a:t>
            </a:r>
            <a:r>
              <a:rPr lang="es-PE" sz="1400" b="1" dirty="0">
                <a:solidFill>
                  <a:srgbClr val="0154A0"/>
                </a:solidFill>
                <a:latin typeface="+mj-lt"/>
                <a:cs typeface="Calibri" panose="020F0502020204030204" pitchFamily="34" charset="0"/>
              </a:rPr>
              <a:t>huella</a:t>
            </a:r>
          </a:p>
        </p:txBody>
      </p:sp>
      <p:sp>
        <p:nvSpPr>
          <p:cNvPr id="5" name="CuadroTexto 4">
            <a:extLst>
              <a:ext uri="{FF2B5EF4-FFF2-40B4-BE49-F238E27FC236}">
                <a16:creationId xmlns:a16="http://schemas.microsoft.com/office/drawing/2014/main" id="{8590F3BF-31AE-4E9B-87CB-121B4514CBCF}"/>
              </a:ext>
            </a:extLst>
          </p:cNvPr>
          <p:cNvSpPr txBox="1"/>
          <p:nvPr/>
        </p:nvSpPr>
        <p:spPr>
          <a:xfrm>
            <a:off x="1358900" y="1162658"/>
            <a:ext cx="10030692" cy="646331"/>
          </a:xfrm>
          <a:prstGeom prst="rect">
            <a:avLst/>
          </a:prstGeom>
          <a:noFill/>
        </p:spPr>
        <p:txBody>
          <a:bodyPr wrap="square" rtlCol="0">
            <a:spAutoFit/>
          </a:bodyPr>
          <a:lstStyle/>
          <a:p>
            <a:r>
              <a:rPr lang="es-PE" dirty="0">
                <a:solidFill>
                  <a:srgbClr val="4D4D4D"/>
                </a:solidFill>
                <a:latin typeface="+mj-lt"/>
                <a:cs typeface="Calibri" panose="020F0502020204030204" pitchFamily="34" charset="0"/>
              </a:rPr>
              <a:t>Todo cliente con D.N.I. debe pasar la validación biométrica para su correcto registro y el resultado de ser exitoso.</a:t>
            </a:r>
          </a:p>
        </p:txBody>
      </p:sp>
    </p:spTree>
    <p:extLst>
      <p:ext uri="{BB962C8B-B14F-4D97-AF65-F5344CB8AC3E}">
        <p14:creationId xmlns:p14="http://schemas.microsoft.com/office/powerpoint/2010/main" val="120159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8AAC5775-65DD-4785-9DF1-EAAD58AF0643}"/>
              </a:ext>
            </a:extLst>
          </p:cNvPr>
          <p:cNvSpPr>
            <a:spLocks noGrp="1"/>
          </p:cNvSpPr>
          <p:nvPr>
            <p:ph type="sldNum" sz="quarter" idx="12"/>
          </p:nvPr>
        </p:nvSpPr>
        <p:spPr/>
        <p:txBody>
          <a:bodyPr/>
          <a:lstStyle/>
          <a:p>
            <a:fld id="{A3945DB8-8969-4579-9EA6-038FDDAFF65B}" type="slidenum">
              <a:rPr lang="es-PE" smtClean="0"/>
              <a:t>25</a:t>
            </a:fld>
            <a:endParaRPr lang="es-PE"/>
          </a:p>
        </p:txBody>
      </p:sp>
      <p:sp>
        <p:nvSpPr>
          <p:cNvPr id="3" name="Título 2">
            <a:extLst>
              <a:ext uri="{FF2B5EF4-FFF2-40B4-BE49-F238E27FC236}">
                <a16:creationId xmlns:a16="http://schemas.microsoft.com/office/drawing/2014/main" id="{FB544221-DE1D-472D-A449-CE9ACCFB8B8D}"/>
              </a:ext>
            </a:extLst>
          </p:cNvPr>
          <p:cNvSpPr>
            <a:spLocks noGrp="1"/>
          </p:cNvSpPr>
          <p:nvPr>
            <p:ph type="title"/>
          </p:nvPr>
        </p:nvSpPr>
        <p:spPr/>
        <p:txBody>
          <a:bodyPr>
            <a:normAutofit fontScale="90000"/>
          </a:bodyPr>
          <a:lstStyle/>
          <a:p>
            <a:r>
              <a:rPr lang="es-PE" dirty="0"/>
              <a:t>Proceso de venta prepago móvil_</a:t>
            </a:r>
          </a:p>
        </p:txBody>
      </p:sp>
      <p:grpSp>
        <p:nvGrpSpPr>
          <p:cNvPr id="4" name="Grupo 3">
            <a:extLst>
              <a:ext uri="{FF2B5EF4-FFF2-40B4-BE49-F238E27FC236}">
                <a16:creationId xmlns:a16="http://schemas.microsoft.com/office/drawing/2014/main" id="{D06FB88E-25B5-42AA-8D1E-CF19F3B92E34}"/>
              </a:ext>
            </a:extLst>
          </p:cNvPr>
          <p:cNvGrpSpPr/>
          <p:nvPr/>
        </p:nvGrpSpPr>
        <p:grpSpPr>
          <a:xfrm>
            <a:off x="1245673" y="1278492"/>
            <a:ext cx="7930654" cy="4987636"/>
            <a:chOff x="348044" y="1191491"/>
            <a:chExt cx="8546575" cy="5167745"/>
          </a:xfrm>
        </p:grpSpPr>
        <p:pic>
          <p:nvPicPr>
            <p:cNvPr id="5" name="Picture 6">
              <a:extLst>
                <a:ext uri="{FF2B5EF4-FFF2-40B4-BE49-F238E27FC236}">
                  <a16:creationId xmlns:a16="http://schemas.microsoft.com/office/drawing/2014/main" id="{4C463241-9C3A-4D5A-B4AC-9BA29EA1050C}"/>
                </a:ext>
              </a:extLst>
            </p:cNvPr>
            <p:cNvPicPr>
              <a:picLocks noChangeAspect="1" noChangeArrowheads="1"/>
            </p:cNvPicPr>
            <p:nvPr/>
          </p:nvPicPr>
          <p:blipFill rotWithShape="1">
            <a:blip r:embed="rId2" cstate="screen">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a:ext>
              </a:extLst>
            </a:blip>
            <a:srcRect l="-438" t="973" r="719" b="1288"/>
            <a:stretch/>
          </p:blipFill>
          <p:spPr bwMode="auto">
            <a:xfrm>
              <a:off x="348045" y="1191491"/>
              <a:ext cx="8546574" cy="5167745"/>
            </a:xfrm>
            <a:prstGeom prst="rect">
              <a:avLst/>
            </a:prstGeom>
            <a:noFill/>
            <a:ln w="63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ángulo redondeado 6">
              <a:extLst>
                <a:ext uri="{FF2B5EF4-FFF2-40B4-BE49-F238E27FC236}">
                  <a16:creationId xmlns:a16="http://schemas.microsoft.com/office/drawing/2014/main" id="{6360AA7C-AB86-4B3E-A055-81A327077E7E}"/>
                </a:ext>
              </a:extLst>
            </p:cNvPr>
            <p:cNvSpPr/>
            <p:nvPr/>
          </p:nvSpPr>
          <p:spPr>
            <a:xfrm>
              <a:off x="3809999" y="3326297"/>
              <a:ext cx="2043113" cy="319398"/>
            </a:xfrm>
            <a:prstGeom prst="roundRect">
              <a:avLst/>
            </a:prstGeom>
            <a:noFill/>
            <a:ln w="28575">
              <a:solidFill>
                <a:srgbClr val="FF67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Rectángulo redondeado 7">
              <a:extLst>
                <a:ext uri="{FF2B5EF4-FFF2-40B4-BE49-F238E27FC236}">
                  <a16:creationId xmlns:a16="http://schemas.microsoft.com/office/drawing/2014/main" id="{B2DCA723-A573-4009-B3DF-AC4B1BB6FADF}"/>
                </a:ext>
              </a:extLst>
            </p:cNvPr>
            <p:cNvSpPr/>
            <p:nvPr/>
          </p:nvSpPr>
          <p:spPr>
            <a:xfrm>
              <a:off x="348044" y="4459356"/>
              <a:ext cx="2597562" cy="469831"/>
            </a:xfrm>
            <a:prstGeom prst="roundRect">
              <a:avLst/>
            </a:prstGeom>
            <a:noFill/>
            <a:ln w="28575">
              <a:solidFill>
                <a:srgbClr val="FF67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sp>
        <p:nvSpPr>
          <p:cNvPr id="8" name="CuadroTexto 7">
            <a:extLst>
              <a:ext uri="{FF2B5EF4-FFF2-40B4-BE49-F238E27FC236}">
                <a16:creationId xmlns:a16="http://schemas.microsoft.com/office/drawing/2014/main" id="{DCEF4DF3-EB99-464D-AA35-088C19E22FB7}"/>
              </a:ext>
            </a:extLst>
          </p:cNvPr>
          <p:cNvSpPr txBox="1"/>
          <p:nvPr/>
        </p:nvSpPr>
        <p:spPr>
          <a:xfrm>
            <a:off x="9283145" y="779462"/>
            <a:ext cx="2154033" cy="1804749"/>
          </a:xfrm>
          <a:prstGeom prst="wedgeRoundRectCallout">
            <a:avLst>
              <a:gd name="adj1" fmla="val -19243"/>
              <a:gd name="adj2" fmla="val 64094"/>
              <a:gd name="adj3" fmla="val 16667"/>
            </a:avLst>
          </a:prstGeom>
          <a:ln w="28575"/>
        </p:spPr>
        <p:style>
          <a:lnRef idx="2">
            <a:schemeClr val="accent1"/>
          </a:lnRef>
          <a:fillRef idx="1">
            <a:schemeClr val="lt1"/>
          </a:fillRef>
          <a:effectRef idx="0">
            <a:schemeClr val="accent1"/>
          </a:effectRef>
          <a:fontRef idx="minor">
            <a:schemeClr val="dk1"/>
          </a:fontRef>
        </p:style>
        <p:txBody>
          <a:bodyPr wrap="square" rtlCol="0" anchor="ctr">
            <a:spAutoFit/>
          </a:bodyPr>
          <a:lstStyle/>
          <a:p>
            <a:pPr algn="ctr"/>
            <a:r>
              <a:rPr lang="es-PE" sz="1600" dirty="0">
                <a:solidFill>
                  <a:srgbClr val="4D4D4D"/>
                </a:solidFill>
                <a:latin typeface="Calibri" panose="020F0502020204030204" pitchFamily="34" charset="0"/>
                <a:cs typeface="Calibri" panose="020F0502020204030204" pitchFamily="34" charset="0"/>
              </a:rPr>
              <a:t>Una vez que el cliente realiza el pago, se </a:t>
            </a:r>
            <a:r>
              <a:rPr lang="es-PE" sz="2000" b="1" dirty="0">
                <a:solidFill>
                  <a:srgbClr val="90CB46"/>
                </a:solidFill>
                <a:latin typeface="Calibri" panose="020F0502020204030204" pitchFamily="34" charset="0"/>
                <a:cs typeface="Calibri" panose="020F0502020204030204" pitchFamily="34" charset="0"/>
              </a:rPr>
              <a:t>avanza</a:t>
            </a:r>
            <a:r>
              <a:rPr lang="es-PE" sz="1600" dirty="0">
                <a:solidFill>
                  <a:srgbClr val="4D4D4D"/>
                </a:solidFill>
                <a:latin typeface="Calibri" panose="020F0502020204030204" pitchFamily="34" charset="0"/>
                <a:cs typeface="Calibri" panose="020F0502020204030204" pitchFamily="34" charset="0"/>
              </a:rPr>
              <a:t> la orden y finalizará en </a:t>
            </a:r>
            <a:r>
              <a:rPr lang="es-PE" sz="1600" b="1" i="1" dirty="0">
                <a:solidFill>
                  <a:srgbClr val="4D4D4D"/>
                </a:solidFill>
                <a:latin typeface="Calibri" panose="020F0502020204030204" pitchFamily="34" charset="0"/>
                <a:cs typeface="Calibri" panose="020F0502020204030204" pitchFamily="34" charset="0"/>
              </a:rPr>
              <a:t>activación programación.</a:t>
            </a:r>
          </a:p>
        </p:txBody>
      </p:sp>
      <p:pic>
        <p:nvPicPr>
          <p:cNvPr id="9" name="Imagen 8">
            <a:extLst>
              <a:ext uri="{FF2B5EF4-FFF2-40B4-BE49-F238E27FC236}">
                <a16:creationId xmlns:a16="http://schemas.microsoft.com/office/drawing/2014/main" id="{F0BBD200-F1F8-47C9-B1C3-57D39727B680}"/>
              </a:ext>
            </a:extLst>
          </p:cNvPr>
          <p:cNvPicPr>
            <a:picLocks noChangeAspect="1"/>
          </p:cNvPicPr>
          <p:nvPr/>
        </p:nvPicPr>
        <p:blipFill rotWithShape="1">
          <a:blip r:embed="rId4" cstate="print">
            <a:clrChange>
              <a:clrFrom>
                <a:srgbClr val="FFFFFF"/>
              </a:clrFrom>
              <a:clrTo>
                <a:srgbClr val="FFFFFF">
                  <a:alpha val="0"/>
                </a:srgbClr>
              </a:clrTo>
            </a:clrChange>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a:ext>
            </a:extLst>
          </a:blip>
          <a:srcRect/>
          <a:stretch/>
        </p:blipFill>
        <p:spPr>
          <a:xfrm>
            <a:off x="9780534" y="2840264"/>
            <a:ext cx="1159257" cy="3453618"/>
          </a:xfrm>
          <a:prstGeom prst="rect">
            <a:avLst/>
          </a:prstGeom>
        </p:spPr>
      </p:pic>
    </p:spTree>
    <p:extLst>
      <p:ext uri="{BB962C8B-B14F-4D97-AF65-F5344CB8AC3E}">
        <p14:creationId xmlns:p14="http://schemas.microsoft.com/office/powerpoint/2010/main" val="20995982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4D52D829-365E-423D-AA92-7B73E6845DBD}"/>
              </a:ext>
            </a:extLst>
          </p:cNvPr>
          <p:cNvSpPr>
            <a:spLocks noGrp="1"/>
          </p:cNvSpPr>
          <p:nvPr>
            <p:ph type="sldNum" sz="quarter" idx="12"/>
          </p:nvPr>
        </p:nvSpPr>
        <p:spPr/>
        <p:txBody>
          <a:bodyPr/>
          <a:lstStyle/>
          <a:p>
            <a:fld id="{A3945DB8-8969-4579-9EA6-038FDDAFF65B}" type="slidenum">
              <a:rPr lang="es-PE" smtClean="0"/>
              <a:t>26</a:t>
            </a:fld>
            <a:endParaRPr lang="es-PE"/>
          </a:p>
        </p:txBody>
      </p:sp>
      <p:sp>
        <p:nvSpPr>
          <p:cNvPr id="3" name="Título 2">
            <a:extLst>
              <a:ext uri="{FF2B5EF4-FFF2-40B4-BE49-F238E27FC236}">
                <a16:creationId xmlns:a16="http://schemas.microsoft.com/office/drawing/2014/main" id="{B6FB2DC2-0708-4990-8CC3-A0373E4D508B}"/>
              </a:ext>
            </a:extLst>
          </p:cNvPr>
          <p:cNvSpPr>
            <a:spLocks noGrp="1"/>
          </p:cNvSpPr>
          <p:nvPr>
            <p:ph type="title"/>
          </p:nvPr>
        </p:nvSpPr>
        <p:spPr/>
        <p:txBody>
          <a:bodyPr>
            <a:normAutofit fontScale="90000"/>
          </a:bodyPr>
          <a:lstStyle/>
          <a:p>
            <a:r>
              <a:rPr lang="es-PE" dirty="0"/>
              <a:t>Proceso de venta prepago móvil_</a:t>
            </a:r>
          </a:p>
        </p:txBody>
      </p:sp>
      <p:sp>
        <p:nvSpPr>
          <p:cNvPr id="4" name="object 25">
            <a:extLst>
              <a:ext uri="{FF2B5EF4-FFF2-40B4-BE49-F238E27FC236}">
                <a16:creationId xmlns:a16="http://schemas.microsoft.com/office/drawing/2014/main" id="{8B025DC9-F816-4642-9EAE-A1C01383E3AB}"/>
              </a:ext>
            </a:extLst>
          </p:cNvPr>
          <p:cNvSpPr/>
          <p:nvPr/>
        </p:nvSpPr>
        <p:spPr>
          <a:xfrm>
            <a:off x="1451666" y="2450816"/>
            <a:ext cx="3040954" cy="4016659"/>
          </a:xfrm>
          <a:prstGeom prst="rect">
            <a:avLst/>
          </a:prstGeom>
          <a:blipFill>
            <a:blip r:embed="rId2" cstate="print"/>
            <a:stretch>
              <a:fillRect/>
            </a:stretch>
          </a:blipFill>
        </p:spPr>
        <p:txBody>
          <a:bodyPr wrap="square" lIns="0" tIns="0" rIns="0" bIns="0" rtlCol="0">
            <a:noAutofit/>
          </a:bodyPr>
          <a:lstStyle/>
          <a:p>
            <a:endParaRPr/>
          </a:p>
        </p:txBody>
      </p:sp>
      <p:pic>
        <p:nvPicPr>
          <p:cNvPr id="5" name="Picture 2" descr="https://upload.wikimedia.org/wikipedia/commons/thumb/5/50/Yes_Check_Circle.svg/2000px-Yes_Check_Circle.svg.png">
            <a:extLst>
              <a:ext uri="{FF2B5EF4-FFF2-40B4-BE49-F238E27FC236}">
                <a16:creationId xmlns:a16="http://schemas.microsoft.com/office/drawing/2014/main" id="{4177B512-1DCA-4B19-A78C-0B3000640FB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147153" y="1654909"/>
            <a:ext cx="423494" cy="423494"/>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2AAA0E2F-1A1C-4B02-93E5-8C853B647E3D}"/>
              </a:ext>
            </a:extLst>
          </p:cNvPr>
          <p:cNvSpPr txBox="1"/>
          <p:nvPr/>
        </p:nvSpPr>
        <p:spPr>
          <a:xfrm>
            <a:off x="1570647" y="1641657"/>
            <a:ext cx="6142118" cy="461665"/>
          </a:xfrm>
          <a:prstGeom prst="rect">
            <a:avLst/>
          </a:prstGeom>
          <a:noFill/>
        </p:spPr>
        <p:txBody>
          <a:bodyPr wrap="square" rtlCol="0">
            <a:spAutoFit/>
          </a:bodyPr>
          <a:lstStyle/>
          <a:p>
            <a:r>
              <a:rPr lang="es-PE" sz="2400" dirty="0">
                <a:solidFill>
                  <a:srgbClr val="00B050"/>
                </a:solidFill>
                <a:latin typeface="+mj-lt"/>
                <a:cs typeface="Calibri" panose="020F0502020204030204" pitchFamily="34" charset="0"/>
              </a:rPr>
              <a:t>Anexos y documentos venta prepago móvil</a:t>
            </a:r>
          </a:p>
        </p:txBody>
      </p:sp>
      <p:sp>
        <p:nvSpPr>
          <p:cNvPr id="7" name="Rectángulo 6">
            <a:extLst>
              <a:ext uri="{FF2B5EF4-FFF2-40B4-BE49-F238E27FC236}">
                <a16:creationId xmlns:a16="http://schemas.microsoft.com/office/drawing/2014/main" id="{BB93B4F5-5328-4245-89C6-A65F5CA2BDD0}"/>
              </a:ext>
            </a:extLst>
          </p:cNvPr>
          <p:cNvSpPr/>
          <p:nvPr/>
        </p:nvSpPr>
        <p:spPr>
          <a:xfrm>
            <a:off x="5594629" y="2710735"/>
            <a:ext cx="5797563" cy="2554545"/>
          </a:xfrm>
          <a:prstGeom prst="rect">
            <a:avLst/>
          </a:prstGeom>
        </p:spPr>
        <p:txBody>
          <a:bodyPr wrap="square">
            <a:spAutoFit/>
          </a:bodyPr>
          <a:lstStyle/>
          <a:p>
            <a:pPr marL="285750" indent="-285750">
              <a:buClr>
                <a:srgbClr val="00B050"/>
              </a:buClr>
              <a:buFont typeface="Wingdings" panose="05000000000000000000" pitchFamily="2" charset="2"/>
              <a:buChar char="ü"/>
            </a:pPr>
            <a:r>
              <a:rPr lang="es-PE" sz="2000" dirty="0"/>
              <a:t>Anexo 11 – Contrato prepago.</a:t>
            </a:r>
          </a:p>
          <a:p>
            <a:pPr marL="285750" indent="-285750">
              <a:buClr>
                <a:srgbClr val="00B050"/>
              </a:buClr>
              <a:buFont typeface="Wingdings" panose="05000000000000000000" pitchFamily="2" charset="2"/>
              <a:buChar char="ü"/>
            </a:pPr>
            <a:r>
              <a:rPr lang="es-PE" sz="2000" dirty="0"/>
              <a:t>Copia del DNI, pasaporte, Carné de extranjería.</a:t>
            </a:r>
          </a:p>
          <a:p>
            <a:pPr marL="285750" indent="-285750">
              <a:buClr>
                <a:srgbClr val="00B050"/>
              </a:buClr>
              <a:buFont typeface="Wingdings" panose="05000000000000000000" pitchFamily="2" charset="2"/>
              <a:buChar char="ü"/>
            </a:pPr>
            <a:r>
              <a:rPr lang="es-PE" sz="2000" dirty="0"/>
              <a:t>Anexo 50 – Formato de portabilidad (solo casos de portabilidad)</a:t>
            </a:r>
          </a:p>
          <a:p>
            <a:pPr marL="285750" indent="-285750">
              <a:buClr>
                <a:srgbClr val="00B050"/>
              </a:buClr>
              <a:buFont typeface="Wingdings" panose="05000000000000000000" pitchFamily="2" charset="2"/>
              <a:buChar char="ü"/>
            </a:pPr>
            <a:r>
              <a:rPr lang="es-PE" sz="2000" dirty="0"/>
              <a:t>Declaración jurada por adquisición de más líneas (Solo en caso el cliente tenga más de 10 líneas)</a:t>
            </a:r>
          </a:p>
        </p:txBody>
      </p:sp>
      <p:sp>
        <p:nvSpPr>
          <p:cNvPr id="8" name="Rectángulo 7">
            <a:extLst>
              <a:ext uri="{FF2B5EF4-FFF2-40B4-BE49-F238E27FC236}">
                <a16:creationId xmlns:a16="http://schemas.microsoft.com/office/drawing/2014/main" id="{DA6A5F43-4592-46FD-AC95-20E913B0E667}"/>
              </a:ext>
            </a:extLst>
          </p:cNvPr>
          <p:cNvSpPr/>
          <p:nvPr/>
        </p:nvSpPr>
        <p:spPr>
          <a:xfrm>
            <a:off x="5711185" y="5688027"/>
            <a:ext cx="5121915" cy="369332"/>
          </a:xfrm>
          <a:prstGeom prst="rect">
            <a:avLst/>
          </a:prstGeom>
        </p:spPr>
        <p:txBody>
          <a:bodyPr wrap="none">
            <a:spAutoFit/>
          </a:bodyPr>
          <a:lstStyle/>
          <a:p>
            <a:r>
              <a:rPr lang="es-PE" b="1" i="1" dirty="0"/>
              <a:t>Nota: en la carpeta adjuntamos la copia legal</a:t>
            </a:r>
          </a:p>
        </p:txBody>
      </p:sp>
    </p:spTree>
    <p:extLst>
      <p:ext uri="{BB962C8B-B14F-4D97-AF65-F5344CB8AC3E}">
        <p14:creationId xmlns:p14="http://schemas.microsoft.com/office/powerpoint/2010/main" val="277664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par>
                          <p:cTn id="23" fill="hold">
                            <p:stCondLst>
                              <p:cond delay="500"/>
                            </p:stCondLst>
                            <p:childTnLst>
                              <p:par>
                                <p:cTn id="24" presetID="42" presetClass="entr" presetSubtype="0"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16">
            <a:extLst>
              <a:ext uri="{FF2B5EF4-FFF2-40B4-BE49-F238E27FC236}">
                <a16:creationId xmlns:a16="http://schemas.microsoft.com/office/drawing/2014/main" id="{4D3E213B-48DF-448F-8BB9-9E76D83460C6}"/>
              </a:ext>
            </a:extLst>
          </p:cNvPr>
          <p:cNvSpPr/>
          <p:nvPr/>
        </p:nvSpPr>
        <p:spPr>
          <a:xfrm>
            <a:off x="265441" y="2346614"/>
            <a:ext cx="5128194" cy="4095942"/>
          </a:xfrm>
          <a:prstGeom prst="rect">
            <a:avLst/>
          </a:prstGeom>
          <a:blipFill>
            <a:blip r:embed="rId2" cstate="print"/>
            <a:stretch>
              <a:fillRect/>
            </a:stretch>
          </a:blipFill>
        </p:spPr>
        <p:txBody>
          <a:bodyPr wrap="square" lIns="0" tIns="0" rIns="0" bIns="0" rtlCol="0">
            <a:noAutofit/>
          </a:bodyPr>
          <a:lstStyle/>
          <a:p>
            <a:endParaRPr/>
          </a:p>
        </p:txBody>
      </p:sp>
      <p:sp>
        <p:nvSpPr>
          <p:cNvPr id="2" name="Marcador de número de diapositiva 1">
            <a:extLst>
              <a:ext uri="{FF2B5EF4-FFF2-40B4-BE49-F238E27FC236}">
                <a16:creationId xmlns:a16="http://schemas.microsoft.com/office/drawing/2014/main" id="{B3E1B667-CADB-4E24-9516-A56DBE108C13}"/>
              </a:ext>
            </a:extLst>
          </p:cNvPr>
          <p:cNvSpPr>
            <a:spLocks noGrp="1"/>
          </p:cNvSpPr>
          <p:nvPr>
            <p:ph type="sldNum" sz="quarter" idx="12"/>
          </p:nvPr>
        </p:nvSpPr>
        <p:spPr/>
        <p:txBody>
          <a:bodyPr/>
          <a:lstStyle/>
          <a:p>
            <a:fld id="{A3945DB8-8969-4579-9EA6-038FDDAFF65B}" type="slidenum">
              <a:rPr lang="es-PE" smtClean="0"/>
              <a:t>27</a:t>
            </a:fld>
            <a:endParaRPr lang="es-PE"/>
          </a:p>
        </p:txBody>
      </p:sp>
      <p:sp>
        <p:nvSpPr>
          <p:cNvPr id="3" name="Título 2">
            <a:extLst>
              <a:ext uri="{FF2B5EF4-FFF2-40B4-BE49-F238E27FC236}">
                <a16:creationId xmlns:a16="http://schemas.microsoft.com/office/drawing/2014/main" id="{51EA7EAA-80FA-44C8-8586-25EA68DDBC96}"/>
              </a:ext>
            </a:extLst>
          </p:cNvPr>
          <p:cNvSpPr>
            <a:spLocks noGrp="1"/>
          </p:cNvSpPr>
          <p:nvPr>
            <p:ph type="title"/>
          </p:nvPr>
        </p:nvSpPr>
        <p:spPr/>
        <p:txBody>
          <a:bodyPr>
            <a:normAutofit fontScale="90000"/>
          </a:bodyPr>
          <a:lstStyle/>
          <a:p>
            <a:r>
              <a:rPr lang="es-PE" dirty="0"/>
              <a:t>Proceso de venta prepago móvil_</a:t>
            </a:r>
          </a:p>
        </p:txBody>
      </p:sp>
      <p:pic>
        <p:nvPicPr>
          <p:cNvPr id="4" name="Picture 2" descr="https://upload.wikimedia.org/wikipedia/commons/thumb/5/50/Yes_Check_Circle.svg/2000px-Yes_Check_Circle.svg.png">
            <a:extLst>
              <a:ext uri="{FF2B5EF4-FFF2-40B4-BE49-F238E27FC236}">
                <a16:creationId xmlns:a16="http://schemas.microsoft.com/office/drawing/2014/main" id="{8C779837-80EF-47B5-BFD8-45B5DD0DCD3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147153" y="1654909"/>
            <a:ext cx="423494" cy="423494"/>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E3838763-BBD9-4AD5-971E-26734C112CCB}"/>
              </a:ext>
            </a:extLst>
          </p:cNvPr>
          <p:cNvSpPr txBox="1"/>
          <p:nvPr/>
        </p:nvSpPr>
        <p:spPr>
          <a:xfrm>
            <a:off x="1570647" y="1641657"/>
            <a:ext cx="3649629" cy="461665"/>
          </a:xfrm>
          <a:prstGeom prst="rect">
            <a:avLst/>
          </a:prstGeom>
          <a:noFill/>
        </p:spPr>
        <p:txBody>
          <a:bodyPr wrap="square" rtlCol="0">
            <a:spAutoFit/>
          </a:bodyPr>
          <a:lstStyle/>
          <a:p>
            <a:r>
              <a:rPr lang="es-PE" sz="2400" dirty="0">
                <a:solidFill>
                  <a:srgbClr val="00B050"/>
                </a:solidFill>
                <a:latin typeface="+mj-lt"/>
                <a:cs typeface="Calibri" panose="020F0502020204030204" pitchFamily="34" charset="0"/>
              </a:rPr>
              <a:t>Consideraciones finales</a:t>
            </a:r>
          </a:p>
        </p:txBody>
      </p:sp>
      <p:sp>
        <p:nvSpPr>
          <p:cNvPr id="6" name="Rectángulo 5">
            <a:extLst>
              <a:ext uri="{FF2B5EF4-FFF2-40B4-BE49-F238E27FC236}">
                <a16:creationId xmlns:a16="http://schemas.microsoft.com/office/drawing/2014/main" id="{13A4D7BD-0099-432B-A89A-A666E4E36A88}"/>
              </a:ext>
            </a:extLst>
          </p:cNvPr>
          <p:cNvSpPr/>
          <p:nvPr/>
        </p:nvSpPr>
        <p:spPr>
          <a:xfrm>
            <a:off x="5684607" y="1699703"/>
            <a:ext cx="5704141" cy="4247317"/>
          </a:xfrm>
          <a:prstGeom prst="rect">
            <a:avLst/>
          </a:prstGeom>
        </p:spPr>
        <p:txBody>
          <a:bodyPr wrap="square">
            <a:spAutoFit/>
          </a:bodyPr>
          <a:lstStyle/>
          <a:p>
            <a:pPr marL="285750" indent="-285750">
              <a:buClr>
                <a:srgbClr val="00B050"/>
              </a:buClr>
              <a:buFont typeface="Wingdings" panose="05000000000000000000" pitchFamily="2" charset="2"/>
              <a:buChar char="ü"/>
            </a:pPr>
            <a:r>
              <a:rPr lang="es-PE" dirty="0"/>
              <a:t>La validación biométrica es obligatoria para la venta prepago, más no reemplaza la firma y huella de los formatos físicos.</a:t>
            </a:r>
            <a:br>
              <a:rPr lang="es-PE" dirty="0"/>
            </a:br>
            <a:endParaRPr lang="es-PE" dirty="0"/>
          </a:p>
          <a:p>
            <a:pPr marL="285750" indent="-285750">
              <a:buClr>
                <a:srgbClr val="00B050"/>
              </a:buClr>
              <a:buFont typeface="Wingdings" panose="05000000000000000000" pitchFamily="2" charset="2"/>
              <a:buChar char="ü"/>
            </a:pPr>
            <a:r>
              <a:rPr lang="es-PE" dirty="0"/>
              <a:t>Debemos adjuntar los documentos al incidente de venta prepago en la opción “documentos de la orden”.</a:t>
            </a:r>
            <a:br>
              <a:rPr lang="es-PE" dirty="0"/>
            </a:br>
            <a:endParaRPr lang="es-PE" dirty="0"/>
          </a:p>
          <a:p>
            <a:pPr marL="285750" indent="-285750">
              <a:buClr>
                <a:srgbClr val="00B050"/>
              </a:buClr>
              <a:buFont typeface="Wingdings" panose="05000000000000000000" pitchFamily="2" charset="2"/>
              <a:buChar char="ü"/>
            </a:pPr>
            <a:r>
              <a:rPr lang="es-PE" dirty="0"/>
              <a:t>Debemos armar la carpeta de venta prepago con todos los documentos solicitados y correctamente llenados.</a:t>
            </a:r>
            <a:br>
              <a:rPr lang="es-PE" dirty="0"/>
            </a:br>
            <a:endParaRPr lang="es-PE" dirty="0"/>
          </a:p>
          <a:p>
            <a:pPr marL="285750" indent="-285750">
              <a:buClr>
                <a:srgbClr val="00B050"/>
              </a:buClr>
              <a:buFont typeface="Wingdings" panose="05000000000000000000" pitchFamily="2" charset="2"/>
              <a:buChar char="ü"/>
            </a:pPr>
            <a:r>
              <a:rPr lang="es-PE" dirty="0"/>
              <a:t>El proceso de venta para un internet prepago móvil es el mismo que el de un prepago móvil celular.</a:t>
            </a:r>
            <a:br>
              <a:rPr lang="es-PE" dirty="0"/>
            </a:br>
            <a:endParaRPr lang="es-PE" dirty="0"/>
          </a:p>
        </p:txBody>
      </p:sp>
    </p:spTree>
    <p:extLst>
      <p:ext uri="{BB962C8B-B14F-4D97-AF65-F5344CB8AC3E}">
        <p14:creationId xmlns:p14="http://schemas.microsoft.com/office/powerpoint/2010/main" val="427509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7EE13B69-19DE-4618-BD3F-1EC720962238}"/>
              </a:ext>
            </a:extLst>
          </p:cNvPr>
          <p:cNvSpPr>
            <a:spLocks noGrp="1"/>
          </p:cNvSpPr>
          <p:nvPr>
            <p:ph type="sldNum" sz="quarter" idx="12"/>
          </p:nvPr>
        </p:nvSpPr>
        <p:spPr/>
        <p:txBody>
          <a:bodyPr/>
          <a:lstStyle/>
          <a:p>
            <a:fld id="{A3945DB8-8969-4579-9EA6-038FDDAFF65B}" type="slidenum">
              <a:rPr lang="es-PE" smtClean="0"/>
              <a:t>28</a:t>
            </a:fld>
            <a:endParaRPr lang="es-PE"/>
          </a:p>
        </p:txBody>
      </p:sp>
      <p:sp>
        <p:nvSpPr>
          <p:cNvPr id="3" name="Título 2">
            <a:extLst>
              <a:ext uri="{FF2B5EF4-FFF2-40B4-BE49-F238E27FC236}">
                <a16:creationId xmlns:a16="http://schemas.microsoft.com/office/drawing/2014/main" id="{4CDA5DE7-2598-4DDE-A078-4FFF06A1EB74}"/>
              </a:ext>
            </a:extLst>
          </p:cNvPr>
          <p:cNvSpPr>
            <a:spLocks noGrp="1"/>
          </p:cNvSpPr>
          <p:nvPr>
            <p:ph type="title"/>
          </p:nvPr>
        </p:nvSpPr>
        <p:spPr/>
        <p:txBody>
          <a:bodyPr>
            <a:normAutofit fontScale="90000"/>
          </a:bodyPr>
          <a:lstStyle/>
          <a:p>
            <a:r>
              <a:rPr lang="es-PE" dirty="0"/>
              <a:t>Proceso de venta prepago fijo_</a:t>
            </a:r>
          </a:p>
        </p:txBody>
      </p:sp>
      <p:graphicFrame>
        <p:nvGraphicFramePr>
          <p:cNvPr id="4" name="Diagrama 3">
            <a:extLst>
              <a:ext uri="{FF2B5EF4-FFF2-40B4-BE49-F238E27FC236}">
                <a16:creationId xmlns:a16="http://schemas.microsoft.com/office/drawing/2014/main" id="{96CC6921-286A-4FE3-A45D-71D6A01975D5}"/>
              </a:ext>
            </a:extLst>
          </p:cNvPr>
          <p:cNvGraphicFramePr/>
          <p:nvPr>
            <p:extLst>
              <p:ext uri="{D42A27DB-BD31-4B8C-83A1-F6EECF244321}">
                <p14:modId xmlns:p14="http://schemas.microsoft.com/office/powerpoint/2010/main" val="1223959572"/>
              </p:ext>
            </p:extLst>
          </p:nvPr>
        </p:nvGraphicFramePr>
        <p:xfrm>
          <a:off x="5745604" y="1254703"/>
          <a:ext cx="5433258" cy="50629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Imagen 4">
            <a:extLst>
              <a:ext uri="{FF2B5EF4-FFF2-40B4-BE49-F238E27FC236}">
                <a16:creationId xmlns:a16="http://schemas.microsoft.com/office/drawing/2014/main" id="{D581AF81-5EB2-4BA0-8B17-45BDA0247BDC}"/>
              </a:ext>
            </a:extLst>
          </p:cNvPr>
          <p:cNvPicPr>
            <a:picLocks noChangeAspect="1"/>
          </p:cNvPicPr>
          <p:nvPr/>
        </p:nvPicPr>
        <p:blipFill>
          <a:blip r:embed="rId7">
            <a:extLst>
              <a:ext uri="{BEBA8EAE-BF5A-486C-A8C5-ECC9F3942E4B}">
                <a14:imgProps xmlns:a14="http://schemas.microsoft.com/office/drawing/2010/main">
                  <a14:imgLayer r:embed="rId8">
                    <a14:imgEffect>
                      <a14:saturation sat="200000"/>
                    </a14:imgEffect>
                  </a14:imgLayer>
                </a14:imgProps>
              </a:ext>
              <a:ext uri="{28A0092B-C50C-407E-A947-70E740481C1C}">
                <a14:useLocalDpi xmlns:a14="http://schemas.microsoft.com/office/drawing/2010/main"/>
              </a:ext>
            </a:extLst>
          </a:blip>
          <a:stretch>
            <a:fillRect/>
          </a:stretch>
        </p:blipFill>
        <p:spPr>
          <a:xfrm>
            <a:off x="1536878" y="1837564"/>
            <a:ext cx="3809448" cy="3591214"/>
          </a:xfrm>
          <a:prstGeom prst="rect">
            <a:avLst/>
          </a:prstGeom>
        </p:spPr>
      </p:pic>
      <p:pic>
        <p:nvPicPr>
          <p:cNvPr id="6" name="Picture 2" descr="Resultado de imagen para check png">
            <a:extLst>
              <a:ext uri="{FF2B5EF4-FFF2-40B4-BE49-F238E27FC236}">
                <a16:creationId xmlns:a16="http://schemas.microsoft.com/office/drawing/2014/main" id="{17FE7A84-00AE-4379-A0B3-9433A450640D}"/>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536878" y="1365379"/>
            <a:ext cx="459658" cy="459658"/>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a:extLst>
              <a:ext uri="{FF2B5EF4-FFF2-40B4-BE49-F238E27FC236}">
                <a16:creationId xmlns:a16="http://schemas.microsoft.com/office/drawing/2014/main" id="{E4DE03A1-D951-4540-8330-745E7403CBB1}"/>
              </a:ext>
            </a:extLst>
          </p:cNvPr>
          <p:cNvSpPr/>
          <p:nvPr/>
        </p:nvSpPr>
        <p:spPr>
          <a:xfrm>
            <a:off x="1996536" y="1377906"/>
            <a:ext cx="4099464" cy="461665"/>
          </a:xfrm>
          <a:prstGeom prst="rect">
            <a:avLst/>
          </a:prstGeom>
        </p:spPr>
        <p:txBody>
          <a:bodyPr wrap="square">
            <a:spAutoFit/>
          </a:bodyPr>
          <a:lstStyle/>
          <a:p>
            <a:r>
              <a:rPr lang="es-PE" sz="2400" dirty="0">
                <a:solidFill>
                  <a:srgbClr val="00B050"/>
                </a:solidFill>
                <a:cs typeface="Calibri" panose="020F0502020204030204" pitchFamily="34" charset="0"/>
              </a:rPr>
              <a:t>Flujo de atención_</a:t>
            </a:r>
            <a:endParaRPr lang="es-PE" sz="2400" b="1" i="1" dirty="0">
              <a:solidFill>
                <a:srgbClr val="00B050"/>
              </a:solidFill>
              <a:cs typeface="Calibri" panose="020F0502020204030204" pitchFamily="34" charset="0"/>
            </a:endParaRPr>
          </a:p>
        </p:txBody>
      </p:sp>
      <p:sp>
        <p:nvSpPr>
          <p:cNvPr id="8" name="Rectángulo 7">
            <a:extLst>
              <a:ext uri="{FF2B5EF4-FFF2-40B4-BE49-F238E27FC236}">
                <a16:creationId xmlns:a16="http://schemas.microsoft.com/office/drawing/2014/main" id="{B1FF8F22-945B-4190-9B81-C417DE7B9955}"/>
              </a:ext>
            </a:extLst>
          </p:cNvPr>
          <p:cNvSpPr/>
          <p:nvPr/>
        </p:nvSpPr>
        <p:spPr>
          <a:xfrm>
            <a:off x="524198" y="5486675"/>
            <a:ext cx="5314171" cy="830997"/>
          </a:xfrm>
          <a:prstGeom prst="rect">
            <a:avLst/>
          </a:prstGeom>
        </p:spPr>
        <p:txBody>
          <a:bodyPr wrap="square">
            <a:spAutoFit/>
          </a:bodyPr>
          <a:lstStyle/>
          <a:p>
            <a:pPr algn="ctr"/>
            <a:r>
              <a:rPr lang="es-PE" sz="2400" dirty="0">
                <a:solidFill>
                  <a:schemeClr val="accent4">
                    <a:lumMod val="75000"/>
                  </a:schemeClr>
                </a:solidFill>
                <a:cs typeface="Calibri" panose="020F0502020204030204" pitchFamily="34" charset="0"/>
              </a:rPr>
              <a:t>IMPORTANTE</a:t>
            </a:r>
          </a:p>
          <a:p>
            <a:pPr algn="ctr"/>
            <a:r>
              <a:rPr lang="es-PE" sz="2400" dirty="0">
                <a:solidFill>
                  <a:schemeClr val="accent4">
                    <a:lumMod val="75000"/>
                  </a:schemeClr>
                </a:solidFill>
                <a:cs typeface="Calibri" panose="020F0502020204030204" pitchFamily="34" charset="0"/>
              </a:rPr>
              <a:t> Este proceso aplica </a:t>
            </a:r>
            <a:r>
              <a:rPr lang="es-PE" sz="2400" dirty="0" err="1">
                <a:solidFill>
                  <a:schemeClr val="accent4">
                    <a:lumMod val="75000"/>
                  </a:schemeClr>
                </a:solidFill>
                <a:cs typeface="Calibri" panose="020F0502020204030204" pitchFamily="34" charset="0"/>
              </a:rPr>
              <a:t>paperless</a:t>
            </a:r>
            <a:r>
              <a:rPr lang="es-PE" sz="2400" dirty="0">
                <a:solidFill>
                  <a:schemeClr val="accent4">
                    <a:lumMod val="75000"/>
                  </a:schemeClr>
                </a:solidFill>
                <a:cs typeface="Calibri" panose="020F0502020204030204" pitchFamily="34" charset="0"/>
              </a:rPr>
              <a:t>.</a:t>
            </a:r>
            <a:endParaRPr lang="es-PE" sz="2400" b="1" i="1" dirty="0">
              <a:solidFill>
                <a:schemeClr val="accent4">
                  <a:lumMod val="75000"/>
                </a:schemeClr>
              </a:solidFill>
              <a:cs typeface="Calibri" panose="020F0502020204030204" pitchFamily="34" charset="0"/>
            </a:endParaRPr>
          </a:p>
        </p:txBody>
      </p:sp>
    </p:spTree>
    <p:extLst>
      <p:ext uri="{BB962C8B-B14F-4D97-AF65-F5344CB8AC3E}">
        <p14:creationId xmlns:p14="http://schemas.microsoft.com/office/powerpoint/2010/main" val="3521372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65BDC0EF-9665-4B31-ACA4-EFFDCD32B774}"/>
                                            </p:graphicEl>
                                          </p:spTgt>
                                        </p:tgtEl>
                                        <p:attrNameLst>
                                          <p:attrName>style.visibility</p:attrName>
                                        </p:attrNameLst>
                                      </p:cBhvr>
                                      <p:to>
                                        <p:strVal val="visible"/>
                                      </p:to>
                                    </p:set>
                                    <p:animEffect transition="in" filter="fade">
                                      <p:cBhvr>
                                        <p:cTn id="12" dur="500"/>
                                        <p:tgtEl>
                                          <p:spTgt spid="4">
                                            <p:graphicEl>
                                              <a:dgm id="{65BDC0EF-9665-4B31-ACA4-EFFDCD32B774}"/>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D763C23B-FE1A-433B-A768-5D0B8AEF812F}"/>
                                            </p:graphicEl>
                                          </p:spTgt>
                                        </p:tgtEl>
                                        <p:attrNameLst>
                                          <p:attrName>style.visibility</p:attrName>
                                        </p:attrNameLst>
                                      </p:cBhvr>
                                      <p:to>
                                        <p:strVal val="visible"/>
                                      </p:to>
                                    </p:set>
                                    <p:animEffect transition="in" filter="fade">
                                      <p:cBhvr>
                                        <p:cTn id="17" dur="500"/>
                                        <p:tgtEl>
                                          <p:spTgt spid="4">
                                            <p:graphicEl>
                                              <a:dgm id="{D763C23B-FE1A-433B-A768-5D0B8AEF812F}"/>
                                            </p:graphic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graphicEl>
                                              <a:dgm id="{E2A260AC-C786-46AF-BC7B-D7399154EF8E}"/>
                                            </p:graphicEl>
                                          </p:spTgt>
                                        </p:tgtEl>
                                        <p:attrNameLst>
                                          <p:attrName>style.visibility</p:attrName>
                                        </p:attrNameLst>
                                      </p:cBhvr>
                                      <p:to>
                                        <p:strVal val="visible"/>
                                      </p:to>
                                    </p:set>
                                    <p:animEffect transition="in" filter="fade">
                                      <p:cBhvr>
                                        <p:cTn id="20" dur="500"/>
                                        <p:tgtEl>
                                          <p:spTgt spid="4">
                                            <p:graphicEl>
                                              <a:dgm id="{E2A260AC-C786-46AF-BC7B-D7399154EF8E}"/>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graphicEl>
                                              <a:dgm id="{9E027E70-AA21-4F3E-8328-6FE03E5B5FEA}"/>
                                            </p:graphicEl>
                                          </p:spTgt>
                                        </p:tgtEl>
                                        <p:attrNameLst>
                                          <p:attrName>style.visibility</p:attrName>
                                        </p:attrNameLst>
                                      </p:cBhvr>
                                      <p:to>
                                        <p:strVal val="visible"/>
                                      </p:to>
                                    </p:set>
                                    <p:animEffect transition="in" filter="fade">
                                      <p:cBhvr>
                                        <p:cTn id="25" dur="500"/>
                                        <p:tgtEl>
                                          <p:spTgt spid="4">
                                            <p:graphicEl>
                                              <a:dgm id="{9E027E70-AA21-4F3E-8328-6FE03E5B5FEA}"/>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graphicEl>
                                              <a:dgm id="{DAA67E36-D601-43A0-B093-67D6088CC771}"/>
                                            </p:graphicEl>
                                          </p:spTgt>
                                        </p:tgtEl>
                                        <p:attrNameLst>
                                          <p:attrName>style.visibility</p:attrName>
                                        </p:attrNameLst>
                                      </p:cBhvr>
                                      <p:to>
                                        <p:strVal val="visible"/>
                                      </p:to>
                                    </p:set>
                                    <p:animEffect transition="in" filter="fade">
                                      <p:cBhvr>
                                        <p:cTn id="28" dur="500"/>
                                        <p:tgtEl>
                                          <p:spTgt spid="4">
                                            <p:graphicEl>
                                              <a:dgm id="{DAA67E36-D601-43A0-B093-67D6088CC771}"/>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graphicEl>
                                              <a:dgm id="{0395DC29-90A8-412E-830C-D657E9C0E303}"/>
                                            </p:graphicEl>
                                          </p:spTgt>
                                        </p:tgtEl>
                                        <p:attrNameLst>
                                          <p:attrName>style.visibility</p:attrName>
                                        </p:attrNameLst>
                                      </p:cBhvr>
                                      <p:to>
                                        <p:strVal val="visible"/>
                                      </p:to>
                                    </p:set>
                                    <p:animEffect transition="in" filter="fade">
                                      <p:cBhvr>
                                        <p:cTn id="33" dur="500"/>
                                        <p:tgtEl>
                                          <p:spTgt spid="4">
                                            <p:graphicEl>
                                              <a:dgm id="{0395DC29-90A8-412E-830C-D657E9C0E303}"/>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
                                            <p:graphicEl>
                                              <a:dgm id="{D58F7506-71A8-4912-97F3-B758B92FF311}"/>
                                            </p:graphicEl>
                                          </p:spTgt>
                                        </p:tgtEl>
                                        <p:attrNameLst>
                                          <p:attrName>style.visibility</p:attrName>
                                        </p:attrNameLst>
                                      </p:cBhvr>
                                      <p:to>
                                        <p:strVal val="visible"/>
                                      </p:to>
                                    </p:set>
                                    <p:animEffect transition="in" filter="fade">
                                      <p:cBhvr>
                                        <p:cTn id="36" dur="500"/>
                                        <p:tgtEl>
                                          <p:spTgt spid="4">
                                            <p:graphicEl>
                                              <a:dgm id="{D58F7506-71A8-4912-97F3-B758B92FF311}"/>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
                                            <p:graphicEl>
                                              <a:dgm id="{98C18746-EE5B-4F1F-B9C3-297C68EA90ED}"/>
                                            </p:graphicEl>
                                          </p:spTgt>
                                        </p:tgtEl>
                                        <p:attrNameLst>
                                          <p:attrName>style.visibility</p:attrName>
                                        </p:attrNameLst>
                                      </p:cBhvr>
                                      <p:to>
                                        <p:strVal val="visible"/>
                                      </p:to>
                                    </p:set>
                                    <p:animEffect transition="in" filter="fade">
                                      <p:cBhvr>
                                        <p:cTn id="41" dur="500"/>
                                        <p:tgtEl>
                                          <p:spTgt spid="4">
                                            <p:graphicEl>
                                              <a:dgm id="{98C18746-EE5B-4F1F-B9C3-297C68EA90ED}"/>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
                                            <p:graphicEl>
                                              <a:dgm id="{2A2D0892-911A-493F-A698-F0CA58FDF95D}"/>
                                            </p:graphicEl>
                                          </p:spTgt>
                                        </p:tgtEl>
                                        <p:attrNameLst>
                                          <p:attrName>style.visibility</p:attrName>
                                        </p:attrNameLst>
                                      </p:cBhvr>
                                      <p:to>
                                        <p:strVal val="visible"/>
                                      </p:to>
                                    </p:set>
                                    <p:animEffect transition="in" filter="fade">
                                      <p:cBhvr>
                                        <p:cTn id="44" dur="500"/>
                                        <p:tgtEl>
                                          <p:spTgt spid="4">
                                            <p:graphicEl>
                                              <a:dgm id="{2A2D0892-911A-493F-A698-F0CA58FDF95D}"/>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
                                            <p:graphicEl>
                                              <a:dgm id="{55253AAB-503C-4B9C-A3F8-AF699D5DAEBF}"/>
                                            </p:graphicEl>
                                          </p:spTgt>
                                        </p:tgtEl>
                                        <p:attrNameLst>
                                          <p:attrName>style.visibility</p:attrName>
                                        </p:attrNameLst>
                                      </p:cBhvr>
                                      <p:to>
                                        <p:strVal val="visible"/>
                                      </p:to>
                                    </p:set>
                                    <p:animEffect transition="in" filter="fade">
                                      <p:cBhvr>
                                        <p:cTn id="49" dur="500"/>
                                        <p:tgtEl>
                                          <p:spTgt spid="4">
                                            <p:graphicEl>
                                              <a:dgm id="{55253AAB-503C-4B9C-A3F8-AF699D5DAEBF}"/>
                                            </p:graphic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
                                            <p:graphicEl>
                                              <a:dgm id="{EB642F1C-22C2-47BC-9118-AD1DC2F91E90}"/>
                                            </p:graphicEl>
                                          </p:spTgt>
                                        </p:tgtEl>
                                        <p:attrNameLst>
                                          <p:attrName>style.visibility</p:attrName>
                                        </p:attrNameLst>
                                      </p:cBhvr>
                                      <p:to>
                                        <p:strVal val="visible"/>
                                      </p:to>
                                    </p:set>
                                    <p:animEffect transition="in" filter="fade">
                                      <p:cBhvr>
                                        <p:cTn id="52" dur="500"/>
                                        <p:tgtEl>
                                          <p:spTgt spid="4">
                                            <p:graphicEl>
                                              <a:dgm id="{EB642F1C-22C2-47BC-9118-AD1DC2F91E90}"/>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anim calcmode="lin" valueType="num">
                                      <p:cBhvr>
                                        <p:cTn id="57" dur="500" fill="hold"/>
                                        <p:tgtEl>
                                          <p:spTgt spid="8"/>
                                        </p:tgtEl>
                                        <p:attrNameLst>
                                          <p:attrName>ppt_w</p:attrName>
                                        </p:attrNameLst>
                                      </p:cBhvr>
                                      <p:tavLst>
                                        <p:tav tm="0">
                                          <p:val>
                                            <p:fltVal val="0"/>
                                          </p:val>
                                        </p:tav>
                                        <p:tav tm="100000">
                                          <p:val>
                                            <p:strVal val="#ppt_w"/>
                                          </p:val>
                                        </p:tav>
                                      </p:tavLst>
                                    </p:anim>
                                    <p:anim calcmode="lin" valueType="num">
                                      <p:cBhvr>
                                        <p:cTn id="58" dur="500" fill="hold"/>
                                        <p:tgtEl>
                                          <p:spTgt spid="8"/>
                                        </p:tgtEl>
                                        <p:attrNameLst>
                                          <p:attrName>ppt_h</p:attrName>
                                        </p:attrNameLst>
                                      </p:cBhvr>
                                      <p:tavLst>
                                        <p:tav tm="0">
                                          <p:val>
                                            <p:fltVal val="0"/>
                                          </p:val>
                                        </p:tav>
                                        <p:tav tm="100000">
                                          <p:val>
                                            <p:strVal val="#ppt_h"/>
                                          </p:val>
                                        </p:tav>
                                      </p:tavLst>
                                    </p:anim>
                                    <p:animEffect transition="in" filter="fade">
                                      <p:cBhvr>
                                        <p:cTn id="5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9C536641-FA98-4DA6-A2A4-D3D734313588}"/>
              </a:ext>
            </a:extLst>
          </p:cNvPr>
          <p:cNvSpPr>
            <a:spLocks noGrp="1"/>
          </p:cNvSpPr>
          <p:nvPr>
            <p:ph type="sldNum" sz="quarter" idx="12"/>
          </p:nvPr>
        </p:nvSpPr>
        <p:spPr/>
        <p:txBody>
          <a:bodyPr/>
          <a:lstStyle/>
          <a:p>
            <a:fld id="{A3945DB8-8969-4579-9EA6-038FDDAFF65B}" type="slidenum">
              <a:rPr lang="es-PE" smtClean="0"/>
              <a:t>29</a:t>
            </a:fld>
            <a:endParaRPr lang="es-PE"/>
          </a:p>
        </p:txBody>
      </p:sp>
      <p:sp>
        <p:nvSpPr>
          <p:cNvPr id="3" name="Título 2">
            <a:extLst>
              <a:ext uri="{FF2B5EF4-FFF2-40B4-BE49-F238E27FC236}">
                <a16:creationId xmlns:a16="http://schemas.microsoft.com/office/drawing/2014/main" id="{BB38D129-C693-497E-919C-92199DAFF878}"/>
              </a:ext>
            </a:extLst>
          </p:cNvPr>
          <p:cNvSpPr>
            <a:spLocks noGrp="1"/>
          </p:cNvSpPr>
          <p:nvPr>
            <p:ph type="title"/>
          </p:nvPr>
        </p:nvSpPr>
        <p:spPr/>
        <p:txBody>
          <a:bodyPr>
            <a:normAutofit fontScale="90000"/>
          </a:bodyPr>
          <a:lstStyle/>
          <a:p>
            <a:r>
              <a:rPr lang="es-PE" dirty="0"/>
              <a:t>Proceso de venta prepago fijo_</a:t>
            </a:r>
          </a:p>
        </p:txBody>
      </p:sp>
      <p:pic>
        <p:nvPicPr>
          <p:cNvPr id="6" name="Picture 2" descr="https://upload.wikimedia.org/wikipedia/commons/thumb/5/50/Yes_Check_Circle.svg/2000px-Yes_Check_Circle.svg.png">
            <a:extLst>
              <a:ext uri="{FF2B5EF4-FFF2-40B4-BE49-F238E27FC236}">
                <a16:creationId xmlns:a16="http://schemas.microsoft.com/office/drawing/2014/main" id="{D224CA14-4A6A-443C-B821-43D4AFEF1EF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246648" y="1474253"/>
            <a:ext cx="423494" cy="423494"/>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2516AC98-746A-4791-87E0-8062733598C0}"/>
              </a:ext>
            </a:extLst>
          </p:cNvPr>
          <p:cNvSpPr txBox="1"/>
          <p:nvPr/>
        </p:nvSpPr>
        <p:spPr>
          <a:xfrm>
            <a:off x="1792816" y="1501334"/>
            <a:ext cx="8226704" cy="400110"/>
          </a:xfrm>
          <a:prstGeom prst="rect">
            <a:avLst/>
          </a:prstGeom>
          <a:noFill/>
        </p:spPr>
        <p:txBody>
          <a:bodyPr wrap="square" rtlCol="0">
            <a:spAutoFit/>
          </a:bodyPr>
          <a:lstStyle/>
          <a:p>
            <a:r>
              <a:rPr lang="es-PE" sz="2000" dirty="0">
                <a:solidFill>
                  <a:schemeClr val="tx1">
                    <a:lumMod val="65000"/>
                    <a:lumOff val="35000"/>
                  </a:schemeClr>
                </a:solidFill>
                <a:latin typeface="+mj-lt"/>
                <a:cs typeface="Calibri" panose="020F0502020204030204" pitchFamily="34" charset="0"/>
              </a:rPr>
              <a:t>Se procede a generar un incidente para iniciar con el flujo de la venta.</a:t>
            </a:r>
          </a:p>
        </p:txBody>
      </p:sp>
      <p:grpSp>
        <p:nvGrpSpPr>
          <p:cNvPr id="20" name="Grupo 19">
            <a:extLst>
              <a:ext uri="{FF2B5EF4-FFF2-40B4-BE49-F238E27FC236}">
                <a16:creationId xmlns:a16="http://schemas.microsoft.com/office/drawing/2014/main" id="{3C4D81D5-7144-4246-B94B-73E638A21310}"/>
              </a:ext>
            </a:extLst>
          </p:cNvPr>
          <p:cNvGrpSpPr/>
          <p:nvPr/>
        </p:nvGrpSpPr>
        <p:grpSpPr>
          <a:xfrm>
            <a:off x="556591" y="2173356"/>
            <a:ext cx="10629121" cy="3891685"/>
            <a:chOff x="1006288" y="3186953"/>
            <a:chExt cx="10179424" cy="2931460"/>
          </a:xfrm>
        </p:grpSpPr>
        <p:pic>
          <p:nvPicPr>
            <p:cNvPr id="4" name="Imagen 3">
              <a:extLst>
                <a:ext uri="{FF2B5EF4-FFF2-40B4-BE49-F238E27FC236}">
                  <a16:creationId xmlns:a16="http://schemas.microsoft.com/office/drawing/2014/main" id="{D14A76A9-8D8F-4B69-BC9F-F3E1D87B46C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06288" y="3186953"/>
              <a:ext cx="10179424" cy="2931460"/>
            </a:xfrm>
            <a:prstGeom prst="rect">
              <a:avLst/>
            </a:prstGeom>
          </p:spPr>
        </p:pic>
        <p:sp>
          <p:nvSpPr>
            <p:cNvPr id="8" name="Rectángulo redondeado 17">
              <a:extLst>
                <a:ext uri="{FF2B5EF4-FFF2-40B4-BE49-F238E27FC236}">
                  <a16:creationId xmlns:a16="http://schemas.microsoft.com/office/drawing/2014/main" id="{0C54F470-59A4-47C6-9848-3E3DC2558821}"/>
                </a:ext>
              </a:extLst>
            </p:cNvPr>
            <p:cNvSpPr/>
            <p:nvPr/>
          </p:nvSpPr>
          <p:spPr>
            <a:xfrm>
              <a:off x="1097365" y="3529013"/>
              <a:ext cx="1393423" cy="193736"/>
            </a:xfrm>
            <a:prstGeom prst="roundRect">
              <a:avLst/>
            </a:prstGeom>
            <a:noFill/>
            <a:ln w="38100">
              <a:solidFill>
                <a:srgbClr val="FF67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Rectángulo redondeado 18">
              <a:extLst>
                <a:ext uri="{FF2B5EF4-FFF2-40B4-BE49-F238E27FC236}">
                  <a16:creationId xmlns:a16="http://schemas.microsoft.com/office/drawing/2014/main" id="{69008A39-37A7-4115-B1C3-B0829639F572}"/>
                </a:ext>
              </a:extLst>
            </p:cNvPr>
            <p:cNvSpPr/>
            <p:nvPr/>
          </p:nvSpPr>
          <p:spPr>
            <a:xfrm>
              <a:off x="4852046" y="3847455"/>
              <a:ext cx="802468" cy="206457"/>
            </a:xfrm>
            <a:prstGeom prst="roundRect">
              <a:avLst/>
            </a:prstGeom>
            <a:noFill/>
            <a:ln w="38100">
              <a:solidFill>
                <a:srgbClr val="FF67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 name="Rectángulo redondeado 19">
              <a:extLst>
                <a:ext uri="{FF2B5EF4-FFF2-40B4-BE49-F238E27FC236}">
                  <a16:creationId xmlns:a16="http://schemas.microsoft.com/office/drawing/2014/main" id="{B4FE9DC0-2B8A-42C8-983B-533EE2886CB4}"/>
                </a:ext>
              </a:extLst>
            </p:cNvPr>
            <p:cNvSpPr/>
            <p:nvPr/>
          </p:nvSpPr>
          <p:spPr>
            <a:xfrm>
              <a:off x="1119541" y="3855075"/>
              <a:ext cx="2623784" cy="206457"/>
            </a:xfrm>
            <a:prstGeom prst="roundRect">
              <a:avLst/>
            </a:prstGeom>
            <a:noFill/>
            <a:ln w="38100">
              <a:solidFill>
                <a:srgbClr val="FF67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 name="Rectángulo redondeado 20">
              <a:extLst>
                <a:ext uri="{FF2B5EF4-FFF2-40B4-BE49-F238E27FC236}">
                  <a16:creationId xmlns:a16="http://schemas.microsoft.com/office/drawing/2014/main" id="{3D971D65-A044-4AF9-8E9C-6C52652D7CCF}"/>
                </a:ext>
              </a:extLst>
            </p:cNvPr>
            <p:cNvSpPr/>
            <p:nvPr/>
          </p:nvSpPr>
          <p:spPr>
            <a:xfrm>
              <a:off x="6811820" y="3847455"/>
              <a:ext cx="3048460" cy="206457"/>
            </a:xfrm>
            <a:prstGeom prst="roundRect">
              <a:avLst/>
            </a:prstGeom>
            <a:noFill/>
            <a:ln w="38100">
              <a:solidFill>
                <a:srgbClr val="FF67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redondeado 21">
              <a:extLst>
                <a:ext uri="{FF2B5EF4-FFF2-40B4-BE49-F238E27FC236}">
                  <a16:creationId xmlns:a16="http://schemas.microsoft.com/office/drawing/2014/main" id="{D6C34A9C-D8DD-4368-BAF8-F8DF59D63424}"/>
                </a:ext>
              </a:extLst>
            </p:cNvPr>
            <p:cNvSpPr/>
            <p:nvPr/>
          </p:nvSpPr>
          <p:spPr>
            <a:xfrm>
              <a:off x="1131512" y="4193858"/>
              <a:ext cx="3054725" cy="195333"/>
            </a:xfrm>
            <a:prstGeom prst="roundRect">
              <a:avLst/>
            </a:prstGeom>
            <a:noFill/>
            <a:ln w="38100">
              <a:solidFill>
                <a:srgbClr val="FF67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3" name="Rectángulo redondeado 22">
              <a:extLst>
                <a:ext uri="{FF2B5EF4-FFF2-40B4-BE49-F238E27FC236}">
                  <a16:creationId xmlns:a16="http://schemas.microsoft.com/office/drawing/2014/main" id="{B087BE2C-5FE4-40A3-ACED-055ECA1F7D5F}"/>
                </a:ext>
              </a:extLst>
            </p:cNvPr>
            <p:cNvSpPr/>
            <p:nvPr/>
          </p:nvSpPr>
          <p:spPr>
            <a:xfrm>
              <a:off x="1097365" y="4880181"/>
              <a:ext cx="1575649" cy="247891"/>
            </a:xfrm>
            <a:prstGeom prst="roundRect">
              <a:avLst/>
            </a:prstGeom>
            <a:noFill/>
            <a:ln w="38100">
              <a:solidFill>
                <a:srgbClr val="FF67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CuadroTexto 13">
              <a:extLst>
                <a:ext uri="{FF2B5EF4-FFF2-40B4-BE49-F238E27FC236}">
                  <a16:creationId xmlns:a16="http://schemas.microsoft.com/office/drawing/2014/main" id="{16BB7DD2-22CA-4421-9A6D-F4830938E458}"/>
                </a:ext>
              </a:extLst>
            </p:cNvPr>
            <p:cNvSpPr txBox="1"/>
            <p:nvPr/>
          </p:nvSpPr>
          <p:spPr>
            <a:xfrm>
              <a:off x="2538934" y="3468617"/>
              <a:ext cx="268160" cy="400110"/>
            </a:xfrm>
            <a:prstGeom prst="rect">
              <a:avLst/>
            </a:prstGeom>
            <a:noFill/>
          </p:spPr>
          <p:txBody>
            <a:bodyPr wrap="square" rtlCol="0">
              <a:spAutoFit/>
            </a:bodyPr>
            <a:lstStyle/>
            <a:p>
              <a:r>
                <a:rPr lang="es-PE" sz="2000" dirty="0">
                  <a:solidFill>
                    <a:srgbClr val="FF6702"/>
                  </a:solidFill>
                  <a:latin typeface="Calibri" panose="020F0502020204030204" pitchFamily="34" charset="0"/>
                  <a:cs typeface="Calibri" panose="020F0502020204030204" pitchFamily="34" charset="0"/>
                </a:rPr>
                <a:t>1</a:t>
              </a:r>
            </a:p>
          </p:txBody>
        </p:sp>
        <p:sp>
          <p:nvSpPr>
            <p:cNvPr id="15" name="CuadroTexto 14">
              <a:extLst>
                <a:ext uri="{FF2B5EF4-FFF2-40B4-BE49-F238E27FC236}">
                  <a16:creationId xmlns:a16="http://schemas.microsoft.com/office/drawing/2014/main" id="{AF3F7271-C6E1-4D08-9588-C6BA8F2FB42B}"/>
                </a:ext>
              </a:extLst>
            </p:cNvPr>
            <p:cNvSpPr txBox="1"/>
            <p:nvPr/>
          </p:nvSpPr>
          <p:spPr>
            <a:xfrm>
              <a:off x="3785657" y="3789027"/>
              <a:ext cx="268160" cy="400110"/>
            </a:xfrm>
            <a:prstGeom prst="rect">
              <a:avLst/>
            </a:prstGeom>
            <a:noFill/>
          </p:spPr>
          <p:txBody>
            <a:bodyPr wrap="square" rtlCol="0">
              <a:spAutoFit/>
            </a:bodyPr>
            <a:lstStyle/>
            <a:p>
              <a:r>
                <a:rPr lang="es-PE" sz="2000" dirty="0">
                  <a:solidFill>
                    <a:srgbClr val="FF6702"/>
                  </a:solidFill>
                  <a:latin typeface="Calibri" panose="020F0502020204030204" pitchFamily="34" charset="0"/>
                  <a:cs typeface="Calibri" panose="020F0502020204030204" pitchFamily="34" charset="0"/>
                </a:rPr>
                <a:t>2</a:t>
              </a:r>
            </a:p>
          </p:txBody>
        </p:sp>
        <p:sp>
          <p:nvSpPr>
            <p:cNvPr id="16" name="CuadroTexto 15">
              <a:extLst>
                <a:ext uri="{FF2B5EF4-FFF2-40B4-BE49-F238E27FC236}">
                  <a16:creationId xmlns:a16="http://schemas.microsoft.com/office/drawing/2014/main" id="{2EC05090-7F6B-4624-900D-3E7D7379EB41}"/>
                </a:ext>
              </a:extLst>
            </p:cNvPr>
            <p:cNvSpPr txBox="1"/>
            <p:nvPr/>
          </p:nvSpPr>
          <p:spPr>
            <a:xfrm>
              <a:off x="5708403" y="3789027"/>
              <a:ext cx="268160" cy="400110"/>
            </a:xfrm>
            <a:prstGeom prst="rect">
              <a:avLst/>
            </a:prstGeom>
            <a:noFill/>
          </p:spPr>
          <p:txBody>
            <a:bodyPr wrap="square" rtlCol="0">
              <a:spAutoFit/>
            </a:bodyPr>
            <a:lstStyle/>
            <a:p>
              <a:r>
                <a:rPr lang="es-PE" sz="2000" dirty="0">
                  <a:solidFill>
                    <a:srgbClr val="FF6702"/>
                  </a:solidFill>
                  <a:latin typeface="Calibri" panose="020F0502020204030204" pitchFamily="34" charset="0"/>
                  <a:cs typeface="Calibri" panose="020F0502020204030204" pitchFamily="34" charset="0"/>
                </a:rPr>
                <a:t>3</a:t>
              </a:r>
            </a:p>
          </p:txBody>
        </p:sp>
        <p:sp>
          <p:nvSpPr>
            <p:cNvPr id="17" name="CuadroTexto 16">
              <a:extLst>
                <a:ext uri="{FF2B5EF4-FFF2-40B4-BE49-F238E27FC236}">
                  <a16:creationId xmlns:a16="http://schemas.microsoft.com/office/drawing/2014/main" id="{E9157F2C-78DE-4ED7-B494-EFD42B055801}"/>
                </a:ext>
              </a:extLst>
            </p:cNvPr>
            <p:cNvSpPr txBox="1"/>
            <p:nvPr/>
          </p:nvSpPr>
          <p:spPr>
            <a:xfrm>
              <a:off x="9866604" y="3789027"/>
              <a:ext cx="268160" cy="400110"/>
            </a:xfrm>
            <a:prstGeom prst="rect">
              <a:avLst/>
            </a:prstGeom>
            <a:noFill/>
          </p:spPr>
          <p:txBody>
            <a:bodyPr wrap="square" rtlCol="0">
              <a:spAutoFit/>
            </a:bodyPr>
            <a:lstStyle/>
            <a:p>
              <a:r>
                <a:rPr lang="es-PE" sz="2000" dirty="0">
                  <a:solidFill>
                    <a:srgbClr val="FF6702"/>
                  </a:solidFill>
                  <a:latin typeface="Calibri" panose="020F0502020204030204" pitchFamily="34" charset="0"/>
                  <a:cs typeface="Calibri" panose="020F0502020204030204" pitchFamily="34" charset="0"/>
                </a:rPr>
                <a:t>4</a:t>
              </a:r>
            </a:p>
          </p:txBody>
        </p:sp>
        <p:sp>
          <p:nvSpPr>
            <p:cNvPr id="18" name="CuadroTexto 17">
              <a:extLst>
                <a:ext uri="{FF2B5EF4-FFF2-40B4-BE49-F238E27FC236}">
                  <a16:creationId xmlns:a16="http://schemas.microsoft.com/office/drawing/2014/main" id="{8A6DF820-366C-43AF-A5E3-BE031EFB0FC9}"/>
                </a:ext>
              </a:extLst>
            </p:cNvPr>
            <p:cNvSpPr txBox="1"/>
            <p:nvPr/>
          </p:nvSpPr>
          <p:spPr>
            <a:xfrm>
              <a:off x="4228569" y="4150738"/>
              <a:ext cx="268160" cy="400110"/>
            </a:xfrm>
            <a:prstGeom prst="rect">
              <a:avLst/>
            </a:prstGeom>
            <a:noFill/>
          </p:spPr>
          <p:txBody>
            <a:bodyPr wrap="square" rtlCol="0">
              <a:spAutoFit/>
            </a:bodyPr>
            <a:lstStyle/>
            <a:p>
              <a:r>
                <a:rPr lang="es-PE" sz="2000" dirty="0">
                  <a:solidFill>
                    <a:srgbClr val="FF6702"/>
                  </a:solidFill>
                  <a:latin typeface="Calibri" panose="020F0502020204030204" pitchFamily="34" charset="0"/>
                  <a:cs typeface="Calibri" panose="020F0502020204030204" pitchFamily="34" charset="0"/>
                </a:rPr>
                <a:t>5</a:t>
              </a:r>
            </a:p>
          </p:txBody>
        </p:sp>
        <p:sp>
          <p:nvSpPr>
            <p:cNvPr id="19" name="CuadroTexto 18">
              <a:extLst>
                <a:ext uri="{FF2B5EF4-FFF2-40B4-BE49-F238E27FC236}">
                  <a16:creationId xmlns:a16="http://schemas.microsoft.com/office/drawing/2014/main" id="{9DE00E5E-F13C-477B-8F06-276D531CA67A}"/>
                </a:ext>
              </a:extLst>
            </p:cNvPr>
            <p:cNvSpPr txBox="1"/>
            <p:nvPr/>
          </p:nvSpPr>
          <p:spPr>
            <a:xfrm>
              <a:off x="2715685" y="4875631"/>
              <a:ext cx="268160" cy="400110"/>
            </a:xfrm>
            <a:prstGeom prst="rect">
              <a:avLst/>
            </a:prstGeom>
            <a:noFill/>
          </p:spPr>
          <p:txBody>
            <a:bodyPr wrap="square" rtlCol="0">
              <a:spAutoFit/>
            </a:bodyPr>
            <a:lstStyle/>
            <a:p>
              <a:r>
                <a:rPr lang="es-PE" sz="2000" dirty="0">
                  <a:solidFill>
                    <a:srgbClr val="FF6702"/>
                  </a:solidFill>
                  <a:latin typeface="Calibri" panose="020F0502020204030204" pitchFamily="34" charset="0"/>
                  <a:cs typeface="Calibri" panose="020F0502020204030204" pitchFamily="34" charset="0"/>
                </a:rPr>
                <a:t>6</a:t>
              </a:r>
            </a:p>
          </p:txBody>
        </p:sp>
      </p:grpSp>
      <p:pic>
        <p:nvPicPr>
          <p:cNvPr id="5" name="Imagen 4">
            <a:extLst>
              <a:ext uri="{FF2B5EF4-FFF2-40B4-BE49-F238E27FC236}">
                <a16:creationId xmlns:a16="http://schemas.microsoft.com/office/drawing/2014/main" id="{AC000B3C-8EAA-41A2-B339-4AD570EBB545}"/>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ackgroundRemoval t="0" b="100000" l="0" r="100000">
                        <a14:foregroundMark x1="17895" y1="8889" x2="85263" y2="15111"/>
                        <a14:foregroundMark x1="70526" y1="50667" x2="90526" y2="64889"/>
                        <a14:foregroundMark x1="93684" y1="68222" x2="83158" y2="92889"/>
                        <a14:foregroundMark x1="91579" y1="46667" x2="92632" y2="56000"/>
                        <a14:foregroundMark x1="70526" y1="56000" x2="60000" y2="62444"/>
                        <a14:foregroundMark x1="40000" y1="70444" x2="40000" y2="62222"/>
                        <a14:foregroundMark x1="65263" y1="97556" x2="80000" y2="94889"/>
                        <a14:foregroundMark x1="27368" y1="16222" x2="69474" y2="17111"/>
                        <a14:foregroundMark x1="47368" y1="22444" x2="64211" y2="24444"/>
                        <a14:foregroundMark x1="71579" y1="25556" x2="74737" y2="22667"/>
                        <a14:foregroundMark x1="42105" y1="35778" x2="30526" y2="31778"/>
                        <a14:foregroundMark x1="17895" y1="19111" x2="30526" y2="21778"/>
                        <a14:foregroundMark x1="36842" y1="20000" x2="43158" y2="20222"/>
                        <a14:foregroundMark x1="64211" y1="19778" x2="75789" y2="20889"/>
                        <a14:foregroundMark x1="63158" y1="27778" x2="51579" y2="27778"/>
                        <a14:foregroundMark x1="75789" y1="26444" x2="80000" y2="23778"/>
                        <a14:foregroundMark x1="13684" y1="19556" x2="22105" y2="22889"/>
                        <a14:foregroundMark x1="10526" y1="18889" x2="13684" y2="17778"/>
                        <a14:foregroundMark x1="48421" y1="57333" x2="52632" y2="54000"/>
                        <a14:foregroundMark x1="78947" y1="43556" x2="70526" y2="27556"/>
                        <a14:backgroundMark x1="0" y1="59778" x2="31579" y2="88444"/>
                        <a14:backgroundMark x1="58947" y1="4222" x2="90526" y2="5778"/>
                        <a14:backgroundMark x1="91579" y1="42667" x2="94737" y2="22222"/>
                      </a14:backgroundRemoval>
                    </a14:imgEffect>
                    <a14:imgEffect>
                      <a14:saturation sat="200000"/>
                    </a14:imgEffect>
                  </a14:imgLayer>
                </a14:imgProps>
              </a:ext>
              <a:ext uri="{28A0092B-C50C-407E-A947-70E740481C1C}">
                <a14:useLocalDpi xmlns:a14="http://schemas.microsoft.com/office/drawing/2010/main"/>
              </a:ext>
            </a:extLst>
          </a:blip>
          <a:srcRect/>
          <a:stretch/>
        </p:blipFill>
        <p:spPr>
          <a:xfrm>
            <a:off x="10374950" y="1174497"/>
            <a:ext cx="1501150" cy="4292924"/>
          </a:xfrm>
          <a:prstGeom prst="rect">
            <a:avLst/>
          </a:prstGeom>
        </p:spPr>
      </p:pic>
      <p:pic>
        <p:nvPicPr>
          <p:cNvPr id="21" name="Picture 4">
            <a:extLst>
              <a:ext uri="{FF2B5EF4-FFF2-40B4-BE49-F238E27FC236}">
                <a16:creationId xmlns:a16="http://schemas.microsoft.com/office/drawing/2014/main" id="{85C13880-6B69-4211-981F-545E11FF2BD5}"/>
              </a:ext>
            </a:extLst>
          </p:cNvPr>
          <p:cNvPicPr>
            <a:picLocks noChangeAspect="1" noChangeArrowheads="1"/>
          </p:cNvPicPr>
          <p:nvPr/>
        </p:nvPicPr>
        <p:blipFill rotWithShape="1">
          <a:blip r:embed="rId6" cstate="screen">
            <a:extLst>
              <a:ext uri="{BEBA8EAE-BF5A-486C-A8C5-ECC9F3942E4B}">
                <a14:imgProps xmlns:a14="http://schemas.microsoft.com/office/drawing/2010/main">
                  <a14:imgLayer r:embed="rId7">
                    <a14:imgEffect>
                      <a14:saturation sat="200000"/>
                    </a14:imgEffect>
                  </a14:imgLayer>
                </a14:imgProps>
              </a:ext>
              <a:ext uri="{28A0092B-C50C-407E-A947-70E740481C1C}">
                <a14:useLocalDpi xmlns:a14="http://schemas.microsoft.com/office/drawing/2010/main"/>
              </a:ext>
            </a:extLst>
          </a:blip>
          <a:srcRect l="1044" t="1223" r="864" b="1476"/>
          <a:stretch/>
        </p:blipFill>
        <p:spPr bwMode="auto">
          <a:xfrm>
            <a:off x="7584254" y="4484920"/>
            <a:ext cx="3346912" cy="1781790"/>
          </a:xfrm>
          <a:prstGeom prst="roundRect">
            <a:avLst>
              <a:gd name="adj" fmla="val 4212"/>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70865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1DEF5F77-2998-4FDD-AD72-F310CD07ADE8}"/>
              </a:ext>
            </a:extLst>
          </p:cNvPr>
          <p:cNvPicPr>
            <a:picLocks noChangeAspect="1"/>
          </p:cNvPicPr>
          <p:nvPr/>
        </p:nvPicPr>
        <p:blipFill>
          <a:blip r:embed="rId2" cstate="email">
            <a:lum bright="70000" contrast="-70000"/>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tretch>
            <a:fillRect/>
          </a:stretch>
        </p:blipFill>
        <p:spPr>
          <a:xfrm>
            <a:off x="1358900" y="331304"/>
            <a:ext cx="10501796" cy="6136171"/>
          </a:xfrm>
          <a:prstGeom prst="round2DiagRect">
            <a:avLst>
              <a:gd name="adj1" fmla="val 24731"/>
              <a:gd name="adj2" fmla="val 0"/>
            </a:avLst>
          </a:prstGeom>
        </p:spPr>
      </p:pic>
      <p:sp>
        <p:nvSpPr>
          <p:cNvPr id="2" name="Título 1">
            <a:extLst>
              <a:ext uri="{FF2B5EF4-FFF2-40B4-BE49-F238E27FC236}">
                <a16:creationId xmlns:a16="http://schemas.microsoft.com/office/drawing/2014/main" id="{8F0119FD-E6C5-4906-869A-0EC34570A13B}"/>
              </a:ext>
            </a:extLst>
          </p:cNvPr>
          <p:cNvSpPr>
            <a:spLocks noGrp="1"/>
          </p:cNvSpPr>
          <p:nvPr>
            <p:ph type="title"/>
          </p:nvPr>
        </p:nvSpPr>
        <p:spPr/>
        <p:txBody>
          <a:bodyPr>
            <a:normAutofit fontScale="90000"/>
          </a:bodyPr>
          <a:lstStyle/>
          <a:p>
            <a:r>
              <a:rPr lang="es-PE" dirty="0"/>
              <a:t>Agenda_</a:t>
            </a:r>
          </a:p>
        </p:txBody>
      </p:sp>
      <p:sp>
        <p:nvSpPr>
          <p:cNvPr id="3" name="Marcador de número de diapositiva 2">
            <a:extLst>
              <a:ext uri="{FF2B5EF4-FFF2-40B4-BE49-F238E27FC236}">
                <a16:creationId xmlns:a16="http://schemas.microsoft.com/office/drawing/2014/main" id="{26A45940-FBB2-4B17-B42B-A844CC2851AA}"/>
              </a:ext>
            </a:extLst>
          </p:cNvPr>
          <p:cNvSpPr>
            <a:spLocks noGrp="1"/>
          </p:cNvSpPr>
          <p:nvPr>
            <p:ph type="sldNum" sz="quarter" idx="12"/>
          </p:nvPr>
        </p:nvSpPr>
        <p:spPr/>
        <p:txBody>
          <a:bodyPr/>
          <a:lstStyle/>
          <a:p>
            <a:fld id="{A3945DB8-8969-4579-9EA6-038FDDAFF65B}" type="slidenum">
              <a:rPr lang="es-PE" smtClean="0"/>
              <a:t>3</a:t>
            </a:fld>
            <a:endParaRPr lang="es-PE"/>
          </a:p>
        </p:txBody>
      </p:sp>
      <p:sp>
        <p:nvSpPr>
          <p:cNvPr id="5" name="Text Box 9">
            <a:extLst>
              <a:ext uri="{FF2B5EF4-FFF2-40B4-BE49-F238E27FC236}">
                <a16:creationId xmlns:a16="http://schemas.microsoft.com/office/drawing/2014/main" id="{66F581CB-1433-4CAA-947E-C40B5CB7DAB9}"/>
              </a:ext>
            </a:extLst>
          </p:cNvPr>
          <p:cNvSpPr txBox="1">
            <a:spLocks noChangeArrowheads="1"/>
          </p:cNvSpPr>
          <p:nvPr/>
        </p:nvSpPr>
        <p:spPr bwMode="auto">
          <a:xfrm>
            <a:off x="3525078" y="1801028"/>
            <a:ext cx="6927575" cy="3970318"/>
          </a:xfrm>
          <a:prstGeom prst="rect">
            <a:avLst/>
          </a:prstGeom>
          <a:noFill/>
          <a:extLst/>
        </p:spPr>
        <p:txBody>
          <a:bodyPr wrap="square">
            <a:spAutoFit/>
          </a:bodyPr>
          <a:lstStyle>
            <a:defPPr>
              <a:defRPr lang="en-US"/>
            </a:defPPr>
            <a:lvl1pPr algn="ctr">
              <a:defRPr sz="4000">
                <a:ln w="11430"/>
                <a:solidFill>
                  <a:srgbClr val="E05206"/>
                </a:solidFill>
                <a:latin typeface="Arial" pitchFamily="34" charset="0"/>
              </a:defRPr>
            </a:lvl1pPr>
          </a:lstStyle>
          <a:p>
            <a:pPr marL="342900" indent="-342900" algn="l" eaLnBrk="1" hangingPunct="1">
              <a:buFont typeface="Wingdings" panose="05000000000000000000" pitchFamily="2" charset="2"/>
              <a:buChar char="ü"/>
              <a:defRPr/>
            </a:pPr>
            <a:r>
              <a:rPr lang="es-ES" sz="2800" dirty="0">
                <a:ln w="0"/>
                <a:solidFill>
                  <a:srgbClr val="4D4D4D"/>
                </a:solidFill>
                <a:latin typeface="Calibri" panose="020F0502020204030204" pitchFamily="34" charset="0"/>
              </a:rPr>
              <a:t>Crear al cliente_</a:t>
            </a:r>
          </a:p>
          <a:p>
            <a:pPr marL="342900" indent="-342900" algn="l">
              <a:buFont typeface="Wingdings" panose="05000000000000000000" pitchFamily="2" charset="2"/>
              <a:buChar char="ü"/>
              <a:defRPr/>
            </a:pPr>
            <a:r>
              <a:rPr lang="es-ES" sz="2800" dirty="0">
                <a:ln w="0"/>
                <a:solidFill>
                  <a:srgbClr val="4D4D4D"/>
                </a:solidFill>
                <a:latin typeface="Calibri" panose="020F0502020204030204" pitchFamily="34" charset="0"/>
              </a:rPr>
              <a:t>Crear incidente_ </a:t>
            </a:r>
          </a:p>
          <a:p>
            <a:pPr marL="342900" indent="-342900" algn="l">
              <a:buFont typeface="Wingdings" panose="05000000000000000000" pitchFamily="2" charset="2"/>
              <a:buChar char="ü"/>
              <a:defRPr/>
            </a:pPr>
            <a:r>
              <a:rPr lang="es-ES" sz="2800" dirty="0" err="1">
                <a:ln w="0"/>
                <a:solidFill>
                  <a:srgbClr val="4D4D4D"/>
                </a:solidFill>
                <a:latin typeface="Calibri" panose="020F0502020204030204" pitchFamily="34" charset="0"/>
              </a:rPr>
              <a:t>Paperless</a:t>
            </a:r>
            <a:r>
              <a:rPr lang="es-ES" sz="2800" dirty="0">
                <a:ln w="0"/>
                <a:solidFill>
                  <a:srgbClr val="4D4D4D"/>
                </a:solidFill>
                <a:latin typeface="Calibri" panose="020F0502020204030204" pitchFamily="34" charset="0"/>
              </a:rPr>
              <a:t>_</a:t>
            </a:r>
          </a:p>
          <a:p>
            <a:pPr marL="342900" indent="-342900" algn="l">
              <a:buFont typeface="Wingdings" panose="05000000000000000000" pitchFamily="2" charset="2"/>
              <a:buChar char="ü"/>
              <a:defRPr/>
            </a:pPr>
            <a:r>
              <a:rPr lang="es-ES" sz="2800" dirty="0">
                <a:ln w="0"/>
                <a:solidFill>
                  <a:srgbClr val="4D4D4D"/>
                </a:solidFill>
                <a:latin typeface="Calibri" panose="020F0502020204030204" pitchFamily="34" charset="0"/>
              </a:rPr>
              <a:t>Proceso de venta prepago móvil_</a:t>
            </a:r>
          </a:p>
          <a:p>
            <a:pPr marL="342900" indent="-342900" algn="l">
              <a:buFont typeface="Wingdings" panose="05000000000000000000" pitchFamily="2" charset="2"/>
              <a:buChar char="ü"/>
              <a:defRPr/>
            </a:pPr>
            <a:r>
              <a:rPr lang="es-ES" sz="2800" dirty="0">
                <a:ln w="0"/>
                <a:solidFill>
                  <a:srgbClr val="4D4D4D"/>
                </a:solidFill>
                <a:latin typeface="Calibri" panose="020F0502020204030204" pitchFamily="34" charset="0"/>
              </a:rPr>
              <a:t>Proceso de venta prepago fijo_</a:t>
            </a:r>
          </a:p>
          <a:p>
            <a:pPr marL="342900" indent="-342900" algn="l">
              <a:buFont typeface="Wingdings" panose="05000000000000000000" pitchFamily="2" charset="2"/>
              <a:buChar char="ü"/>
              <a:defRPr/>
            </a:pPr>
            <a:r>
              <a:rPr lang="es-ES" sz="2800" dirty="0">
                <a:ln w="0"/>
                <a:solidFill>
                  <a:srgbClr val="4D4D4D"/>
                </a:solidFill>
                <a:latin typeface="Calibri" panose="020F0502020204030204" pitchFamily="34" charset="0"/>
              </a:rPr>
              <a:t>Proceso de venta postpago caja Entel_</a:t>
            </a:r>
          </a:p>
          <a:p>
            <a:pPr marL="342900" indent="-342900" algn="l">
              <a:buFont typeface="Wingdings" panose="05000000000000000000" pitchFamily="2" charset="2"/>
              <a:buChar char="ü"/>
              <a:defRPr/>
            </a:pPr>
            <a:r>
              <a:rPr lang="es-ES" sz="2800" dirty="0">
                <a:ln w="0"/>
                <a:solidFill>
                  <a:srgbClr val="4D4D4D"/>
                </a:solidFill>
                <a:latin typeface="Calibri" panose="020F0502020204030204" pitchFamily="34" charset="0"/>
              </a:rPr>
              <a:t>Proceso de venta postpago sin caja Entel _</a:t>
            </a:r>
          </a:p>
          <a:p>
            <a:pPr marL="342900" indent="-342900" algn="l">
              <a:buFont typeface="Wingdings" panose="05000000000000000000" pitchFamily="2" charset="2"/>
              <a:buChar char="ü"/>
              <a:defRPr/>
            </a:pPr>
            <a:r>
              <a:rPr lang="es-ES" sz="2800" dirty="0">
                <a:ln w="0"/>
                <a:solidFill>
                  <a:srgbClr val="4D4D4D"/>
                </a:solidFill>
                <a:latin typeface="Calibri" panose="020F0502020204030204" pitchFamily="34" charset="0"/>
              </a:rPr>
              <a:t>Proceso de venta internet hogar_</a:t>
            </a:r>
          </a:p>
          <a:p>
            <a:pPr marL="342900" indent="-342900" algn="l" eaLnBrk="1" hangingPunct="1">
              <a:buFont typeface="Wingdings" panose="05000000000000000000" pitchFamily="2" charset="2"/>
              <a:buChar char="ü"/>
              <a:defRPr/>
            </a:pPr>
            <a:r>
              <a:rPr lang="es-ES" sz="2800" dirty="0">
                <a:ln w="0"/>
                <a:solidFill>
                  <a:srgbClr val="4D4D4D"/>
                </a:solidFill>
                <a:latin typeface="Calibri" panose="020F0502020204030204" pitchFamily="34" charset="0"/>
              </a:rPr>
              <a:t>Consideraciones finales de venta_</a:t>
            </a:r>
          </a:p>
        </p:txBody>
      </p:sp>
    </p:spTree>
    <p:extLst>
      <p:ext uri="{BB962C8B-B14F-4D97-AF65-F5344CB8AC3E}">
        <p14:creationId xmlns:p14="http://schemas.microsoft.com/office/powerpoint/2010/main" val="10386881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6500C864-6D0E-4478-BA00-BAB8B4E6B9E9}"/>
              </a:ext>
            </a:extLst>
          </p:cNvPr>
          <p:cNvSpPr>
            <a:spLocks noGrp="1"/>
          </p:cNvSpPr>
          <p:nvPr>
            <p:ph type="sldNum" sz="quarter" idx="12"/>
          </p:nvPr>
        </p:nvSpPr>
        <p:spPr/>
        <p:txBody>
          <a:bodyPr/>
          <a:lstStyle/>
          <a:p>
            <a:fld id="{A3945DB8-8969-4579-9EA6-038FDDAFF65B}" type="slidenum">
              <a:rPr lang="es-PE" smtClean="0"/>
              <a:t>30</a:t>
            </a:fld>
            <a:endParaRPr lang="es-PE"/>
          </a:p>
        </p:txBody>
      </p:sp>
      <p:sp>
        <p:nvSpPr>
          <p:cNvPr id="3" name="Título 2">
            <a:extLst>
              <a:ext uri="{FF2B5EF4-FFF2-40B4-BE49-F238E27FC236}">
                <a16:creationId xmlns:a16="http://schemas.microsoft.com/office/drawing/2014/main" id="{5FD19EF1-4580-4C82-92BD-30E54D58D963}"/>
              </a:ext>
            </a:extLst>
          </p:cNvPr>
          <p:cNvSpPr>
            <a:spLocks noGrp="1"/>
          </p:cNvSpPr>
          <p:nvPr>
            <p:ph type="title"/>
          </p:nvPr>
        </p:nvSpPr>
        <p:spPr/>
        <p:txBody>
          <a:bodyPr>
            <a:normAutofit fontScale="90000"/>
          </a:bodyPr>
          <a:lstStyle/>
          <a:p>
            <a:r>
              <a:rPr lang="es-PE" dirty="0"/>
              <a:t>Proceso de venta prepago fijo_</a:t>
            </a:r>
          </a:p>
        </p:txBody>
      </p:sp>
      <p:pic>
        <p:nvPicPr>
          <p:cNvPr id="4" name="Imagen 3">
            <a:extLst>
              <a:ext uri="{FF2B5EF4-FFF2-40B4-BE49-F238E27FC236}">
                <a16:creationId xmlns:a16="http://schemas.microsoft.com/office/drawing/2014/main" id="{FB5FE76C-D9D8-4CF0-9078-383C1B6BF72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20271" y="2084295"/>
            <a:ext cx="10327341" cy="4047564"/>
          </a:xfrm>
          <a:prstGeom prst="rect">
            <a:avLst/>
          </a:prstGeom>
        </p:spPr>
      </p:pic>
      <p:sp>
        <p:nvSpPr>
          <p:cNvPr id="5" name="CuadroTexto 4">
            <a:extLst>
              <a:ext uri="{FF2B5EF4-FFF2-40B4-BE49-F238E27FC236}">
                <a16:creationId xmlns:a16="http://schemas.microsoft.com/office/drawing/2014/main" id="{631C277F-D08C-46BB-B853-6781C131C768}"/>
              </a:ext>
            </a:extLst>
          </p:cNvPr>
          <p:cNvSpPr txBox="1"/>
          <p:nvPr/>
        </p:nvSpPr>
        <p:spPr>
          <a:xfrm>
            <a:off x="2832952" y="4848332"/>
            <a:ext cx="2955234" cy="440769"/>
          </a:xfrm>
          <a:prstGeom prst="roundRect">
            <a:avLst>
              <a:gd name="adj" fmla="val 28807"/>
            </a:avLst>
          </a:prstGeom>
          <a:ln w="38100"/>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r>
              <a:rPr lang="es-PE" dirty="0">
                <a:solidFill>
                  <a:srgbClr val="0154A0"/>
                </a:solidFill>
                <a:latin typeface="+mj-lt"/>
                <a:cs typeface="Calibri" panose="020F0502020204030204" pitchFamily="34" charset="0"/>
              </a:rPr>
              <a:t>Luego, generar la orden.</a:t>
            </a:r>
          </a:p>
        </p:txBody>
      </p:sp>
      <p:pic>
        <p:nvPicPr>
          <p:cNvPr id="6" name="Picture 2" descr="https://upload.wikimedia.org/wikipedia/commons/thumb/5/50/Yes_Check_Circle.svg/2000px-Yes_Check_Circle.svg.png">
            <a:extLst>
              <a:ext uri="{FF2B5EF4-FFF2-40B4-BE49-F238E27FC236}">
                <a16:creationId xmlns:a16="http://schemas.microsoft.com/office/drawing/2014/main" id="{B16832D7-6836-49AE-BF30-B81328C7389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46648" y="1474253"/>
            <a:ext cx="423494" cy="423494"/>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2A14E89B-3E73-41A7-AC3C-6C6C5E49FC7F}"/>
              </a:ext>
            </a:extLst>
          </p:cNvPr>
          <p:cNvSpPr txBox="1"/>
          <p:nvPr/>
        </p:nvSpPr>
        <p:spPr>
          <a:xfrm>
            <a:off x="1792816" y="1501334"/>
            <a:ext cx="8226704" cy="400110"/>
          </a:xfrm>
          <a:prstGeom prst="rect">
            <a:avLst/>
          </a:prstGeom>
          <a:noFill/>
        </p:spPr>
        <p:txBody>
          <a:bodyPr wrap="square" rtlCol="0">
            <a:spAutoFit/>
          </a:bodyPr>
          <a:lstStyle/>
          <a:p>
            <a:r>
              <a:rPr lang="es-PE" sz="2000" dirty="0">
                <a:solidFill>
                  <a:schemeClr val="tx1">
                    <a:lumMod val="65000"/>
                    <a:lumOff val="35000"/>
                  </a:schemeClr>
                </a:solidFill>
                <a:latin typeface="+mj-lt"/>
                <a:cs typeface="Calibri" panose="020F0502020204030204" pitchFamily="34" charset="0"/>
              </a:rPr>
              <a:t>Se procede a generar la orden para continuar con el registro.</a:t>
            </a:r>
          </a:p>
        </p:txBody>
      </p:sp>
    </p:spTree>
    <p:extLst>
      <p:ext uri="{BB962C8B-B14F-4D97-AF65-F5344CB8AC3E}">
        <p14:creationId xmlns:p14="http://schemas.microsoft.com/office/powerpoint/2010/main" val="36019488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64487A6E-9EA8-4D7A-A807-57B7C0F50EB8}"/>
              </a:ext>
            </a:extLst>
          </p:cNvPr>
          <p:cNvSpPr>
            <a:spLocks noGrp="1"/>
          </p:cNvSpPr>
          <p:nvPr>
            <p:ph type="sldNum" sz="quarter" idx="12"/>
          </p:nvPr>
        </p:nvSpPr>
        <p:spPr/>
        <p:txBody>
          <a:bodyPr/>
          <a:lstStyle/>
          <a:p>
            <a:fld id="{A3945DB8-8969-4579-9EA6-038FDDAFF65B}" type="slidenum">
              <a:rPr lang="es-PE" smtClean="0"/>
              <a:t>31</a:t>
            </a:fld>
            <a:endParaRPr lang="es-PE"/>
          </a:p>
        </p:txBody>
      </p:sp>
      <p:sp>
        <p:nvSpPr>
          <p:cNvPr id="3" name="Título 2">
            <a:extLst>
              <a:ext uri="{FF2B5EF4-FFF2-40B4-BE49-F238E27FC236}">
                <a16:creationId xmlns:a16="http://schemas.microsoft.com/office/drawing/2014/main" id="{69AC72B6-FEC0-4E5B-B5C5-43C06606724E}"/>
              </a:ext>
            </a:extLst>
          </p:cNvPr>
          <p:cNvSpPr>
            <a:spLocks noGrp="1"/>
          </p:cNvSpPr>
          <p:nvPr>
            <p:ph type="title"/>
          </p:nvPr>
        </p:nvSpPr>
        <p:spPr/>
        <p:txBody>
          <a:bodyPr>
            <a:normAutofit fontScale="90000"/>
          </a:bodyPr>
          <a:lstStyle/>
          <a:p>
            <a:r>
              <a:rPr lang="es-PE" dirty="0"/>
              <a:t>Proceso de venta prepago fijo_</a:t>
            </a:r>
          </a:p>
        </p:txBody>
      </p:sp>
      <p:pic>
        <p:nvPicPr>
          <p:cNvPr id="15" name="Imagen 14">
            <a:extLst>
              <a:ext uri="{FF2B5EF4-FFF2-40B4-BE49-F238E27FC236}">
                <a16:creationId xmlns:a16="http://schemas.microsoft.com/office/drawing/2014/main" id="{116BBAF8-39C4-4F50-9247-F73DB81EA4F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7964" y="1929769"/>
            <a:ext cx="10236071" cy="4001132"/>
          </a:xfrm>
          <a:prstGeom prst="rect">
            <a:avLst/>
          </a:prstGeom>
        </p:spPr>
      </p:pic>
      <p:pic>
        <p:nvPicPr>
          <p:cNvPr id="16" name="Picture 2" descr="https://upload.wikimedia.org/wikipedia/commons/thumb/5/50/Yes_Check_Circle.svg/2000px-Yes_Check_Circle.svg.png">
            <a:extLst>
              <a:ext uri="{FF2B5EF4-FFF2-40B4-BE49-F238E27FC236}">
                <a16:creationId xmlns:a16="http://schemas.microsoft.com/office/drawing/2014/main" id="{57B456A7-86DA-4645-A017-FF894BAF461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186343" y="1364078"/>
            <a:ext cx="423494" cy="423494"/>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61E31CF7-B263-45D8-B636-2FA7BF85A348}"/>
              </a:ext>
            </a:extLst>
          </p:cNvPr>
          <p:cNvSpPr txBox="1"/>
          <p:nvPr/>
        </p:nvSpPr>
        <p:spPr>
          <a:xfrm>
            <a:off x="1780116" y="1221882"/>
            <a:ext cx="9421219" cy="707886"/>
          </a:xfrm>
          <a:prstGeom prst="rect">
            <a:avLst/>
          </a:prstGeom>
          <a:noFill/>
        </p:spPr>
        <p:txBody>
          <a:bodyPr wrap="square" rtlCol="0">
            <a:spAutoFit/>
          </a:bodyPr>
          <a:lstStyle/>
          <a:p>
            <a:r>
              <a:rPr lang="es-PE" sz="2000" dirty="0">
                <a:solidFill>
                  <a:schemeClr val="tx1">
                    <a:lumMod val="65000"/>
                    <a:lumOff val="35000"/>
                  </a:schemeClr>
                </a:solidFill>
                <a:latin typeface="+mj-lt"/>
                <a:cs typeface="Calibri" panose="020F0502020204030204" pitchFamily="34" charset="0"/>
              </a:rPr>
              <a:t>Llenamos los campos como se verifica en al parte inferior y registramos el CPUF y seleccionamos firma digital.</a:t>
            </a:r>
          </a:p>
        </p:txBody>
      </p:sp>
      <p:sp>
        <p:nvSpPr>
          <p:cNvPr id="18" name="Rectángulo redondeado 22">
            <a:extLst>
              <a:ext uri="{FF2B5EF4-FFF2-40B4-BE49-F238E27FC236}">
                <a16:creationId xmlns:a16="http://schemas.microsoft.com/office/drawing/2014/main" id="{CC3CA885-5A68-40B2-B9CA-1235E746C1E9}"/>
              </a:ext>
            </a:extLst>
          </p:cNvPr>
          <p:cNvSpPr/>
          <p:nvPr/>
        </p:nvSpPr>
        <p:spPr>
          <a:xfrm>
            <a:off x="1083492" y="4840315"/>
            <a:ext cx="10029008" cy="252386"/>
          </a:xfrm>
          <a:prstGeom prst="roundRect">
            <a:avLst/>
          </a:prstGeom>
          <a:noFill/>
          <a:ln w="38100">
            <a:solidFill>
              <a:srgbClr val="FF67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9" name="Rectángulo redondeado 22">
            <a:extLst>
              <a:ext uri="{FF2B5EF4-FFF2-40B4-BE49-F238E27FC236}">
                <a16:creationId xmlns:a16="http://schemas.microsoft.com/office/drawing/2014/main" id="{99DA5EEB-A2E5-48FC-8038-D2368EAC2894}"/>
              </a:ext>
            </a:extLst>
          </p:cNvPr>
          <p:cNvSpPr/>
          <p:nvPr/>
        </p:nvSpPr>
        <p:spPr>
          <a:xfrm>
            <a:off x="1081494" y="5410200"/>
            <a:ext cx="10031005" cy="520701"/>
          </a:xfrm>
          <a:prstGeom prst="roundRect">
            <a:avLst/>
          </a:prstGeom>
          <a:noFill/>
          <a:ln w="38100">
            <a:solidFill>
              <a:srgbClr val="FF67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1" name="object 2">
            <a:extLst>
              <a:ext uri="{FF2B5EF4-FFF2-40B4-BE49-F238E27FC236}">
                <a16:creationId xmlns:a16="http://schemas.microsoft.com/office/drawing/2014/main" id="{6C9CBA69-6F8A-4065-AC14-071CC645239B}"/>
              </a:ext>
            </a:extLst>
          </p:cNvPr>
          <p:cNvSpPr/>
          <p:nvPr/>
        </p:nvSpPr>
        <p:spPr>
          <a:xfrm>
            <a:off x="1104963" y="6001896"/>
            <a:ext cx="330137" cy="394583"/>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2" name="Flecha: hacia arriba 21">
            <a:extLst>
              <a:ext uri="{FF2B5EF4-FFF2-40B4-BE49-F238E27FC236}">
                <a16:creationId xmlns:a16="http://schemas.microsoft.com/office/drawing/2014/main" id="{AA79E8BE-1622-45DA-943D-97E3F3D8CA7B}"/>
              </a:ext>
            </a:extLst>
          </p:cNvPr>
          <p:cNvSpPr/>
          <p:nvPr/>
        </p:nvSpPr>
        <p:spPr>
          <a:xfrm rot="16200000">
            <a:off x="1630227" y="6040420"/>
            <a:ext cx="299777" cy="31753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3" name="CuadroTexto 22">
            <a:extLst>
              <a:ext uri="{FF2B5EF4-FFF2-40B4-BE49-F238E27FC236}">
                <a16:creationId xmlns:a16="http://schemas.microsoft.com/office/drawing/2014/main" id="{D0B8466F-0A56-4369-A8DB-FF371E811BAF}"/>
              </a:ext>
            </a:extLst>
          </p:cNvPr>
          <p:cNvSpPr txBox="1"/>
          <p:nvPr/>
        </p:nvSpPr>
        <p:spPr>
          <a:xfrm>
            <a:off x="2125131" y="6008145"/>
            <a:ext cx="9421219" cy="400110"/>
          </a:xfrm>
          <a:prstGeom prst="rect">
            <a:avLst/>
          </a:prstGeom>
          <a:noFill/>
        </p:spPr>
        <p:txBody>
          <a:bodyPr wrap="square" rtlCol="0">
            <a:spAutoFit/>
          </a:bodyPr>
          <a:lstStyle/>
          <a:p>
            <a:r>
              <a:rPr lang="es-PE" sz="2000" dirty="0">
                <a:solidFill>
                  <a:schemeClr val="tx1">
                    <a:lumMod val="65000"/>
                    <a:lumOff val="35000"/>
                  </a:schemeClr>
                </a:solidFill>
                <a:latin typeface="+mj-lt"/>
                <a:cs typeface="Calibri" panose="020F0502020204030204" pitchFamily="34" charset="0"/>
              </a:rPr>
              <a:t>Luego de llenar los campos hacemos </a:t>
            </a:r>
            <a:r>
              <a:rPr lang="es-PE" sz="2000" dirty="0" err="1">
                <a:solidFill>
                  <a:schemeClr val="tx1">
                    <a:lumMod val="65000"/>
                    <a:lumOff val="35000"/>
                  </a:schemeClr>
                </a:solidFill>
                <a:latin typeface="+mj-lt"/>
                <a:cs typeface="Calibri" panose="020F0502020204030204" pitchFamily="34" charset="0"/>
              </a:rPr>
              <a:t>click</a:t>
            </a:r>
            <a:r>
              <a:rPr lang="es-PE" sz="2000" dirty="0">
                <a:solidFill>
                  <a:schemeClr val="tx1">
                    <a:lumMod val="65000"/>
                    <a:lumOff val="35000"/>
                  </a:schemeClr>
                </a:solidFill>
                <a:latin typeface="+mj-lt"/>
                <a:cs typeface="Calibri" panose="020F0502020204030204" pitchFamily="34" charset="0"/>
              </a:rPr>
              <a:t> en el lápiz para añadir el ítem.</a:t>
            </a:r>
          </a:p>
        </p:txBody>
      </p:sp>
    </p:spTree>
    <p:extLst>
      <p:ext uri="{BB962C8B-B14F-4D97-AF65-F5344CB8AC3E}">
        <p14:creationId xmlns:p14="http://schemas.microsoft.com/office/powerpoint/2010/main" val="1026004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178E9431-53C4-4E8F-9DA2-7F44F964CA03}"/>
              </a:ext>
            </a:extLst>
          </p:cNvPr>
          <p:cNvSpPr>
            <a:spLocks noGrp="1"/>
          </p:cNvSpPr>
          <p:nvPr>
            <p:ph type="sldNum" sz="quarter" idx="12"/>
          </p:nvPr>
        </p:nvSpPr>
        <p:spPr/>
        <p:txBody>
          <a:bodyPr/>
          <a:lstStyle/>
          <a:p>
            <a:fld id="{A3945DB8-8969-4579-9EA6-038FDDAFF65B}" type="slidenum">
              <a:rPr lang="es-PE" smtClean="0"/>
              <a:t>32</a:t>
            </a:fld>
            <a:endParaRPr lang="es-PE"/>
          </a:p>
        </p:txBody>
      </p:sp>
      <p:sp>
        <p:nvSpPr>
          <p:cNvPr id="3" name="Título 2">
            <a:extLst>
              <a:ext uri="{FF2B5EF4-FFF2-40B4-BE49-F238E27FC236}">
                <a16:creationId xmlns:a16="http://schemas.microsoft.com/office/drawing/2014/main" id="{6CCB1332-3BE3-40F8-A0A9-F1F083B7EA86}"/>
              </a:ext>
            </a:extLst>
          </p:cNvPr>
          <p:cNvSpPr>
            <a:spLocks noGrp="1"/>
          </p:cNvSpPr>
          <p:nvPr>
            <p:ph type="title"/>
          </p:nvPr>
        </p:nvSpPr>
        <p:spPr/>
        <p:txBody>
          <a:bodyPr>
            <a:normAutofit fontScale="90000"/>
          </a:bodyPr>
          <a:lstStyle/>
          <a:p>
            <a:r>
              <a:rPr lang="es-PE" dirty="0"/>
              <a:t>Proceso de venta prepago fijo_</a:t>
            </a:r>
          </a:p>
        </p:txBody>
      </p:sp>
      <p:sp>
        <p:nvSpPr>
          <p:cNvPr id="4" name="object 19">
            <a:extLst>
              <a:ext uri="{FF2B5EF4-FFF2-40B4-BE49-F238E27FC236}">
                <a16:creationId xmlns:a16="http://schemas.microsoft.com/office/drawing/2014/main" id="{DD567DA4-3616-4BB8-A55E-9009E08E6D22}"/>
              </a:ext>
            </a:extLst>
          </p:cNvPr>
          <p:cNvSpPr/>
          <p:nvPr/>
        </p:nvSpPr>
        <p:spPr>
          <a:xfrm>
            <a:off x="5320284" y="1376172"/>
            <a:ext cx="435863" cy="435863"/>
          </a:xfrm>
          <a:prstGeom prst="rect">
            <a:avLst/>
          </a:prstGeom>
          <a:blipFill>
            <a:blip r:embed="rId2" cstate="print"/>
            <a:stretch>
              <a:fillRect/>
            </a:stretch>
          </a:blipFill>
        </p:spPr>
        <p:txBody>
          <a:bodyPr wrap="square" lIns="0" tIns="0" rIns="0" bIns="0" rtlCol="0">
            <a:noAutofit/>
          </a:bodyPr>
          <a:lstStyle/>
          <a:p>
            <a:endParaRPr/>
          </a:p>
        </p:txBody>
      </p:sp>
      <p:sp>
        <p:nvSpPr>
          <p:cNvPr id="5" name="object 9">
            <a:extLst>
              <a:ext uri="{FF2B5EF4-FFF2-40B4-BE49-F238E27FC236}">
                <a16:creationId xmlns:a16="http://schemas.microsoft.com/office/drawing/2014/main" id="{8BCA6225-4D5A-442F-92DA-BEB568BC9098}"/>
              </a:ext>
            </a:extLst>
          </p:cNvPr>
          <p:cNvSpPr txBox="1"/>
          <p:nvPr/>
        </p:nvSpPr>
        <p:spPr>
          <a:xfrm>
            <a:off x="6028436" y="1471929"/>
            <a:ext cx="4847183" cy="1026998"/>
          </a:xfrm>
          <a:prstGeom prst="rect">
            <a:avLst/>
          </a:prstGeom>
        </p:spPr>
        <p:txBody>
          <a:bodyPr wrap="square" lIns="0" tIns="0" rIns="0" bIns="0" rtlCol="0">
            <a:noAutofit/>
          </a:bodyPr>
          <a:lstStyle/>
          <a:p>
            <a:pPr marL="12700" marR="41857">
              <a:lnSpc>
                <a:spcPts val="2545"/>
              </a:lnSpc>
              <a:spcBef>
                <a:spcPts val="127"/>
              </a:spcBef>
            </a:pPr>
            <a:r>
              <a:rPr sz="3200" b="1" spc="0" baseline="3413" dirty="0">
                <a:solidFill>
                  <a:srgbClr val="8AC541"/>
                </a:solidFill>
                <a:latin typeface="+mj-lt"/>
                <a:cs typeface="Calibri"/>
              </a:rPr>
              <a:t>Ce</a:t>
            </a:r>
            <a:r>
              <a:rPr sz="3200" b="1" spc="-19" baseline="3413" dirty="0">
                <a:solidFill>
                  <a:srgbClr val="8AC541"/>
                </a:solidFill>
                <a:latin typeface="+mj-lt"/>
                <a:cs typeface="Calibri"/>
              </a:rPr>
              <a:t>n</a:t>
            </a:r>
            <a:r>
              <a:rPr sz="3200" b="1" spc="0" baseline="3413" dirty="0">
                <a:solidFill>
                  <a:srgbClr val="8AC541"/>
                </a:solidFill>
                <a:latin typeface="+mj-lt"/>
                <a:cs typeface="Calibri"/>
              </a:rPr>
              <a:t>t</a:t>
            </a:r>
            <a:r>
              <a:rPr sz="3200" b="1" spc="-29" baseline="3413" dirty="0">
                <a:solidFill>
                  <a:srgbClr val="8AC541"/>
                </a:solidFill>
                <a:latin typeface="+mj-lt"/>
                <a:cs typeface="Calibri"/>
              </a:rPr>
              <a:t>r</a:t>
            </a:r>
            <a:r>
              <a:rPr sz="3200" b="1" spc="0" baseline="3413" dirty="0">
                <a:solidFill>
                  <a:srgbClr val="8AC541"/>
                </a:solidFill>
                <a:latin typeface="+mj-lt"/>
                <a:cs typeface="Calibri"/>
              </a:rPr>
              <a:t>o poblado</a:t>
            </a:r>
            <a:r>
              <a:rPr sz="3200" b="1" spc="-9" baseline="3413" dirty="0">
                <a:solidFill>
                  <a:srgbClr val="8AC541"/>
                </a:solidFill>
                <a:latin typeface="+mj-lt"/>
                <a:cs typeface="Calibri"/>
              </a:rPr>
              <a:t> </a:t>
            </a:r>
            <a:r>
              <a:rPr sz="3200" b="1" spc="0" baseline="3413" dirty="0">
                <a:solidFill>
                  <a:srgbClr val="8AC541"/>
                </a:solidFill>
                <a:latin typeface="+mj-lt"/>
                <a:cs typeface="Calibri"/>
              </a:rPr>
              <a:t>de </a:t>
            </a:r>
            <a:r>
              <a:rPr sz="3200" b="1" spc="-4" baseline="3413" dirty="0">
                <a:solidFill>
                  <a:srgbClr val="8AC541"/>
                </a:solidFill>
                <a:latin typeface="+mj-lt"/>
                <a:cs typeface="Calibri"/>
              </a:rPr>
              <a:t>u</a:t>
            </a:r>
            <a:r>
              <a:rPr sz="3200" b="1" spc="0" baseline="3413" dirty="0">
                <a:solidFill>
                  <a:srgbClr val="8AC541"/>
                </a:solidFill>
                <a:latin typeface="+mj-lt"/>
                <a:cs typeface="Calibri"/>
              </a:rPr>
              <a:t>so</a:t>
            </a:r>
            <a:r>
              <a:rPr sz="3200" b="1" spc="4" baseline="3413" dirty="0">
                <a:solidFill>
                  <a:srgbClr val="8AC541"/>
                </a:solidFill>
                <a:latin typeface="+mj-lt"/>
                <a:cs typeface="Calibri"/>
              </a:rPr>
              <a:t> </a:t>
            </a:r>
            <a:r>
              <a:rPr sz="3200" b="1" spc="0" baseline="3413" dirty="0">
                <a:solidFill>
                  <a:srgbClr val="8AC541"/>
                </a:solidFill>
                <a:latin typeface="+mj-lt"/>
                <a:cs typeface="Calibri"/>
              </a:rPr>
              <a:t>f</a:t>
            </a:r>
            <a:r>
              <a:rPr sz="3200" b="1" spc="-29" baseline="3413" dirty="0">
                <a:solidFill>
                  <a:srgbClr val="8AC541"/>
                </a:solidFill>
                <a:latin typeface="+mj-lt"/>
                <a:cs typeface="Calibri"/>
              </a:rPr>
              <a:t>r</a:t>
            </a:r>
            <a:r>
              <a:rPr sz="3200" b="1" spc="0" baseline="3413" dirty="0">
                <a:solidFill>
                  <a:srgbClr val="8AC541"/>
                </a:solidFill>
                <a:latin typeface="+mj-lt"/>
                <a:cs typeface="Calibri"/>
              </a:rPr>
              <a:t>e</a:t>
            </a:r>
            <a:r>
              <a:rPr sz="3200" b="1" spc="4" baseline="3413" dirty="0">
                <a:solidFill>
                  <a:srgbClr val="8AC541"/>
                </a:solidFill>
                <a:latin typeface="+mj-lt"/>
                <a:cs typeface="Calibri"/>
              </a:rPr>
              <a:t>c</a:t>
            </a:r>
            <a:r>
              <a:rPr sz="3200" b="1" spc="0" baseline="3413" dirty="0">
                <a:solidFill>
                  <a:srgbClr val="8AC541"/>
                </a:solidFill>
                <a:latin typeface="+mj-lt"/>
                <a:cs typeface="Calibri"/>
              </a:rPr>
              <a:t>ue</a:t>
            </a:r>
            <a:r>
              <a:rPr sz="3200" b="1" spc="-29" baseline="3413" dirty="0">
                <a:solidFill>
                  <a:srgbClr val="8AC541"/>
                </a:solidFill>
                <a:latin typeface="+mj-lt"/>
                <a:cs typeface="Calibri"/>
              </a:rPr>
              <a:t>nt</a:t>
            </a:r>
            <a:r>
              <a:rPr sz="3200" b="1" spc="0" baseline="3413" dirty="0">
                <a:solidFill>
                  <a:srgbClr val="8AC541"/>
                </a:solidFill>
                <a:latin typeface="+mj-lt"/>
                <a:cs typeface="Calibri"/>
              </a:rPr>
              <a:t>e_</a:t>
            </a:r>
            <a:endParaRPr sz="2000" dirty="0">
              <a:latin typeface="+mj-lt"/>
              <a:cs typeface="Calibri"/>
            </a:endParaRPr>
          </a:p>
          <a:p>
            <a:pPr marL="12700">
              <a:lnSpc>
                <a:spcPct val="101725"/>
              </a:lnSpc>
              <a:spcBef>
                <a:spcPts val="990"/>
              </a:spcBef>
            </a:pPr>
            <a:r>
              <a:rPr sz="1600" spc="0" dirty="0">
                <a:solidFill>
                  <a:srgbClr val="585858"/>
                </a:solidFill>
                <a:latin typeface="+mj-lt"/>
                <a:cs typeface="Calibri"/>
              </a:rPr>
              <a:t>Es </a:t>
            </a:r>
            <a:r>
              <a:rPr sz="1600" spc="-14" dirty="0">
                <a:solidFill>
                  <a:srgbClr val="585858"/>
                </a:solidFill>
                <a:latin typeface="+mj-lt"/>
                <a:cs typeface="Calibri"/>
              </a:rPr>
              <a:t>c</a:t>
            </a:r>
            <a:r>
              <a:rPr sz="1600" spc="0" dirty="0">
                <a:solidFill>
                  <a:srgbClr val="585858"/>
                </a:solidFill>
                <a:latin typeface="+mj-lt"/>
                <a:cs typeface="Calibri"/>
              </a:rPr>
              <a:t>on</a:t>
            </a:r>
            <a:r>
              <a:rPr sz="1600" spc="4" dirty="0">
                <a:solidFill>
                  <a:srgbClr val="585858"/>
                </a:solidFill>
                <a:latin typeface="+mj-lt"/>
                <a:cs typeface="Calibri"/>
              </a:rPr>
              <a:t>s</a:t>
            </a:r>
            <a:r>
              <a:rPr sz="1600" spc="-4" dirty="0">
                <a:solidFill>
                  <a:srgbClr val="585858"/>
                </a:solidFill>
                <a:latin typeface="+mj-lt"/>
                <a:cs typeface="Calibri"/>
              </a:rPr>
              <a:t>i</a:t>
            </a:r>
            <a:r>
              <a:rPr sz="1600" spc="0" dirty="0">
                <a:solidFill>
                  <a:srgbClr val="585858"/>
                </a:solidFill>
                <a:latin typeface="+mj-lt"/>
                <a:cs typeface="Calibri"/>
              </a:rPr>
              <a:t>d</a:t>
            </a:r>
            <a:r>
              <a:rPr sz="1600" spc="4" dirty="0">
                <a:solidFill>
                  <a:srgbClr val="585858"/>
                </a:solidFill>
                <a:latin typeface="+mj-lt"/>
                <a:cs typeface="Calibri"/>
              </a:rPr>
              <a:t>e</a:t>
            </a:r>
            <a:r>
              <a:rPr sz="1600" spc="-39" dirty="0">
                <a:solidFill>
                  <a:srgbClr val="585858"/>
                </a:solidFill>
                <a:latin typeface="+mj-lt"/>
                <a:cs typeface="Calibri"/>
              </a:rPr>
              <a:t>r</a:t>
            </a:r>
            <a:r>
              <a:rPr sz="1600" spc="0" dirty="0">
                <a:solidFill>
                  <a:srgbClr val="585858"/>
                </a:solidFill>
                <a:latin typeface="+mj-lt"/>
                <a:cs typeface="Calibri"/>
              </a:rPr>
              <a:t>ado</a:t>
            </a:r>
            <a:r>
              <a:rPr sz="1600" spc="14" dirty="0">
                <a:solidFill>
                  <a:srgbClr val="585858"/>
                </a:solidFill>
                <a:latin typeface="+mj-lt"/>
                <a:cs typeface="Calibri"/>
              </a:rPr>
              <a:t> </a:t>
            </a:r>
            <a:r>
              <a:rPr sz="1600" spc="0" dirty="0">
                <a:solidFill>
                  <a:srgbClr val="585858"/>
                </a:solidFill>
                <a:latin typeface="+mj-lt"/>
                <a:cs typeface="Calibri"/>
              </a:rPr>
              <a:t>el </a:t>
            </a:r>
            <a:r>
              <a:rPr sz="1600" spc="-4" dirty="0">
                <a:solidFill>
                  <a:srgbClr val="585858"/>
                </a:solidFill>
                <a:latin typeface="+mj-lt"/>
                <a:cs typeface="Calibri"/>
              </a:rPr>
              <a:t>l</a:t>
            </a:r>
            <a:r>
              <a:rPr sz="1600" spc="0" dirty="0">
                <a:solidFill>
                  <a:srgbClr val="585858"/>
                </a:solidFill>
                <a:latin typeface="+mj-lt"/>
                <a:cs typeface="Calibri"/>
              </a:rPr>
              <a:t>u</a:t>
            </a:r>
            <a:r>
              <a:rPr sz="1600" spc="-29" dirty="0">
                <a:solidFill>
                  <a:srgbClr val="585858"/>
                </a:solidFill>
                <a:latin typeface="+mj-lt"/>
                <a:cs typeface="Calibri"/>
              </a:rPr>
              <a:t>g</a:t>
            </a:r>
            <a:r>
              <a:rPr sz="1600" spc="0" dirty="0">
                <a:solidFill>
                  <a:srgbClr val="585858"/>
                </a:solidFill>
                <a:latin typeface="+mj-lt"/>
                <a:cs typeface="Calibri"/>
              </a:rPr>
              <a:t>ar</a:t>
            </a:r>
            <a:r>
              <a:rPr sz="1600" spc="9" dirty="0">
                <a:solidFill>
                  <a:srgbClr val="585858"/>
                </a:solidFill>
                <a:latin typeface="+mj-lt"/>
                <a:cs typeface="Calibri"/>
              </a:rPr>
              <a:t> </a:t>
            </a:r>
            <a:r>
              <a:rPr sz="1600" spc="0" dirty="0">
                <a:solidFill>
                  <a:srgbClr val="585858"/>
                </a:solidFill>
                <a:latin typeface="+mj-lt"/>
                <a:cs typeface="Calibri"/>
              </a:rPr>
              <a:t>o</a:t>
            </a:r>
            <a:r>
              <a:rPr sz="1600" spc="9" dirty="0">
                <a:solidFill>
                  <a:srgbClr val="585858"/>
                </a:solidFill>
                <a:latin typeface="+mj-lt"/>
                <a:cs typeface="Calibri"/>
              </a:rPr>
              <a:t> </a:t>
            </a:r>
            <a:r>
              <a:rPr sz="1600" spc="0" dirty="0">
                <a:solidFill>
                  <a:srgbClr val="585858"/>
                </a:solidFill>
                <a:latin typeface="+mj-lt"/>
                <a:cs typeface="Calibri"/>
              </a:rPr>
              <a:t>ub</a:t>
            </a:r>
            <a:r>
              <a:rPr sz="1600" spc="-4" dirty="0">
                <a:solidFill>
                  <a:srgbClr val="585858"/>
                </a:solidFill>
                <a:latin typeface="+mj-lt"/>
                <a:cs typeface="Calibri"/>
              </a:rPr>
              <a:t>i</a:t>
            </a:r>
            <a:r>
              <a:rPr sz="1600" spc="-19" dirty="0">
                <a:solidFill>
                  <a:srgbClr val="585858"/>
                </a:solidFill>
                <a:latin typeface="+mj-lt"/>
                <a:cs typeface="Calibri"/>
              </a:rPr>
              <a:t>c</a:t>
            </a:r>
            <a:r>
              <a:rPr sz="1600" spc="0" dirty="0">
                <a:solidFill>
                  <a:srgbClr val="585858"/>
                </a:solidFill>
                <a:latin typeface="+mj-lt"/>
                <a:cs typeface="Calibri"/>
              </a:rPr>
              <a:t>ac</a:t>
            </a:r>
            <a:r>
              <a:rPr sz="1600" spc="-9" dirty="0">
                <a:solidFill>
                  <a:srgbClr val="585858"/>
                </a:solidFill>
                <a:latin typeface="+mj-lt"/>
                <a:cs typeface="Calibri"/>
              </a:rPr>
              <a:t>i</a:t>
            </a:r>
            <a:r>
              <a:rPr sz="1600" spc="0" dirty="0">
                <a:solidFill>
                  <a:srgbClr val="585858"/>
                </a:solidFill>
                <a:latin typeface="+mj-lt"/>
                <a:cs typeface="Calibri"/>
              </a:rPr>
              <a:t>ón</a:t>
            </a:r>
            <a:r>
              <a:rPr sz="1600" spc="24" dirty="0">
                <a:solidFill>
                  <a:srgbClr val="585858"/>
                </a:solidFill>
                <a:latin typeface="+mj-lt"/>
                <a:cs typeface="Calibri"/>
              </a:rPr>
              <a:t> </a:t>
            </a:r>
            <a:r>
              <a:rPr sz="1600" spc="0" dirty="0">
                <a:solidFill>
                  <a:srgbClr val="585858"/>
                </a:solidFill>
                <a:latin typeface="+mj-lt"/>
                <a:cs typeface="Calibri"/>
              </a:rPr>
              <a:t>don</a:t>
            </a:r>
            <a:r>
              <a:rPr sz="1600" spc="4" dirty="0">
                <a:solidFill>
                  <a:srgbClr val="585858"/>
                </a:solidFill>
                <a:latin typeface="+mj-lt"/>
                <a:cs typeface="Calibri"/>
              </a:rPr>
              <a:t>d</a:t>
            </a:r>
            <a:r>
              <a:rPr sz="1600" spc="0" dirty="0">
                <a:solidFill>
                  <a:srgbClr val="585858"/>
                </a:solidFill>
                <a:latin typeface="+mj-lt"/>
                <a:cs typeface="Calibri"/>
              </a:rPr>
              <a:t>e</a:t>
            </a:r>
            <a:r>
              <a:rPr sz="1600" spc="14" dirty="0">
                <a:solidFill>
                  <a:srgbClr val="585858"/>
                </a:solidFill>
                <a:latin typeface="+mj-lt"/>
                <a:cs typeface="Calibri"/>
              </a:rPr>
              <a:t> </a:t>
            </a:r>
            <a:r>
              <a:rPr sz="1600" spc="0" dirty="0">
                <a:solidFill>
                  <a:srgbClr val="585858"/>
                </a:solidFill>
                <a:latin typeface="+mj-lt"/>
                <a:cs typeface="Calibri"/>
              </a:rPr>
              <a:t>el</a:t>
            </a:r>
            <a:r>
              <a:rPr sz="1600" spc="9" dirty="0">
                <a:solidFill>
                  <a:srgbClr val="585858"/>
                </a:solidFill>
                <a:latin typeface="+mj-lt"/>
                <a:cs typeface="Calibri"/>
              </a:rPr>
              <a:t> </a:t>
            </a:r>
            <a:r>
              <a:rPr sz="1600" spc="-4" dirty="0">
                <a:solidFill>
                  <a:srgbClr val="585858"/>
                </a:solidFill>
                <a:latin typeface="+mj-lt"/>
                <a:cs typeface="Calibri"/>
              </a:rPr>
              <a:t>cli</a:t>
            </a:r>
            <a:r>
              <a:rPr sz="1600" spc="0" dirty="0">
                <a:solidFill>
                  <a:srgbClr val="585858"/>
                </a:solidFill>
                <a:latin typeface="+mj-lt"/>
                <a:cs typeface="Calibri"/>
              </a:rPr>
              <a:t>e</a:t>
            </a:r>
            <a:r>
              <a:rPr sz="1600" spc="-4" dirty="0">
                <a:solidFill>
                  <a:srgbClr val="585858"/>
                </a:solidFill>
                <a:latin typeface="+mj-lt"/>
                <a:cs typeface="Calibri"/>
              </a:rPr>
              <a:t>n</a:t>
            </a:r>
            <a:r>
              <a:rPr sz="1600" spc="-25" dirty="0">
                <a:solidFill>
                  <a:srgbClr val="585858"/>
                </a:solidFill>
                <a:latin typeface="+mj-lt"/>
                <a:cs typeface="Calibri"/>
              </a:rPr>
              <a:t>t</a:t>
            </a:r>
            <a:r>
              <a:rPr sz="1600" spc="0" dirty="0">
                <a:solidFill>
                  <a:srgbClr val="585858"/>
                </a:solidFill>
                <a:latin typeface="+mj-lt"/>
                <a:cs typeface="Calibri"/>
              </a:rPr>
              <a:t>e</a:t>
            </a:r>
            <a:endParaRPr sz="1600" dirty="0">
              <a:latin typeface="+mj-lt"/>
              <a:cs typeface="Calibri"/>
            </a:endParaRPr>
          </a:p>
          <a:p>
            <a:pPr marL="12700" marR="41857">
              <a:lnSpc>
                <a:spcPts val="2160"/>
              </a:lnSpc>
              <a:spcBef>
                <a:spcPts val="108"/>
              </a:spcBef>
            </a:pPr>
            <a:r>
              <a:rPr sz="2400" spc="0" baseline="1517" dirty="0">
                <a:solidFill>
                  <a:srgbClr val="585858"/>
                </a:solidFill>
                <a:latin typeface="+mj-lt"/>
                <a:cs typeface="Calibri"/>
              </a:rPr>
              <a:t>us</a:t>
            </a:r>
            <a:r>
              <a:rPr sz="2400" spc="4" baseline="1517" dirty="0">
                <a:solidFill>
                  <a:srgbClr val="585858"/>
                </a:solidFill>
                <a:latin typeface="+mj-lt"/>
                <a:cs typeface="Calibri"/>
              </a:rPr>
              <a:t>a</a:t>
            </a:r>
            <a:r>
              <a:rPr sz="2400" spc="-39" baseline="1517" dirty="0">
                <a:solidFill>
                  <a:srgbClr val="585858"/>
                </a:solidFill>
                <a:latin typeface="+mj-lt"/>
                <a:cs typeface="Calibri"/>
              </a:rPr>
              <a:t>r</a:t>
            </a:r>
            <a:r>
              <a:rPr sz="2400" spc="0" baseline="1517" dirty="0">
                <a:solidFill>
                  <a:srgbClr val="585858"/>
                </a:solidFill>
                <a:latin typeface="+mj-lt"/>
                <a:cs typeface="Calibri"/>
              </a:rPr>
              <a:t>á el se</a:t>
            </a:r>
            <a:r>
              <a:rPr sz="2400" spc="9" baseline="1517" dirty="0">
                <a:solidFill>
                  <a:srgbClr val="585858"/>
                </a:solidFill>
                <a:latin typeface="+mj-lt"/>
                <a:cs typeface="Calibri"/>
              </a:rPr>
              <a:t>r</a:t>
            </a:r>
            <a:r>
              <a:rPr sz="2400" spc="0" baseline="1517" dirty="0">
                <a:solidFill>
                  <a:srgbClr val="585858"/>
                </a:solidFill>
                <a:latin typeface="+mj-lt"/>
                <a:cs typeface="Calibri"/>
              </a:rPr>
              <a:t>vi</a:t>
            </a:r>
            <a:r>
              <a:rPr sz="2400" spc="-9" baseline="1517" dirty="0">
                <a:solidFill>
                  <a:srgbClr val="585858"/>
                </a:solidFill>
                <a:latin typeface="+mj-lt"/>
                <a:cs typeface="Calibri"/>
              </a:rPr>
              <a:t>c</a:t>
            </a:r>
            <a:r>
              <a:rPr sz="2400" spc="-4" baseline="1517" dirty="0">
                <a:solidFill>
                  <a:srgbClr val="585858"/>
                </a:solidFill>
                <a:latin typeface="+mj-lt"/>
                <a:cs typeface="Calibri"/>
              </a:rPr>
              <a:t>i</a:t>
            </a:r>
            <a:r>
              <a:rPr sz="2400" spc="0" baseline="1517" dirty="0">
                <a:solidFill>
                  <a:srgbClr val="585858"/>
                </a:solidFill>
                <a:latin typeface="+mj-lt"/>
                <a:cs typeface="Calibri"/>
              </a:rPr>
              <a:t>o</a:t>
            </a:r>
            <a:r>
              <a:rPr sz="2400" spc="19" baseline="1517" dirty="0">
                <a:solidFill>
                  <a:srgbClr val="585858"/>
                </a:solidFill>
                <a:latin typeface="+mj-lt"/>
                <a:cs typeface="Calibri"/>
              </a:rPr>
              <a:t> </a:t>
            </a:r>
            <a:r>
              <a:rPr sz="2400" spc="-19" baseline="1517" dirty="0">
                <a:solidFill>
                  <a:srgbClr val="585858"/>
                </a:solidFill>
                <a:latin typeface="+mj-lt"/>
                <a:cs typeface="Calibri"/>
              </a:rPr>
              <a:t>c</a:t>
            </a:r>
            <a:r>
              <a:rPr sz="2400" spc="0" baseline="1517" dirty="0">
                <a:solidFill>
                  <a:srgbClr val="585858"/>
                </a:solidFill>
                <a:latin typeface="+mj-lt"/>
                <a:cs typeface="Calibri"/>
              </a:rPr>
              <a:t>on</a:t>
            </a:r>
            <a:r>
              <a:rPr sz="2400" spc="9" baseline="1517" dirty="0">
                <a:solidFill>
                  <a:srgbClr val="585858"/>
                </a:solidFill>
                <a:latin typeface="+mj-lt"/>
                <a:cs typeface="Calibri"/>
              </a:rPr>
              <a:t> </a:t>
            </a:r>
            <a:r>
              <a:rPr sz="2400" spc="0" baseline="1517" dirty="0">
                <a:solidFill>
                  <a:srgbClr val="585858"/>
                </a:solidFill>
                <a:latin typeface="+mj-lt"/>
                <a:cs typeface="Calibri"/>
              </a:rPr>
              <a:t>m</a:t>
            </a:r>
            <a:r>
              <a:rPr sz="2400" spc="-34" baseline="1517" dirty="0">
                <a:solidFill>
                  <a:srgbClr val="585858"/>
                </a:solidFill>
                <a:latin typeface="+mj-lt"/>
                <a:cs typeface="Calibri"/>
              </a:rPr>
              <a:t>a</a:t>
            </a:r>
            <a:r>
              <a:rPr sz="2400" spc="-25" baseline="1517" dirty="0">
                <a:solidFill>
                  <a:srgbClr val="585858"/>
                </a:solidFill>
                <a:latin typeface="+mj-lt"/>
                <a:cs typeface="Calibri"/>
              </a:rPr>
              <a:t>y</a:t>
            </a:r>
            <a:r>
              <a:rPr sz="2400" spc="0" baseline="1517" dirty="0">
                <a:solidFill>
                  <a:srgbClr val="585858"/>
                </a:solidFill>
                <a:latin typeface="+mj-lt"/>
                <a:cs typeface="Calibri"/>
              </a:rPr>
              <a:t>or</a:t>
            </a:r>
            <a:r>
              <a:rPr sz="2400" spc="-4" baseline="1517" dirty="0">
                <a:solidFill>
                  <a:srgbClr val="585858"/>
                </a:solidFill>
                <a:latin typeface="+mj-lt"/>
                <a:cs typeface="Calibri"/>
              </a:rPr>
              <a:t> </a:t>
            </a:r>
            <a:r>
              <a:rPr sz="2400" spc="0" baseline="1517" dirty="0">
                <a:solidFill>
                  <a:srgbClr val="585858"/>
                </a:solidFill>
                <a:latin typeface="+mj-lt"/>
                <a:cs typeface="Calibri"/>
              </a:rPr>
              <a:t>f</a:t>
            </a:r>
            <a:r>
              <a:rPr sz="2400" spc="-25" baseline="1517" dirty="0">
                <a:solidFill>
                  <a:srgbClr val="585858"/>
                </a:solidFill>
                <a:latin typeface="+mj-lt"/>
                <a:cs typeface="Calibri"/>
              </a:rPr>
              <a:t>r</a:t>
            </a:r>
            <a:r>
              <a:rPr sz="2400" spc="0" baseline="1517" dirty="0">
                <a:solidFill>
                  <a:srgbClr val="585858"/>
                </a:solidFill>
                <a:latin typeface="+mj-lt"/>
                <a:cs typeface="Calibri"/>
              </a:rPr>
              <a:t>ecuenc</a:t>
            </a:r>
            <a:r>
              <a:rPr sz="2400" spc="-9" baseline="1517" dirty="0">
                <a:solidFill>
                  <a:srgbClr val="585858"/>
                </a:solidFill>
                <a:latin typeface="+mj-lt"/>
                <a:cs typeface="Calibri"/>
              </a:rPr>
              <a:t>i</a:t>
            </a:r>
            <a:r>
              <a:rPr sz="2400" spc="0" baseline="1517" dirty="0">
                <a:solidFill>
                  <a:srgbClr val="585858"/>
                </a:solidFill>
                <a:latin typeface="+mj-lt"/>
                <a:cs typeface="Calibri"/>
              </a:rPr>
              <a:t>a.</a:t>
            </a:r>
            <a:endParaRPr sz="1600" dirty="0">
              <a:latin typeface="+mj-lt"/>
              <a:cs typeface="Calibri"/>
            </a:endParaRPr>
          </a:p>
        </p:txBody>
      </p:sp>
      <p:sp>
        <p:nvSpPr>
          <p:cNvPr id="6" name="object 8">
            <a:extLst>
              <a:ext uri="{FF2B5EF4-FFF2-40B4-BE49-F238E27FC236}">
                <a16:creationId xmlns:a16="http://schemas.microsoft.com/office/drawing/2014/main" id="{3E97595A-B487-4D2B-8FDC-2B5F4ABA6D6A}"/>
              </a:ext>
            </a:extLst>
          </p:cNvPr>
          <p:cNvSpPr txBox="1"/>
          <p:nvPr/>
        </p:nvSpPr>
        <p:spPr>
          <a:xfrm>
            <a:off x="6070955" y="2705882"/>
            <a:ext cx="4804664" cy="244730"/>
          </a:xfrm>
          <a:prstGeom prst="rect">
            <a:avLst/>
          </a:prstGeom>
        </p:spPr>
        <p:txBody>
          <a:bodyPr wrap="square" lIns="0" tIns="0" rIns="0" bIns="0" rtlCol="0">
            <a:noAutofit/>
          </a:bodyPr>
          <a:lstStyle/>
          <a:p>
            <a:pPr marL="12700">
              <a:lnSpc>
                <a:spcPts val="1935"/>
              </a:lnSpc>
              <a:spcBef>
                <a:spcPts val="96"/>
              </a:spcBef>
            </a:pPr>
            <a:r>
              <a:rPr sz="2400" spc="0" baseline="3034" dirty="0">
                <a:solidFill>
                  <a:srgbClr val="585858"/>
                </a:solidFill>
                <a:latin typeface="+mj-lt"/>
                <a:cs typeface="Calibri"/>
              </a:rPr>
              <a:t>Co</a:t>
            </a:r>
            <a:r>
              <a:rPr sz="2400" spc="-9" baseline="3034" dirty="0">
                <a:solidFill>
                  <a:srgbClr val="585858"/>
                </a:solidFill>
                <a:latin typeface="+mj-lt"/>
                <a:cs typeface="Calibri"/>
              </a:rPr>
              <a:t>n</a:t>
            </a:r>
            <a:r>
              <a:rPr sz="2400" spc="-25" baseline="3034" dirty="0">
                <a:solidFill>
                  <a:srgbClr val="585858"/>
                </a:solidFill>
                <a:latin typeface="+mj-lt"/>
                <a:cs typeface="Calibri"/>
              </a:rPr>
              <a:t>t</a:t>
            </a:r>
            <a:r>
              <a:rPr sz="2400" spc="0" baseline="3034" dirty="0">
                <a:solidFill>
                  <a:srgbClr val="585858"/>
                </a:solidFill>
                <a:latin typeface="+mj-lt"/>
                <a:cs typeface="Calibri"/>
              </a:rPr>
              <a:t>amos</a:t>
            </a:r>
            <a:r>
              <a:rPr sz="2400" spc="4" baseline="3034" dirty="0">
                <a:solidFill>
                  <a:srgbClr val="585858"/>
                </a:solidFill>
                <a:latin typeface="+mj-lt"/>
                <a:cs typeface="Calibri"/>
              </a:rPr>
              <a:t> </a:t>
            </a:r>
            <a:r>
              <a:rPr sz="2400" spc="-14" baseline="3034" dirty="0">
                <a:solidFill>
                  <a:srgbClr val="585858"/>
                </a:solidFill>
                <a:latin typeface="+mj-lt"/>
                <a:cs typeface="Calibri"/>
              </a:rPr>
              <a:t>c</a:t>
            </a:r>
            <a:r>
              <a:rPr sz="2400" spc="0" baseline="3034" dirty="0">
                <a:solidFill>
                  <a:srgbClr val="585858"/>
                </a:solidFill>
                <a:latin typeface="+mj-lt"/>
                <a:cs typeface="Calibri"/>
              </a:rPr>
              <a:t>on </a:t>
            </a:r>
            <a:r>
              <a:rPr sz="2400" i="1" spc="-386" baseline="3034" dirty="0">
                <a:solidFill>
                  <a:srgbClr val="585858"/>
                </a:solidFill>
                <a:latin typeface="+mj-lt"/>
                <a:cs typeface="Calibri"/>
              </a:rPr>
              <a:t> </a:t>
            </a:r>
            <a:r>
              <a:rPr sz="2400" i="1" u="heavy" spc="0" baseline="3034" dirty="0">
                <a:solidFill>
                  <a:srgbClr val="585858"/>
                </a:solidFill>
                <a:latin typeface="+mj-lt"/>
                <a:cs typeface="Calibri"/>
              </a:rPr>
              <a:t>4 es</a:t>
            </a:r>
            <a:r>
              <a:rPr sz="2400" i="1" u="heavy" spc="-14" baseline="3034" dirty="0">
                <a:solidFill>
                  <a:srgbClr val="585858"/>
                </a:solidFill>
                <a:latin typeface="+mj-lt"/>
                <a:cs typeface="Calibri"/>
              </a:rPr>
              <a:t>c</a:t>
            </a:r>
            <a:r>
              <a:rPr sz="2400" i="1" u="heavy" spc="0" baseline="3034" dirty="0">
                <a:solidFill>
                  <a:srgbClr val="585858"/>
                </a:solidFill>
                <a:latin typeface="+mj-lt"/>
                <a:cs typeface="Calibri"/>
              </a:rPr>
              <a:t>enar</a:t>
            </a:r>
            <a:r>
              <a:rPr sz="2400" i="1" u="heavy" spc="-9" baseline="3034" dirty="0">
                <a:solidFill>
                  <a:srgbClr val="585858"/>
                </a:solidFill>
                <a:latin typeface="+mj-lt"/>
                <a:cs typeface="Calibri"/>
              </a:rPr>
              <a:t>i</a:t>
            </a:r>
            <a:r>
              <a:rPr sz="2400" i="1" u="heavy" spc="0" baseline="3034" dirty="0">
                <a:solidFill>
                  <a:srgbClr val="585858"/>
                </a:solidFill>
                <a:latin typeface="+mj-lt"/>
                <a:cs typeface="Calibri"/>
              </a:rPr>
              <a:t>os</a:t>
            </a:r>
            <a:r>
              <a:rPr sz="2400" i="1" u="heavy" spc="19" baseline="3034" dirty="0">
                <a:solidFill>
                  <a:srgbClr val="585858"/>
                </a:solidFill>
                <a:latin typeface="+mj-lt"/>
                <a:cs typeface="Calibri"/>
              </a:rPr>
              <a:t> </a:t>
            </a:r>
            <a:r>
              <a:rPr sz="2400" i="1" u="heavy" spc="0" baseline="3034" dirty="0">
                <a:solidFill>
                  <a:srgbClr val="585858"/>
                </a:solidFill>
                <a:latin typeface="+mj-lt"/>
                <a:cs typeface="Calibri"/>
              </a:rPr>
              <a:t>de</a:t>
            </a:r>
            <a:r>
              <a:rPr sz="2400" i="1" u="heavy" spc="14" baseline="3034" dirty="0">
                <a:solidFill>
                  <a:srgbClr val="585858"/>
                </a:solidFill>
                <a:latin typeface="+mj-lt"/>
                <a:cs typeface="Calibri"/>
              </a:rPr>
              <a:t> </a:t>
            </a:r>
            <a:r>
              <a:rPr sz="2400" i="1" u="heavy" spc="0" baseline="3034" dirty="0">
                <a:solidFill>
                  <a:srgbClr val="585858"/>
                </a:solidFill>
                <a:latin typeface="+mj-lt"/>
                <a:cs typeface="Calibri"/>
              </a:rPr>
              <a:t>C</a:t>
            </a:r>
            <a:r>
              <a:rPr sz="2400" i="1" u="heavy" spc="-9" baseline="3034" dirty="0">
                <a:solidFill>
                  <a:srgbClr val="585858"/>
                </a:solidFill>
                <a:latin typeface="+mj-lt"/>
                <a:cs typeface="Calibri"/>
              </a:rPr>
              <a:t>P</a:t>
            </a:r>
            <a:r>
              <a:rPr sz="2400" i="1" u="heavy" spc="0" baseline="3034" dirty="0">
                <a:solidFill>
                  <a:srgbClr val="585858"/>
                </a:solidFill>
                <a:latin typeface="+mj-lt"/>
                <a:cs typeface="Calibri"/>
              </a:rPr>
              <a:t>UF:</a:t>
            </a:r>
            <a:endParaRPr sz="1600" dirty="0">
              <a:latin typeface="+mj-lt"/>
              <a:cs typeface="Calibri"/>
            </a:endParaRPr>
          </a:p>
        </p:txBody>
      </p:sp>
      <p:sp>
        <p:nvSpPr>
          <p:cNvPr id="7" name="object 6">
            <a:extLst>
              <a:ext uri="{FF2B5EF4-FFF2-40B4-BE49-F238E27FC236}">
                <a16:creationId xmlns:a16="http://schemas.microsoft.com/office/drawing/2014/main" id="{AE103044-6127-426F-963C-668406E02594}"/>
              </a:ext>
            </a:extLst>
          </p:cNvPr>
          <p:cNvSpPr txBox="1"/>
          <p:nvPr/>
        </p:nvSpPr>
        <p:spPr>
          <a:xfrm>
            <a:off x="6096000" y="3152715"/>
            <a:ext cx="4808760" cy="1203706"/>
          </a:xfrm>
          <a:prstGeom prst="rect">
            <a:avLst/>
          </a:prstGeom>
        </p:spPr>
        <p:txBody>
          <a:bodyPr wrap="square" lIns="0" tIns="0" rIns="0" bIns="0" rtlCol="0">
            <a:noAutofit/>
          </a:bodyPr>
          <a:lstStyle/>
          <a:p>
            <a:pPr marL="12700" marR="30403">
              <a:lnSpc>
                <a:spcPts val="1725"/>
              </a:lnSpc>
              <a:spcBef>
                <a:spcPts val="86"/>
              </a:spcBef>
            </a:pPr>
            <a:r>
              <a:rPr sz="2000" i="1" spc="-4" baseline="3413" dirty="0">
                <a:solidFill>
                  <a:srgbClr val="C00000"/>
                </a:solidFill>
                <a:latin typeface="+mj-lt"/>
                <a:cs typeface="Calibri"/>
              </a:rPr>
              <a:t>C</a:t>
            </a:r>
            <a:r>
              <a:rPr sz="2000" i="1" spc="4" baseline="3413" dirty="0">
                <a:solidFill>
                  <a:srgbClr val="C00000"/>
                </a:solidFill>
                <a:latin typeface="+mj-lt"/>
                <a:cs typeface="Calibri"/>
              </a:rPr>
              <a:t>lie</a:t>
            </a:r>
            <a:r>
              <a:rPr sz="2000" i="1" spc="-14" baseline="3413" dirty="0">
                <a:solidFill>
                  <a:srgbClr val="C00000"/>
                </a:solidFill>
                <a:latin typeface="+mj-lt"/>
                <a:cs typeface="Calibri"/>
              </a:rPr>
              <a:t>n</a:t>
            </a:r>
            <a:r>
              <a:rPr sz="2000" i="1" spc="-4" baseline="3413" dirty="0">
                <a:solidFill>
                  <a:srgbClr val="C00000"/>
                </a:solidFill>
                <a:latin typeface="+mj-lt"/>
                <a:cs typeface="Calibri"/>
              </a:rPr>
              <a:t>t</a:t>
            </a:r>
            <a:r>
              <a:rPr sz="2000" i="1" spc="0" baseline="3413" dirty="0">
                <a:solidFill>
                  <a:srgbClr val="C00000"/>
                </a:solidFill>
                <a:latin typeface="+mj-lt"/>
                <a:cs typeface="Calibri"/>
              </a:rPr>
              <a:t>e</a:t>
            </a:r>
            <a:r>
              <a:rPr sz="2000" i="1" spc="-59" baseline="3413" dirty="0">
                <a:solidFill>
                  <a:srgbClr val="C00000"/>
                </a:solidFill>
                <a:latin typeface="+mj-lt"/>
                <a:cs typeface="Calibri"/>
              </a:rPr>
              <a:t> </a:t>
            </a:r>
            <a:r>
              <a:rPr sz="2000" i="1" spc="-14" baseline="3413" dirty="0">
                <a:solidFill>
                  <a:srgbClr val="C00000"/>
                </a:solidFill>
                <a:latin typeface="+mj-lt"/>
                <a:cs typeface="Calibri"/>
              </a:rPr>
              <a:t>c</a:t>
            </a:r>
            <a:r>
              <a:rPr sz="2000" i="1" spc="0" baseline="3413" dirty="0">
                <a:solidFill>
                  <a:srgbClr val="C00000"/>
                </a:solidFill>
                <a:latin typeface="+mj-lt"/>
                <a:cs typeface="Calibri"/>
              </a:rPr>
              <a:t>o</a:t>
            </a:r>
            <a:r>
              <a:rPr sz="2000" i="1" spc="-4" baseline="3413" dirty="0">
                <a:solidFill>
                  <a:srgbClr val="C00000"/>
                </a:solidFill>
                <a:latin typeface="+mj-lt"/>
                <a:cs typeface="Calibri"/>
              </a:rPr>
              <a:t>n</a:t>
            </a:r>
            <a:r>
              <a:rPr sz="2000" i="1" spc="0" baseline="3413" dirty="0">
                <a:solidFill>
                  <a:srgbClr val="C00000"/>
                </a:solidFill>
                <a:latin typeface="+mj-lt"/>
                <a:cs typeface="Calibri"/>
              </a:rPr>
              <a:t>o</a:t>
            </a:r>
            <a:r>
              <a:rPr sz="2000" i="1" spc="-19" baseline="3413" dirty="0">
                <a:solidFill>
                  <a:srgbClr val="C00000"/>
                </a:solidFill>
                <a:latin typeface="+mj-lt"/>
                <a:cs typeface="Calibri"/>
              </a:rPr>
              <a:t>c</a:t>
            </a:r>
            <a:r>
              <a:rPr sz="2000" i="1" spc="0" baseline="3413" dirty="0">
                <a:solidFill>
                  <a:srgbClr val="C00000"/>
                </a:solidFill>
                <a:latin typeface="+mj-lt"/>
                <a:cs typeface="Calibri"/>
              </a:rPr>
              <a:t>e</a:t>
            </a:r>
            <a:r>
              <a:rPr sz="2000" i="1" spc="-10" baseline="3413" dirty="0">
                <a:solidFill>
                  <a:srgbClr val="C00000"/>
                </a:solidFill>
                <a:latin typeface="+mj-lt"/>
                <a:cs typeface="Calibri"/>
              </a:rPr>
              <a:t> </a:t>
            </a:r>
            <a:r>
              <a:rPr sz="2000" i="1" spc="0" baseline="3413" dirty="0">
                <a:solidFill>
                  <a:srgbClr val="C00000"/>
                </a:solidFill>
                <a:latin typeface="+mj-lt"/>
                <a:cs typeface="Calibri"/>
              </a:rPr>
              <a:t>su</a:t>
            </a:r>
            <a:r>
              <a:rPr sz="2000" i="1" spc="-9" baseline="3413" dirty="0">
                <a:solidFill>
                  <a:srgbClr val="C00000"/>
                </a:solidFill>
                <a:latin typeface="+mj-lt"/>
                <a:cs typeface="Calibri"/>
              </a:rPr>
              <a:t> </a:t>
            </a:r>
            <a:r>
              <a:rPr sz="2000" i="1" spc="-4" baseline="3413" dirty="0">
                <a:solidFill>
                  <a:srgbClr val="C00000"/>
                </a:solidFill>
                <a:latin typeface="+mj-lt"/>
                <a:cs typeface="Calibri"/>
              </a:rPr>
              <a:t>C</a:t>
            </a:r>
            <a:r>
              <a:rPr sz="2000" i="1" spc="0" baseline="3413" dirty="0">
                <a:solidFill>
                  <a:srgbClr val="C00000"/>
                </a:solidFill>
                <a:latin typeface="+mj-lt"/>
                <a:cs typeface="Calibri"/>
              </a:rPr>
              <a:t>PU</a:t>
            </a:r>
            <a:r>
              <a:rPr sz="2000" i="1" spc="-144" baseline="3413" dirty="0">
                <a:solidFill>
                  <a:srgbClr val="C00000"/>
                </a:solidFill>
                <a:latin typeface="+mj-lt"/>
                <a:cs typeface="Calibri"/>
              </a:rPr>
              <a:t>F</a:t>
            </a:r>
            <a:r>
              <a:rPr sz="2000" i="1" spc="0" baseline="3413" dirty="0">
                <a:solidFill>
                  <a:srgbClr val="C00000"/>
                </a:solidFill>
                <a:latin typeface="+mj-lt"/>
                <a:cs typeface="Calibri"/>
              </a:rPr>
              <a:t>.</a:t>
            </a:r>
            <a:endParaRPr sz="1400" dirty="0">
              <a:latin typeface="+mj-lt"/>
              <a:cs typeface="Calibri"/>
            </a:endParaRPr>
          </a:p>
          <a:p>
            <a:pPr marL="12700" marR="30403">
              <a:lnSpc>
                <a:spcPts val="1920"/>
              </a:lnSpc>
              <a:spcBef>
                <a:spcPts val="9"/>
              </a:spcBef>
            </a:pPr>
            <a:r>
              <a:rPr sz="2000" i="1" spc="-4" baseline="1706" dirty="0">
                <a:solidFill>
                  <a:srgbClr val="C00000"/>
                </a:solidFill>
                <a:latin typeface="+mj-lt"/>
                <a:cs typeface="Calibri"/>
              </a:rPr>
              <a:t>C</a:t>
            </a:r>
            <a:r>
              <a:rPr sz="2000" i="1" spc="4" baseline="1706" dirty="0">
                <a:solidFill>
                  <a:srgbClr val="C00000"/>
                </a:solidFill>
                <a:latin typeface="+mj-lt"/>
                <a:cs typeface="Calibri"/>
              </a:rPr>
              <a:t>lie</a:t>
            </a:r>
            <a:r>
              <a:rPr sz="2000" i="1" spc="-14" baseline="1706" dirty="0">
                <a:solidFill>
                  <a:srgbClr val="C00000"/>
                </a:solidFill>
                <a:latin typeface="+mj-lt"/>
                <a:cs typeface="Calibri"/>
              </a:rPr>
              <a:t>n</a:t>
            </a:r>
            <a:r>
              <a:rPr sz="2000" i="1" spc="-4" baseline="1706" dirty="0">
                <a:solidFill>
                  <a:srgbClr val="C00000"/>
                </a:solidFill>
                <a:latin typeface="+mj-lt"/>
                <a:cs typeface="Calibri"/>
              </a:rPr>
              <a:t>t</a:t>
            </a:r>
            <a:r>
              <a:rPr sz="2000" i="1" spc="0" baseline="1706" dirty="0">
                <a:solidFill>
                  <a:srgbClr val="C00000"/>
                </a:solidFill>
                <a:latin typeface="+mj-lt"/>
                <a:cs typeface="Calibri"/>
              </a:rPr>
              <a:t>e</a:t>
            </a:r>
            <a:r>
              <a:rPr sz="2000" i="1" spc="-59" baseline="1706" dirty="0">
                <a:solidFill>
                  <a:srgbClr val="C00000"/>
                </a:solidFill>
                <a:latin typeface="+mj-lt"/>
                <a:cs typeface="Calibri"/>
              </a:rPr>
              <a:t> </a:t>
            </a:r>
            <a:r>
              <a:rPr sz="2000" i="1" spc="0" baseline="1706" dirty="0">
                <a:solidFill>
                  <a:srgbClr val="C00000"/>
                </a:solidFill>
                <a:latin typeface="+mj-lt"/>
                <a:cs typeface="Calibri"/>
              </a:rPr>
              <a:t>no</a:t>
            </a:r>
            <a:r>
              <a:rPr sz="2000" i="1" spc="-1" baseline="1706" dirty="0">
                <a:solidFill>
                  <a:srgbClr val="C00000"/>
                </a:solidFill>
                <a:latin typeface="+mj-lt"/>
                <a:cs typeface="Calibri"/>
              </a:rPr>
              <a:t> </a:t>
            </a:r>
            <a:r>
              <a:rPr sz="2000" i="1" spc="-14" baseline="1706" dirty="0">
                <a:solidFill>
                  <a:srgbClr val="C00000"/>
                </a:solidFill>
                <a:latin typeface="+mj-lt"/>
                <a:cs typeface="Calibri"/>
              </a:rPr>
              <a:t>c</a:t>
            </a:r>
            <a:r>
              <a:rPr sz="2000" i="1" spc="0" baseline="1706" dirty="0">
                <a:solidFill>
                  <a:srgbClr val="C00000"/>
                </a:solidFill>
                <a:latin typeface="+mj-lt"/>
                <a:cs typeface="Calibri"/>
              </a:rPr>
              <a:t>o</a:t>
            </a:r>
            <a:r>
              <a:rPr sz="2000" i="1" spc="-4" baseline="1706" dirty="0">
                <a:solidFill>
                  <a:srgbClr val="C00000"/>
                </a:solidFill>
                <a:latin typeface="+mj-lt"/>
                <a:cs typeface="Calibri"/>
              </a:rPr>
              <a:t>n</a:t>
            </a:r>
            <a:r>
              <a:rPr sz="2000" i="1" spc="0" baseline="1706" dirty="0">
                <a:solidFill>
                  <a:srgbClr val="C00000"/>
                </a:solidFill>
                <a:latin typeface="+mj-lt"/>
                <a:cs typeface="Calibri"/>
              </a:rPr>
              <a:t>o</a:t>
            </a:r>
            <a:r>
              <a:rPr sz="2000" i="1" spc="-19" baseline="1706" dirty="0">
                <a:solidFill>
                  <a:srgbClr val="C00000"/>
                </a:solidFill>
                <a:latin typeface="+mj-lt"/>
                <a:cs typeface="Calibri"/>
              </a:rPr>
              <a:t>c</a:t>
            </a:r>
            <a:r>
              <a:rPr sz="2000" i="1" spc="0" baseline="1706" dirty="0">
                <a:solidFill>
                  <a:srgbClr val="C00000"/>
                </a:solidFill>
                <a:latin typeface="+mj-lt"/>
                <a:cs typeface="Calibri"/>
              </a:rPr>
              <a:t>e</a:t>
            </a:r>
            <a:r>
              <a:rPr sz="2000" i="1" spc="-20" baseline="1706" dirty="0">
                <a:solidFill>
                  <a:srgbClr val="C00000"/>
                </a:solidFill>
                <a:latin typeface="+mj-lt"/>
                <a:cs typeface="Calibri"/>
              </a:rPr>
              <a:t> </a:t>
            </a:r>
            <a:r>
              <a:rPr sz="2000" i="1" spc="0" baseline="1706" dirty="0">
                <a:solidFill>
                  <a:srgbClr val="C00000"/>
                </a:solidFill>
                <a:latin typeface="+mj-lt"/>
                <a:cs typeface="Calibri"/>
              </a:rPr>
              <a:t>su</a:t>
            </a:r>
            <a:r>
              <a:rPr sz="2000" i="1" spc="5" baseline="1706" dirty="0">
                <a:solidFill>
                  <a:srgbClr val="C00000"/>
                </a:solidFill>
                <a:latin typeface="+mj-lt"/>
                <a:cs typeface="Calibri"/>
              </a:rPr>
              <a:t> </a:t>
            </a:r>
            <a:r>
              <a:rPr sz="2000" i="1" spc="-4" baseline="1706" dirty="0">
                <a:solidFill>
                  <a:srgbClr val="C00000"/>
                </a:solidFill>
                <a:latin typeface="+mj-lt"/>
                <a:cs typeface="Calibri"/>
              </a:rPr>
              <a:t>C</a:t>
            </a:r>
            <a:r>
              <a:rPr sz="2000" i="1" spc="0" baseline="1706" dirty="0">
                <a:solidFill>
                  <a:srgbClr val="C00000"/>
                </a:solidFill>
                <a:latin typeface="+mj-lt"/>
                <a:cs typeface="Calibri"/>
              </a:rPr>
              <a:t>PU</a:t>
            </a:r>
            <a:r>
              <a:rPr sz="2000" i="1" spc="-144" baseline="1706" dirty="0">
                <a:solidFill>
                  <a:srgbClr val="C00000"/>
                </a:solidFill>
                <a:latin typeface="+mj-lt"/>
                <a:cs typeface="Calibri"/>
              </a:rPr>
              <a:t>F</a:t>
            </a:r>
            <a:r>
              <a:rPr sz="2000" i="1" spc="0" baseline="1706" dirty="0">
                <a:solidFill>
                  <a:srgbClr val="C00000"/>
                </a:solidFill>
                <a:latin typeface="+mj-lt"/>
                <a:cs typeface="Calibri"/>
              </a:rPr>
              <a:t>.</a:t>
            </a:r>
            <a:endParaRPr sz="1400" dirty="0">
              <a:latin typeface="+mj-lt"/>
              <a:cs typeface="Calibri"/>
            </a:endParaRPr>
          </a:p>
          <a:p>
            <a:pPr marL="12700" marR="30403">
              <a:lnSpc>
                <a:spcPts val="1920"/>
              </a:lnSpc>
            </a:pPr>
            <a:r>
              <a:rPr sz="2000" i="1" spc="-4" baseline="1706" dirty="0">
                <a:solidFill>
                  <a:srgbClr val="C00000"/>
                </a:solidFill>
                <a:latin typeface="+mj-lt"/>
                <a:cs typeface="Calibri"/>
              </a:rPr>
              <a:t>C</a:t>
            </a:r>
            <a:r>
              <a:rPr sz="2000" i="1" spc="4" baseline="1706" dirty="0">
                <a:solidFill>
                  <a:srgbClr val="C00000"/>
                </a:solidFill>
                <a:latin typeface="+mj-lt"/>
                <a:cs typeface="Calibri"/>
              </a:rPr>
              <a:t>lie</a:t>
            </a:r>
            <a:r>
              <a:rPr sz="2000" i="1" spc="-14" baseline="1706" dirty="0">
                <a:solidFill>
                  <a:srgbClr val="C00000"/>
                </a:solidFill>
                <a:latin typeface="+mj-lt"/>
                <a:cs typeface="Calibri"/>
              </a:rPr>
              <a:t>n</a:t>
            </a:r>
            <a:r>
              <a:rPr sz="2000" i="1" spc="-4" baseline="1706" dirty="0">
                <a:solidFill>
                  <a:srgbClr val="C00000"/>
                </a:solidFill>
                <a:latin typeface="+mj-lt"/>
                <a:cs typeface="Calibri"/>
              </a:rPr>
              <a:t>t</a:t>
            </a:r>
            <a:r>
              <a:rPr sz="2000" i="1" spc="0" baseline="1706" dirty="0">
                <a:solidFill>
                  <a:srgbClr val="C00000"/>
                </a:solidFill>
                <a:latin typeface="+mj-lt"/>
                <a:cs typeface="Calibri"/>
              </a:rPr>
              <a:t>e</a:t>
            </a:r>
            <a:r>
              <a:rPr sz="2000" i="1" spc="-59" baseline="1706" dirty="0">
                <a:solidFill>
                  <a:srgbClr val="C00000"/>
                </a:solidFill>
                <a:latin typeface="+mj-lt"/>
                <a:cs typeface="Calibri"/>
              </a:rPr>
              <a:t> </a:t>
            </a:r>
            <a:r>
              <a:rPr sz="2000" i="1" spc="0" baseline="1706" dirty="0">
                <a:solidFill>
                  <a:srgbClr val="C00000"/>
                </a:solidFill>
                <a:latin typeface="+mj-lt"/>
                <a:cs typeface="Calibri"/>
              </a:rPr>
              <a:t>no</a:t>
            </a:r>
            <a:r>
              <a:rPr sz="2000" i="1" spc="-1" baseline="1706" dirty="0">
                <a:solidFill>
                  <a:srgbClr val="C00000"/>
                </a:solidFill>
                <a:latin typeface="+mj-lt"/>
                <a:cs typeface="Calibri"/>
              </a:rPr>
              <a:t> </a:t>
            </a:r>
            <a:r>
              <a:rPr sz="2000" i="1" spc="4" baseline="1706" dirty="0">
                <a:solidFill>
                  <a:srgbClr val="C00000"/>
                </a:solidFill>
                <a:latin typeface="+mj-lt"/>
                <a:cs typeface="Calibri"/>
              </a:rPr>
              <a:t>tie</a:t>
            </a:r>
            <a:r>
              <a:rPr sz="2000" i="1" spc="0" baseline="1706" dirty="0">
                <a:solidFill>
                  <a:srgbClr val="C00000"/>
                </a:solidFill>
                <a:latin typeface="+mj-lt"/>
                <a:cs typeface="Calibri"/>
              </a:rPr>
              <a:t>ne</a:t>
            </a:r>
            <a:r>
              <a:rPr sz="2000" i="1" spc="-37" baseline="1706" dirty="0">
                <a:solidFill>
                  <a:srgbClr val="C00000"/>
                </a:solidFill>
                <a:latin typeface="+mj-lt"/>
                <a:cs typeface="Calibri"/>
              </a:rPr>
              <a:t> </a:t>
            </a:r>
            <a:r>
              <a:rPr sz="2000" i="1" spc="-4" baseline="1706" dirty="0">
                <a:solidFill>
                  <a:srgbClr val="C00000"/>
                </a:solidFill>
                <a:latin typeface="+mj-lt"/>
                <a:cs typeface="Calibri"/>
              </a:rPr>
              <a:t>C</a:t>
            </a:r>
            <a:r>
              <a:rPr sz="2000" i="1" spc="0" baseline="1706" dirty="0">
                <a:solidFill>
                  <a:srgbClr val="C00000"/>
                </a:solidFill>
                <a:latin typeface="+mj-lt"/>
                <a:cs typeface="Calibri"/>
              </a:rPr>
              <a:t>PU</a:t>
            </a:r>
            <a:r>
              <a:rPr sz="2000" i="1" spc="-144" baseline="1706" dirty="0">
                <a:solidFill>
                  <a:srgbClr val="C00000"/>
                </a:solidFill>
                <a:latin typeface="+mj-lt"/>
                <a:cs typeface="Calibri"/>
              </a:rPr>
              <a:t>F</a:t>
            </a:r>
            <a:r>
              <a:rPr sz="2000" i="1" spc="0" baseline="1706" dirty="0">
                <a:solidFill>
                  <a:srgbClr val="C00000"/>
                </a:solidFill>
                <a:latin typeface="+mj-lt"/>
                <a:cs typeface="Calibri"/>
              </a:rPr>
              <a:t>.</a:t>
            </a:r>
            <a:endParaRPr sz="1400" dirty="0">
              <a:latin typeface="+mj-lt"/>
              <a:cs typeface="Calibri"/>
            </a:endParaRPr>
          </a:p>
          <a:p>
            <a:pPr marL="12700">
              <a:lnSpc>
                <a:spcPts val="1920"/>
              </a:lnSpc>
            </a:pPr>
            <a:r>
              <a:rPr sz="2000" i="1" spc="-4" baseline="1706" dirty="0">
                <a:solidFill>
                  <a:srgbClr val="C00000"/>
                </a:solidFill>
                <a:latin typeface="+mj-lt"/>
                <a:cs typeface="Calibri"/>
              </a:rPr>
              <a:t>C</a:t>
            </a:r>
            <a:r>
              <a:rPr sz="2000" i="1" spc="4" baseline="1706" dirty="0">
                <a:solidFill>
                  <a:srgbClr val="C00000"/>
                </a:solidFill>
                <a:latin typeface="+mj-lt"/>
                <a:cs typeface="Calibri"/>
              </a:rPr>
              <a:t>lie</a:t>
            </a:r>
            <a:r>
              <a:rPr sz="2000" i="1" spc="-14" baseline="1706" dirty="0">
                <a:solidFill>
                  <a:srgbClr val="C00000"/>
                </a:solidFill>
                <a:latin typeface="+mj-lt"/>
                <a:cs typeface="Calibri"/>
              </a:rPr>
              <a:t>n</a:t>
            </a:r>
            <a:r>
              <a:rPr sz="2000" i="1" spc="-4" baseline="1706" dirty="0">
                <a:solidFill>
                  <a:srgbClr val="C00000"/>
                </a:solidFill>
                <a:latin typeface="+mj-lt"/>
                <a:cs typeface="Calibri"/>
              </a:rPr>
              <a:t>t</a:t>
            </a:r>
            <a:r>
              <a:rPr sz="2000" i="1" spc="0" baseline="1706" dirty="0">
                <a:solidFill>
                  <a:srgbClr val="C00000"/>
                </a:solidFill>
                <a:latin typeface="+mj-lt"/>
                <a:cs typeface="Calibri"/>
              </a:rPr>
              <a:t>e</a:t>
            </a:r>
            <a:r>
              <a:rPr sz="2000" i="1" spc="-59" baseline="1706" dirty="0">
                <a:solidFill>
                  <a:srgbClr val="C00000"/>
                </a:solidFill>
                <a:latin typeface="+mj-lt"/>
                <a:cs typeface="Calibri"/>
              </a:rPr>
              <a:t> </a:t>
            </a:r>
            <a:r>
              <a:rPr sz="2000" i="1" spc="0" baseline="1706" dirty="0">
                <a:solidFill>
                  <a:srgbClr val="C00000"/>
                </a:solidFill>
                <a:latin typeface="+mj-lt"/>
                <a:cs typeface="Calibri"/>
              </a:rPr>
              <a:t>a</a:t>
            </a:r>
            <a:r>
              <a:rPr sz="2000" i="1" spc="-19" baseline="1706" dirty="0">
                <a:solidFill>
                  <a:srgbClr val="C00000"/>
                </a:solidFill>
                <a:latin typeface="+mj-lt"/>
                <a:cs typeface="Calibri"/>
              </a:rPr>
              <a:t>c</a:t>
            </a:r>
            <a:r>
              <a:rPr sz="2000" i="1" spc="4" baseline="1706" dirty="0">
                <a:solidFill>
                  <a:srgbClr val="C00000"/>
                </a:solidFill>
                <a:latin typeface="+mj-lt"/>
                <a:cs typeface="Calibri"/>
              </a:rPr>
              <a:t>e</a:t>
            </a:r>
            <a:r>
              <a:rPr sz="2000" i="1" spc="-14" baseline="1706" dirty="0">
                <a:solidFill>
                  <a:srgbClr val="C00000"/>
                </a:solidFill>
                <a:latin typeface="+mj-lt"/>
                <a:cs typeface="Calibri"/>
              </a:rPr>
              <a:t>p</a:t>
            </a:r>
            <a:r>
              <a:rPr sz="2000" i="1" spc="-19" baseline="1706" dirty="0">
                <a:solidFill>
                  <a:srgbClr val="C00000"/>
                </a:solidFill>
                <a:latin typeface="+mj-lt"/>
                <a:cs typeface="Calibri"/>
              </a:rPr>
              <a:t>t</a:t>
            </a:r>
            <a:r>
              <a:rPr sz="2000" i="1" spc="0" baseline="1706" dirty="0">
                <a:solidFill>
                  <a:srgbClr val="C00000"/>
                </a:solidFill>
                <a:latin typeface="+mj-lt"/>
                <a:cs typeface="Calibri"/>
              </a:rPr>
              <a:t>a</a:t>
            </a:r>
            <a:r>
              <a:rPr sz="2000" i="1" spc="-8" baseline="1706" dirty="0">
                <a:solidFill>
                  <a:srgbClr val="C00000"/>
                </a:solidFill>
                <a:latin typeface="+mj-lt"/>
                <a:cs typeface="Calibri"/>
              </a:rPr>
              <a:t> </a:t>
            </a:r>
            <a:r>
              <a:rPr sz="2000" i="1" spc="4" baseline="1706" dirty="0">
                <a:solidFill>
                  <a:srgbClr val="C00000"/>
                </a:solidFill>
                <a:latin typeface="+mj-lt"/>
                <a:cs typeface="Calibri"/>
              </a:rPr>
              <a:t>e</a:t>
            </a:r>
            <a:r>
              <a:rPr sz="2000" i="1" spc="0" baseline="1706" dirty="0">
                <a:solidFill>
                  <a:srgbClr val="C00000"/>
                </a:solidFill>
                <a:latin typeface="+mj-lt"/>
                <a:cs typeface="Calibri"/>
              </a:rPr>
              <a:t>l</a:t>
            </a:r>
            <a:r>
              <a:rPr sz="2000" i="1" spc="-21" baseline="1706" dirty="0">
                <a:solidFill>
                  <a:srgbClr val="C00000"/>
                </a:solidFill>
                <a:latin typeface="+mj-lt"/>
                <a:cs typeface="Calibri"/>
              </a:rPr>
              <a:t> </a:t>
            </a:r>
            <a:r>
              <a:rPr sz="2000" i="1" spc="0" baseline="1706" dirty="0">
                <a:solidFill>
                  <a:srgbClr val="C00000"/>
                </a:solidFill>
                <a:latin typeface="+mj-lt"/>
                <a:cs typeface="Calibri"/>
              </a:rPr>
              <a:t>s</a:t>
            </a:r>
            <a:r>
              <a:rPr sz="2000" i="1" spc="4" baseline="1706" dirty="0">
                <a:solidFill>
                  <a:srgbClr val="C00000"/>
                </a:solidFill>
                <a:latin typeface="+mj-lt"/>
                <a:cs typeface="Calibri"/>
              </a:rPr>
              <a:t>e</a:t>
            </a:r>
            <a:r>
              <a:rPr sz="2000" i="1" spc="14" baseline="1706" dirty="0">
                <a:solidFill>
                  <a:srgbClr val="C00000"/>
                </a:solidFill>
                <a:latin typeface="+mj-lt"/>
                <a:cs typeface="Calibri"/>
              </a:rPr>
              <a:t>r</a:t>
            </a:r>
            <a:r>
              <a:rPr sz="2000" i="1" spc="0" baseline="1706" dirty="0">
                <a:solidFill>
                  <a:srgbClr val="C00000"/>
                </a:solidFill>
                <a:latin typeface="+mj-lt"/>
                <a:cs typeface="Calibri"/>
              </a:rPr>
              <a:t>vicio</a:t>
            </a:r>
            <a:r>
              <a:rPr sz="2000" i="1" spc="-48" baseline="1706" dirty="0">
                <a:solidFill>
                  <a:srgbClr val="C00000"/>
                </a:solidFill>
                <a:latin typeface="+mj-lt"/>
                <a:cs typeface="Calibri"/>
              </a:rPr>
              <a:t> </a:t>
            </a:r>
            <a:r>
              <a:rPr sz="2000" i="1" spc="0" baseline="1706" dirty="0">
                <a:solidFill>
                  <a:srgbClr val="C00000"/>
                </a:solidFill>
                <a:latin typeface="+mj-lt"/>
                <a:cs typeface="Calibri"/>
              </a:rPr>
              <a:t>a</a:t>
            </a:r>
            <a:r>
              <a:rPr sz="2000" i="1" spc="-8" baseline="1706" dirty="0">
                <a:solidFill>
                  <a:srgbClr val="C00000"/>
                </a:solidFill>
                <a:latin typeface="+mj-lt"/>
                <a:cs typeface="Calibri"/>
              </a:rPr>
              <a:t> </a:t>
            </a:r>
            <a:r>
              <a:rPr sz="2000" i="1" spc="0" baseline="1706" dirty="0">
                <a:solidFill>
                  <a:srgbClr val="C00000"/>
                </a:solidFill>
                <a:latin typeface="+mj-lt"/>
                <a:cs typeface="Calibri"/>
              </a:rPr>
              <a:t>pesar</a:t>
            </a:r>
            <a:r>
              <a:rPr sz="2000" i="1" spc="-20" baseline="1706" dirty="0">
                <a:solidFill>
                  <a:srgbClr val="C00000"/>
                </a:solidFill>
                <a:latin typeface="+mj-lt"/>
                <a:cs typeface="Calibri"/>
              </a:rPr>
              <a:t> </a:t>
            </a:r>
            <a:r>
              <a:rPr sz="2000" i="1" spc="0" baseline="1706" dirty="0">
                <a:solidFill>
                  <a:srgbClr val="C00000"/>
                </a:solidFill>
                <a:latin typeface="+mj-lt"/>
                <a:cs typeface="Calibri"/>
              </a:rPr>
              <a:t>de</a:t>
            </a:r>
            <a:r>
              <a:rPr sz="2000" i="1" spc="-15" baseline="1706" dirty="0">
                <a:solidFill>
                  <a:srgbClr val="C00000"/>
                </a:solidFill>
                <a:latin typeface="+mj-lt"/>
                <a:cs typeface="Calibri"/>
              </a:rPr>
              <a:t> </a:t>
            </a:r>
            <a:r>
              <a:rPr sz="2000" i="1" spc="0" baseline="1706" dirty="0">
                <a:solidFill>
                  <a:srgbClr val="C00000"/>
                </a:solidFill>
                <a:latin typeface="+mj-lt"/>
                <a:cs typeface="Calibri"/>
              </a:rPr>
              <a:t>no</a:t>
            </a:r>
            <a:r>
              <a:rPr sz="2000" i="1" spc="-1" baseline="1706" dirty="0">
                <a:solidFill>
                  <a:srgbClr val="C00000"/>
                </a:solidFill>
                <a:latin typeface="+mj-lt"/>
                <a:cs typeface="Calibri"/>
              </a:rPr>
              <a:t> </a:t>
            </a:r>
            <a:r>
              <a:rPr sz="2000" i="1" spc="-4" baseline="1706" dirty="0">
                <a:solidFill>
                  <a:srgbClr val="C00000"/>
                </a:solidFill>
                <a:latin typeface="+mj-lt"/>
                <a:cs typeface="Calibri"/>
              </a:rPr>
              <a:t>t</a:t>
            </a:r>
            <a:r>
              <a:rPr sz="2000" i="1" spc="4" baseline="1706" dirty="0">
                <a:solidFill>
                  <a:srgbClr val="C00000"/>
                </a:solidFill>
                <a:latin typeface="+mj-lt"/>
                <a:cs typeface="Calibri"/>
              </a:rPr>
              <a:t>e</a:t>
            </a:r>
            <a:r>
              <a:rPr sz="2000" i="1" spc="0" baseline="1706" dirty="0">
                <a:solidFill>
                  <a:srgbClr val="C00000"/>
                </a:solidFill>
                <a:latin typeface="+mj-lt"/>
                <a:cs typeface="Calibri"/>
              </a:rPr>
              <a:t>ner</a:t>
            </a:r>
            <a:r>
              <a:rPr sz="2000" i="1" spc="-38" baseline="1706" dirty="0">
                <a:solidFill>
                  <a:srgbClr val="C00000"/>
                </a:solidFill>
                <a:latin typeface="+mj-lt"/>
                <a:cs typeface="Calibri"/>
              </a:rPr>
              <a:t> </a:t>
            </a:r>
            <a:r>
              <a:rPr sz="2000" i="1" spc="-14" baseline="1706" dirty="0" err="1">
                <a:solidFill>
                  <a:srgbClr val="C00000"/>
                </a:solidFill>
                <a:latin typeface="+mj-lt"/>
                <a:cs typeface="Calibri"/>
              </a:rPr>
              <a:t>c</a:t>
            </a:r>
            <a:r>
              <a:rPr sz="2000" i="1" spc="0" baseline="1706" dirty="0" err="1">
                <a:solidFill>
                  <a:srgbClr val="C00000"/>
                </a:solidFill>
                <a:latin typeface="+mj-lt"/>
                <a:cs typeface="Calibri"/>
              </a:rPr>
              <a:t>o</a:t>
            </a:r>
            <a:r>
              <a:rPr sz="2000" i="1" spc="-4" baseline="1706" dirty="0" err="1">
                <a:solidFill>
                  <a:srgbClr val="C00000"/>
                </a:solidFill>
                <a:latin typeface="+mj-lt"/>
                <a:cs typeface="Calibri"/>
              </a:rPr>
              <a:t>b</a:t>
            </a:r>
            <a:r>
              <a:rPr sz="2000" i="1" spc="4" baseline="1706" dirty="0" err="1">
                <a:solidFill>
                  <a:srgbClr val="C00000"/>
                </a:solidFill>
                <a:latin typeface="+mj-lt"/>
                <a:cs typeface="Calibri"/>
              </a:rPr>
              <a:t>e</a:t>
            </a:r>
            <a:r>
              <a:rPr sz="2000" i="1" spc="0" baseline="1706" dirty="0" err="1">
                <a:solidFill>
                  <a:srgbClr val="C00000"/>
                </a:solidFill>
                <a:latin typeface="+mj-lt"/>
                <a:cs typeface="Calibri"/>
              </a:rPr>
              <a:t>r</a:t>
            </a:r>
            <a:r>
              <a:rPr sz="2000" i="1" spc="9" baseline="1706" dirty="0" err="1">
                <a:solidFill>
                  <a:srgbClr val="C00000"/>
                </a:solidFill>
                <a:latin typeface="+mj-lt"/>
                <a:cs typeface="Calibri"/>
              </a:rPr>
              <a:t>t</a:t>
            </a:r>
            <a:r>
              <a:rPr sz="2000" i="1" spc="0" baseline="1706" dirty="0" err="1">
                <a:solidFill>
                  <a:srgbClr val="C00000"/>
                </a:solidFill>
                <a:latin typeface="+mj-lt"/>
                <a:cs typeface="Calibri"/>
              </a:rPr>
              <a:t>ura</a:t>
            </a:r>
            <a:r>
              <a:rPr sz="2000" i="1" spc="-22" baseline="1706" dirty="0">
                <a:solidFill>
                  <a:srgbClr val="C00000"/>
                </a:solidFill>
                <a:latin typeface="+mj-lt"/>
                <a:cs typeface="Calibri"/>
              </a:rPr>
              <a:t> </a:t>
            </a:r>
            <a:r>
              <a:rPr sz="2000" i="1" spc="4" baseline="1706" dirty="0">
                <a:solidFill>
                  <a:srgbClr val="C00000"/>
                </a:solidFill>
                <a:latin typeface="+mj-lt"/>
                <a:cs typeface="Calibri"/>
              </a:rPr>
              <a:t>e</a:t>
            </a:r>
            <a:r>
              <a:rPr sz="2000" i="1" spc="0" baseline="1706" dirty="0">
                <a:solidFill>
                  <a:srgbClr val="C00000"/>
                </a:solidFill>
                <a:latin typeface="+mj-lt"/>
                <a:cs typeface="Calibri"/>
              </a:rPr>
              <a:t>n</a:t>
            </a:r>
            <a:r>
              <a:rPr lang="es-PE" sz="1400" dirty="0">
                <a:latin typeface="+mj-lt"/>
                <a:cs typeface="Calibri"/>
              </a:rPr>
              <a:t> </a:t>
            </a:r>
            <a:r>
              <a:rPr sz="2000" i="1" spc="0" baseline="1706" dirty="0" err="1">
                <a:solidFill>
                  <a:srgbClr val="C00000"/>
                </a:solidFill>
                <a:latin typeface="+mj-lt"/>
                <a:cs typeface="Calibri"/>
              </a:rPr>
              <a:t>su</a:t>
            </a:r>
            <a:r>
              <a:rPr sz="2000" i="1" spc="-9" baseline="1706" dirty="0">
                <a:solidFill>
                  <a:srgbClr val="C00000"/>
                </a:solidFill>
                <a:latin typeface="+mj-lt"/>
                <a:cs typeface="Calibri"/>
              </a:rPr>
              <a:t> </a:t>
            </a:r>
            <a:r>
              <a:rPr sz="2000" i="1" spc="-4" baseline="1706" dirty="0">
                <a:solidFill>
                  <a:srgbClr val="C00000"/>
                </a:solidFill>
                <a:latin typeface="+mj-lt"/>
                <a:cs typeface="Calibri"/>
              </a:rPr>
              <a:t>C</a:t>
            </a:r>
            <a:r>
              <a:rPr sz="2000" i="1" spc="0" baseline="1706" dirty="0">
                <a:solidFill>
                  <a:srgbClr val="C00000"/>
                </a:solidFill>
                <a:latin typeface="+mj-lt"/>
                <a:cs typeface="Calibri"/>
              </a:rPr>
              <a:t>PU</a:t>
            </a:r>
            <a:r>
              <a:rPr sz="2000" i="1" spc="-144" baseline="1706" dirty="0">
                <a:solidFill>
                  <a:srgbClr val="C00000"/>
                </a:solidFill>
                <a:latin typeface="+mj-lt"/>
                <a:cs typeface="Calibri"/>
              </a:rPr>
              <a:t>F</a:t>
            </a:r>
            <a:r>
              <a:rPr sz="2000" i="1" spc="0" baseline="1706" dirty="0">
                <a:solidFill>
                  <a:srgbClr val="C00000"/>
                </a:solidFill>
                <a:latin typeface="+mj-lt"/>
                <a:cs typeface="Calibri"/>
              </a:rPr>
              <a:t>.</a:t>
            </a:r>
            <a:endParaRPr sz="1400" dirty="0">
              <a:latin typeface="+mj-lt"/>
              <a:cs typeface="Calibri"/>
            </a:endParaRPr>
          </a:p>
        </p:txBody>
      </p:sp>
      <p:sp>
        <p:nvSpPr>
          <p:cNvPr id="8" name="object 20">
            <a:extLst>
              <a:ext uri="{FF2B5EF4-FFF2-40B4-BE49-F238E27FC236}">
                <a16:creationId xmlns:a16="http://schemas.microsoft.com/office/drawing/2014/main" id="{DEBA972D-95A7-4987-AAF3-30B3C48C065E}"/>
              </a:ext>
            </a:extLst>
          </p:cNvPr>
          <p:cNvSpPr/>
          <p:nvPr/>
        </p:nvSpPr>
        <p:spPr>
          <a:xfrm>
            <a:off x="1597152" y="1272539"/>
            <a:ext cx="3259836" cy="3261360"/>
          </a:xfrm>
          <a:prstGeom prst="rect">
            <a:avLst/>
          </a:prstGeom>
          <a:blipFill>
            <a:blip r:embed="rId3" cstate="print"/>
            <a:stretch>
              <a:fillRect/>
            </a:stretch>
          </a:blipFill>
        </p:spPr>
        <p:txBody>
          <a:bodyPr wrap="square" lIns="0" tIns="0" rIns="0" bIns="0" rtlCol="0">
            <a:noAutofit/>
          </a:bodyPr>
          <a:lstStyle/>
          <a:p>
            <a:endParaRPr/>
          </a:p>
        </p:txBody>
      </p:sp>
      <p:pic>
        <p:nvPicPr>
          <p:cNvPr id="9" name="Imagen 8">
            <a:extLst>
              <a:ext uri="{FF2B5EF4-FFF2-40B4-BE49-F238E27FC236}">
                <a16:creationId xmlns:a16="http://schemas.microsoft.com/office/drawing/2014/main" id="{4768D5A5-F141-4E5D-9285-4C3B4A082DD6}"/>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a:ext>
            </a:extLst>
          </a:blip>
          <a:srcRect/>
          <a:stretch/>
        </p:blipFill>
        <p:spPr>
          <a:xfrm>
            <a:off x="1358900" y="4860536"/>
            <a:ext cx="9423336" cy="551412"/>
          </a:xfrm>
          <a:prstGeom prst="rect">
            <a:avLst/>
          </a:prstGeom>
        </p:spPr>
      </p:pic>
      <p:sp>
        <p:nvSpPr>
          <p:cNvPr id="10" name="Flecha: hacia arriba 9">
            <a:extLst>
              <a:ext uri="{FF2B5EF4-FFF2-40B4-BE49-F238E27FC236}">
                <a16:creationId xmlns:a16="http://schemas.microsoft.com/office/drawing/2014/main" id="{A4DB1DD5-125D-41C2-901E-2D3F9CCCAEB2}"/>
              </a:ext>
            </a:extLst>
          </p:cNvPr>
          <p:cNvSpPr/>
          <p:nvPr/>
        </p:nvSpPr>
        <p:spPr>
          <a:xfrm>
            <a:off x="5754591" y="5442274"/>
            <a:ext cx="631953" cy="4064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 name="object 8">
            <a:extLst>
              <a:ext uri="{FF2B5EF4-FFF2-40B4-BE49-F238E27FC236}">
                <a16:creationId xmlns:a16="http://schemas.microsoft.com/office/drawing/2014/main" id="{B9E55EDA-F340-4AA1-97E6-BA62C115E7DF}"/>
              </a:ext>
            </a:extLst>
          </p:cNvPr>
          <p:cNvSpPr txBox="1"/>
          <p:nvPr/>
        </p:nvSpPr>
        <p:spPr>
          <a:xfrm>
            <a:off x="1735772" y="5961241"/>
            <a:ext cx="9046464" cy="419067"/>
          </a:xfrm>
          <a:prstGeom prst="rect">
            <a:avLst/>
          </a:prstGeom>
        </p:spPr>
        <p:txBody>
          <a:bodyPr wrap="square" lIns="0" tIns="0" rIns="0" bIns="0" rtlCol="0">
            <a:noAutofit/>
          </a:bodyPr>
          <a:lstStyle/>
          <a:p>
            <a:pPr marL="12700">
              <a:lnSpc>
                <a:spcPts val="1935"/>
              </a:lnSpc>
              <a:spcBef>
                <a:spcPts val="96"/>
              </a:spcBef>
            </a:pPr>
            <a:r>
              <a:rPr lang="es-PE" sz="2400" spc="0" baseline="3034" dirty="0">
                <a:solidFill>
                  <a:srgbClr val="585858"/>
                </a:solidFill>
                <a:latin typeface="+mj-lt"/>
                <a:cs typeface="Calibri"/>
              </a:rPr>
              <a:t>Si el cliente conoce su CPUF debemos seleccionar “ingresar CPUF. Caso contrario solo marcar una de las dos opciones en la parte lateral.</a:t>
            </a:r>
            <a:endParaRPr sz="1600" dirty="0">
              <a:latin typeface="+mj-lt"/>
              <a:cs typeface="Calibri"/>
            </a:endParaRPr>
          </a:p>
        </p:txBody>
      </p:sp>
    </p:spTree>
    <p:extLst>
      <p:ext uri="{BB962C8B-B14F-4D97-AF65-F5344CB8AC3E}">
        <p14:creationId xmlns:p14="http://schemas.microsoft.com/office/powerpoint/2010/main" val="181619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1000"/>
                                        <p:tgtEl>
                                          <p:spTgt spid="7">
                                            <p:txEl>
                                              <p:pRg st="2" end="2"/>
                                            </p:txEl>
                                          </p:spTgt>
                                        </p:tgtEl>
                                      </p:cBhvr>
                                    </p:animEffect>
                                    <p:anim calcmode="lin" valueType="num">
                                      <p:cBhvr>
                                        <p:cTn id="22"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Effect transition="in" filter="fade">
                                      <p:cBhvr>
                                        <p:cTn id="28" dur="1000"/>
                                        <p:tgtEl>
                                          <p:spTgt spid="7">
                                            <p:txEl>
                                              <p:pRg st="3" end="3"/>
                                            </p:txEl>
                                          </p:spTgt>
                                        </p:tgtEl>
                                      </p:cBhvr>
                                    </p:animEffect>
                                    <p:anim calcmode="lin" valueType="num">
                                      <p:cBhvr>
                                        <p:cTn id="29"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wipe(down)">
                                      <p:cBhvr>
                                        <p:cTn id="4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0" grpId="0" animBg="1"/>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11D4B6A5-8FC4-4DA8-BBBE-3ADE73FBD351}"/>
              </a:ext>
            </a:extLst>
          </p:cNvPr>
          <p:cNvSpPr>
            <a:spLocks noGrp="1"/>
          </p:cNvSpPr>
          <p:nvPr>
            <p:ph type="sldNum" sz="quarter" idx="12"/>
          </p:nvPr>
        </p:nvSpPr>
        <p:spPr/>
        <p:txBody>
          <a:bodyPr/>
          <a:lstStyle/>
          <a:p>
            <a:fld id="{A3945DB8-8969-4579-9EA6-038FDDAFF65B}" type="slidenum">
              <a:rPr lang="es-PE" smtClean="0"/>
              <a:t>33</a:t>
            </a:fld>
            <a:endParaRPr lang="es-PE"/>
          </a:p>
        </p:txBody>
      </p:sp>
      <p:sp>
        <p:nvSpPr>
          <p:cNvPr id="3" name="Título 2">
            <a:extLst>
              <a:ext uri="{FF2B5EF4-FFF2-40B4-BE49-F238E27FC236}">
                <a16:creationId xmlns:a16="http://schemas.microsoft.com/office/drawing/2014/main" id="{4ED9E23B-E64D-45DB-8FA2-BEF849E621BB}"/>
              </a:ext>
            </a:extLst>
          </p:cNvPr>
          <p:cNvSpPr>
            <a:spLocks noGrp="1"/>
          </p:cNvSpPr>
          <p:nvPr>
            <p:ph type="title"/>
          </p:nvPr>
        </p:nvSpPr>
        <p:spPr/>
        <p:txBody>
          <a:bodyPr>
            <a:normAutofit fontScale="90000"/>
          </a:bodyPr>
          <a:lstStyle/>
          <a:p>
            <a:r>
              <a:rPr lang="es-PE" dirty="0"/>
              <a:t>Proceso de venta prepago fijo_</a:t>
            </a:r>
          </a:p>
        </p:txBody>
      </p:sp>
      <p:sp>
        <p:nvSpPr>
          <p:cNvPr id="4" name="object 3">
            <a:extLst>
              <a:ext uri="{FF2B5EF4-FFF2-40B4-BE49-F238E27FC236}">
                <a16:creationId xmlns:a16="http://schemas.microsoft.com/office/drawing/2014/main" id="{164EFB46-B036-4F6A-BF36-3201756761B4}"/>
              </a:ext>
            </a:extLst>
          </p:cNvPr>
          <p:cNvSpPr/>
          <p:nvPr/>
        </p:nvSpPr>
        <p:spPr>
          <a:xfrm>
            <a:off x="1793875" y="1425956"/>
            <a:ext cx="4918329" cy="4720463"/>
          </a:xfrm>
          <a:prstGeom prst="rect">
            <a:avLst/>
          </a:prstGeom>
          <a:blipFill>
            <a:blip r:embed="rId2" cstate="print"/>
            <a:stretch>
              <a:fillRect/>
            </a:stretch>
          </a:blipFill>
        </p:spPr>
        <p:txBody>
          <a:bodyPr wrap="square" lIns="0" tIns="0" rIns="0" bIns="0" rtlCol="0"/>
          <a:lstStyle/>
          <a:p>
            <a:endParaRPr/>
          </a:p>
        </p:txBody>
      </p:sp>
      <p:pic>
        <p:nvPicPr>
          <p:cNvPr id="6" name="Imagen 5">
            <a:extLst>
              <a:ext uri="{FF2B5EF4-FFF2-40B4-BE49-F238E27FC236}">
                <a16:creationId xmlns:a16="http://schemas.microsoft.com/office/drawing/2014/main" id="{5908F373-3368-4697-BDB6-7533D0063854}"/>
              </a:ext>
            </a:extLst>
          </p:cNvPr>
          <p:cNvPicPr>
            <a:picLocks noChangeAspect="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7149708" y="2797963"/>
            <a:ext cx="3823092" cy="3823092"/>
          </a:xfrm>
          <a:prstGeom prst="rect">
            <a:avLst/>
          </a:prstGeom>
        </p:spPr>
      </p:pic>
      <p:sp>
        <p:nvSpPr>
          <p:cNvPr id="7" name="Bocadillo: rectángulo con esquinas redondeadas 6">
            <a:extLst>
              <a:ext uri="{FF2B5EF4-FFF2-40B4-BE49-F238E27FC236}">
                <a16:creationId xmlns:a16="http://schemas.microsoft.com/office/drawing/2014/main" id="{A5C75A95-F69A-4C05-B8DA-C879A668847E}"/>
              </a:ext>
            </a:extLst>
          </p:cNvPr>
          <p:cNvSpPr/>
          <p:nvPr/>
        </p:nvSpPr>
        <p:spPr>
          <a:xfrm>
            <a:off x="7149708" y="1425956"/>
            <a:ext cx="4183700" cy="1372007"/>
          </a:xfrm>
          <a:prstGeom prst="wedgeRoundRectCallout">
            <a:avLst>
              <a:gd name="adj1" fmla="val -14784"/>
              <a:gd name="adj2" fmla="val 74386"/>
              <a:gd name="adj3" fmla="val 16667"/>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lang="es-PE" dirty="0">
                <a:solidFill>
                  <a:srgbClr val="4D4D4D"/>
                </a:solidFill>
                <a:cs typeface="Calibri" panose="020F0502020204030204" pitchFamily="34" charset="0"/>
              </a:rPr>
              <a:t>Luego de hacer </a:t>
            </a:r>
            <a:r>
              <a:rPr lang="es-PE" dirty="0" err="1">
                <a:solidFill>
                  <a:srgbClr val="4D4D4D"/>
                </a:solidFill>
                <a:cs typeface="Calibri" panose="020F0502020204030204" pitchFamily="34" charset="0"/>
              </a:rPr>
              <a:t>click</a:t>
            </a:r>
            <a:r>
              <a:rPr lang="es-PE" dirty="0">
                <a:solidFill>
                  <a:srgbClr val="4D4D4D"/>
                </a:solidFill>
                <a:cs typeface="Calibri" panose="020F0502020204030204" pitchFamily="34" charset="0"/>
              </a:rPr>
              <a:t> en el lápiz, seleccionamos KIT Prepago Fijo  HWF317 y grabamos para proceder con la venta.</a:t>
            </a:r>
          </a:p>
        </p:txBody>
      </p:sp>
      <p:sp>
        <p:nvSpPr>
          <p:cNvPr id="8" name="Flecha: hacia arriba 7">
            <a:extLst>
              <a:ext uri="{FF2B5EF4-FFF2-40B4-BE49-F238E27FC236}">
                <a16:creationId xmlns:a16="http://schemas.microsoft.com/office/drawing/2014/main" id="{42511544-12F7-4BE9-85CD-06D20EE77568}"/>
              </a:ext>
            </a:extLst>
          </p:cNvPr>
          <p:cNvSpPr/>
          <p:nvPr/>
        </p:nvSpPr>
        <p:spPr>
          <a:xfrm rot="16200000">
            <a:off x="5681779" y="2357238"/>
            <a:ext cx="422042" cy="4064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Flecha: hacia arriba 8">
            <a:extLst>
              <a:ext uri="{FF2B5EF4-FFF2-40B4-BE49-F238E27FC236}">
                <a16:creationId xmlns:a16="http://schemas.microsoft.com/office/drawing/2014/main" id="{06644A0C-DB1B-4705-826A-1E9621AF65B2}"/>
              </a:ext>
            </a:extLst>
          </p:cNvPr>
          <p:cNvSpPr/>
          <p:nvPr/>
        </p:nvSpPr>
        <p:spPr>
          <a:xfrm>
            <a:off x="3660822" y="3967377"/>
            <a:ext cx="422042" cy="4064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3864789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6103B91B-A82C-48D6-896C-19F76AF1E87C}"/>
              </a:ext>
            </a:extLst>
          </p:cNvPr>
          <p:cNvSpPr/>
          <p:nvPr/>
        </p:nvSpPr>
        <p:spPr>
          <a:xfrm>
            <a:off x="850971" y="3014187"/>
            <a:ext cx="10188090" cy="3214541"/>
          </a:xfrm>
          <a:prstGeom prst="rect">
            <a:avLst/>
          </a:prstGeom>
          <a:blipFill>
            <a:blip r:embed="rId2" cstate="screen">
              <a:extLst>
                <a:ext uri="{28A0092B-C50C-407E-A947-70E740481C1C}">
                  <a14:useLocalDpi xmlns:a14="http://schemas.microsoft.com/office/drawing/2010/main"/>
                </a:ext>
              </a:extLst>
            </a:blip>
            <a:stretch>
              <a:fillRect b="1"/>
            </a:stretch>
          </a:blipFill>
        </p:spPr>
        <p:txBody>
          <a:bodyPr wrap="square" lIns="0" tIns="0" rIns="0" bIns="0" rtlCol="0"/>
          <a:lstStyle/>
          <a:p>
            <a:endParaRPr/>
          </a:p>
        </p:txBody>
      </p:sp>
      <p:sp>
        <p:nvSpPr>
          <p:cNvPr id="2" name="Marcador de número de diapositiva 1">
            <a:extLst>
              <a:ext uri="{FF2B5EF4-FFF2-40B4-BE49-F238E27FC236}">
                <a16:creationId xmlns:a16="http://schemas.microsoft.com/office/drawing/2014/main" id="{66CFFA05-2B10-4D9B-B224-E4D69ECBFB96}"/>
              </a:ext>
            </a:extLst>
          </p:cNvPr>
          <p:cNvSpPr>
            <a:spLocks noGrp="1"/>
          </p:cNvSpPr>
          <p:nvPr>
            <p:ph type="sldNum" sz="quarter" idx="12"/>
          </p:nvPr>
        </p:nvSpPr>
        <p:spPr/>
        <p:txBody>
          <a:bodyPr/>
          <a:lstStyle/>
          <a:p>
            <a:fld id="{A3945DB8-8969-4579-9EA6-038FDDAFF65B}" type="slidenum">
              <a:rPr lang="es-PE" smtClean="0"/>
              <a:t>34</a:t>
            </a:fld>
            <a:endParaRPr lang="es-PE"/>
          </a:p>
        </p:txBody>
      </p:sp>
      <p:sp>
        <p:nvSpPr>
          <p:cNvPr id="3" name="Título 2">
            <a:extLst>
              <a:ext uri="{FF2B5EF4-FFF2-40B4-BE49-F238E27FC236}">
                <a16:creationId xmlns:a16="http://schemas.microsoft.com/office/drawing/2014/main" id="{172C8B2D-B50A-4CDF-A73E-69844101E951}"/>
              </a:ext>
            </a:extLst>
          </p:cNvPr>
          <p:cNvSpPr>
            <a:spLocks noGrp="1"/>
          </p:cNvSpPr>
          <p:nvPr>
            <p:ph type="title"/>
          </p:nvPr>
        </p:nvSpPr>
        <p:spPr/>
        <p:txBody>
          <a:bodyPr>
            <a:normAutofit fontScale="90000"/>
          </a:bodyPr>
          <a:lstStyle/>
          <a:p>
            <a:r>
              <a:rPr lang="es-PE" dirty="0"/>
              <a:t>Proceso de venta prepago fijo_</a:t>
            </a:r>
          </a:p>
        </p:txBody>
      </p:sp>
      <p:sp>
        <p:nvSpPr>
          <p:cNvPr id="4" name="object 3">
            <a:extLst>
              <a:ext uri="{FF2B5EF4-FFF2-40B4-BE49-F238E27FC236}">
                <a16:creationId xmlns:a16="http://schemas.microsoft.com/office/drawing/2014/main" id="{B197D485-85B1-493A-8005-AD3A70D22E93}"/>
              </a:ext>
            </a:extLst>
          </p:cNvPr>
          <p:cNvSpPr/>
          <p:nvPr/>
        </p:nvSpPr>
        <p:spPr>
          <a:xfrm>
            <a:off x="7467600" y="4407443"/>
            <a:ext cx="4055166" cy="1537252"/>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pic>
        <p:nvPicPr>
          <p:cNvPr id="6" name="Imagen 5">
            <a:extLst>
              <a:ext uri="{FF2B5EF4-FFF2-40B4-BE49-F238E27FC236}">
                <a16:creationId xmlns:a16="http://schemas.microsoft.com/office/drawing/2014/main" id="{8C626256-F665-4B2C-9414-6EB57A0C949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57131" y="2031211"/>
            <a:ext cx="10375770" cy="927651"/>
          </a:xfrm>
          <a:prstGeom prst="rect">
            <a:avLst/>
          </a:prstGeom>
        </p:spPr>
      </p:pic>
      <p:sp>
        <p:nvSpPr>
          <p:cNvPr id="7" name="Bocadillo: rectángulo con esquinas redondeadas 6">
            <a:extLst>
              <a:ext uri="{FF2B5EF4-FFF2-40B4-BE49-F238E27FC236}">
                <a16:creationId xmlns:a16="http://schemas.microsoft.com/office/drawing/2014/main" id="{3FE6FAF1-3665-44E7-9C89-B37DE25891FB}"/>
              </a:ext>
            </a:extLst>
          </p:cNvPr>
          <p:cNvSpPr/>
          <p:nvPr/>
        </p:nvSpPr>
        <p:spPr>
          <a:xfrm>
            <a:off x="850971" y="4052489"/>
            <a:ext cx="2541586" cy="1526675"/>
          </a:xfrm>
          <a:prstGeom prst="wedgeRoundRectCallout">
            <a:avLst>
              <a:gd name="adj1" fmla="val 57783"/>
              <a:gd name="adj2" fmla="val -15670"/>
              <a:gd name="adj3" fmla="val 16667"/>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lang="es-PE" dirty="0">
                <a:solidFill>
                  <a:srgbClr val="4D4D4D"/>
                </a:solidFill>
                <a:cs typeface="Calibri" panose="020F0502020204030204" pitchFamily="34" charset="0"/>
              </a:rPr>
              <a:t>Grabamos la orden y quedará en </a:t>
            </a:r>
            <a:r>
              <a:rPr lang="es-PE" dirty="0" err="1">
                <a:solidFill>
                  <a:srgbClr val="4D4D4D"/>
                </a:solidFill>
                <a:cs typeface="Calibri" panose="020F0502020204030204" pitchFamily="34" charset="0"/>
              </a:rPr>
              <a:t>inbox</a:t>
            </a:r>
            <a:r>
              <a:rPr lang="es-PE" dirty="0">
                <a:solidFill>
                  <a:srgbClr val="4D4D4D"/>
                </a:solidFill>
                <a:cs typeface="Calibri" panose="020F0502020204030204" pitchFamily="34" charset="0"/>
              </a:rPr>
              <a:t> tienda.</a:t>
            </a:r>
          </a:p>
          <a:p>
            <a:pPr algn="ctr"/>
            <a:r>
              <a:rPr lang="es-PE" dirty="0">
                <a:solidFill>
                  <a:srgbClr val="4D4D4D"/>
                </a:solidFill>
                <a:cs typeface="Calibri" panose="020F0502020204030204" pitchFamily="34" charset="0"/>
              </a:rPr>
              <a:t>Seguimos con la validación biométrica.</a:t>
            </a:r>
          </a:p>
        </p:txBody>
      </p:sp>
      <p:sp>
        <p:nvSpPr>
          <p:cNvPr id="8" name="CuadroTexto 7">
            <a:extLst>
              <a:ext uri="{FF2B5EF4-FFF2-40B4-BE49-F238E27FC236}">
                <a16:creationId xmlns:a16="http://schemas.microsoft.com/office/drawing/2014/main" id="{DF43C0F6-6FD9-4F9D-A298-9CD731C1AC0C}"/>
              </a:ext>
            </a:extLst>
          </p:cNvPr>
          <p:cNvSpPr txBox="1"/>
          <p:nvPr/>
        </p:nvSpPr>
        <p:spPr>
          <a:xfrm>
            <a:off x="1358900" y="1201502"/>
            <a:ext cx="9021899" cy="707886"/>
          </a:xfrm>
          <a:prstGeom prst="rect">
            <a:avLst/>
          </a:prstGeom>
          <a:noFill/>
        </p:spPr>
        <p:txBody>
          <a:bodyPr wrap="square" rtlCol="0">
            <a:spAutoFit/>
          </a:bodyPr>
          <a:lstStyle/>
          <a:p>
            <a:r>
              <a:rPr lang="es-PE" sz="2000" dirty="0">
                <a:solidFill>
                  <a:schemeClr val="tx1">
                    <a:lumMod val="65000"/>
                    <a:lumOff val="35000"/>
                  </a:schemeClr>
                </a:solidFill>
                <a:latin typeface="+mj-lt"/>
                <a:cs typeface="Calibri" panose="020F0502020204030204" pitchFamily="34" charset="0"/>
              </a:rPr>
              <a:t>Con el ítem ya agregado procedemos a grabar la orden y lanzará el número correspondiente en </a:t>
            </a:r>
            <a:r>
              <a:rPr lang="es-PE" sz="2000" dirty="0" err="1">
                <a:solidFill>
                  <a:schemeClr val="tx1">
                    <a:lumMod val="65000"/>
                    <a:lumOff val="35000"/>
                  </a:schemeClr>
                </a:solidFill>
                <a:latin typeface="+mj-lt"/>
                <a:cs typeface="Calibri" panose="020F0502020204030204" pitchFamily="34" charset="0"/>
              </a:rPr>
              <a:t>inbox</a:t>
            </a:r>
            <a:r>
              <a:rPr lang="es-PE" sz="2000" dirty="0">
                <a:solidFill>
                  <a:schemeClr val="tx1">
                    <a:lumMod val="65000"/>
                    <a:lumOff val="35000"/>
                  </a:schemeClr>
                </a:solidFill>
                <a:latin typeface="+mj-lt"/>
                <a:cs typeface="Calibri" panose="020F0502020204030204" pitchFamily="34" charset="0"/>
              </a:rPr>
              <a:t> tienda.</a:t>
            </a:r>
          </a:p>
        </p:txBody>
      </p:sp>
      <p:sp>
        <p:nvSpPr>
          <p:cNvPr id="9" name="Rectángulo redondeado 22">
            <a:extLst>
              <a:ext uri="{FF2B5EF4-FFF2-40B4-BE49-F238E27FC236}">
                <a16:creationId xmlns:a16="http://schemas.microsoft.com/office/drawing/2014/main" id="{FF8E9844-0EB8-4C23-9272-C904C861FEFA}"/>
              </a:ext>
            </a:extLst>
          </p:cNvPr>
          <p:cNvSpPr/>
          <p:nvPr/>
        </p:nvSpPr>
        <p:spPr>
          <a:xfrm>
            <a:off x="802095" y="3162451"/>
            <a:ext cx="10330806" cy="606005"/>
          </a:xfrm>
          <a:prstGeom prst="roundRect">
            <a:avLst/>
          </a:prstGeom>
          <a:noFill/>
          <a:ln w="38100">
            <a:solidFill>
              <a:srgbClr val="FF67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3190421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BE6CAAC2-5652-4470-87C9-AD55A10F54FA}"/>
              </a:ext>
            </a:extLst>
          </p:cNvPr>
          <p:cNvSpPr>
            <a:spLocks noGrp="1"/>
          </p:cNvSpPr>
          <p:nvPr>
            <p:ph type="sldNum" sz="quarter" idx="12"/>
          </p:nvPr>
        </p:nvSpPr>
        <p:spPr/>
        <p:txBody>
          <a:bodyPr/>
          <a:lstStyle/>
          <a:p>
            <a:fld id="{A3945DB8-8969-4579-9EA6-038FDDAFF65B}" type="slidenum">
              <a:rPr lang="es-PE" smtClean="0"/>
              <a:t>35</a:t>
            </a:fld>
            <a:endParaRPr lang="es-PE"/>
          </a:p>
        </p:txBody>
      </p:sp>
      <p:sp>
        <p:nvSpPr>
          <p:cNvPr id="3" name="Título 2">
            <a:extLst>
              <a:ext uri="{FF2B5EF4-FFF2-40B4-BE49-F238E27FC236}">
                <a16:creationId xmlns:a16="http://schemas.microsoft.com/office/drawing/2014/main" id="{D014887A-E292-4374-AE26-51E90E6A0906}"/>
              </a:ext>
            </a:extLst>
          </p:cNvPr>
          <p:cNvSpPr>
            <a:spLocks noGrp="1"/>
          </p:cNvSpPr>
          <p:nvPr>
            <p:ph type="title"/>
          </p:nvPr>
        </p:nvSpPr>
        <p:spPr/>
        <p:txBody>
          <a:bodyPr>
            <a:normAutofit fontScale="90000"/>
          </a:bodyPr>
          <a:lstStyle/>
          <a:p>
            <a:r>
              <a:rPr lang="es-PE" dirty="0"/>
              <a:t>Proceso de venta prepago fijo_</a:t>
            </a:r>
          </a:p>
        </p:txBody>
      </p:sp>
      <p:pic>
        <p:nvPicPr>
          <p:cNvPr id="6" name="Imagen 5">
            <a:extLst>
              <a:ext uri="{FF2B5EF4-FFF2-40B4-BE49-F238E27FC236}">
                <a16:creationId xmlns:a16="http://schemas.microsoft.com/office/drawing/2014/main" id="{133BCEFB-C0BE-4E49-8249-858F5CEC3890}"/>
              </a:ext>
            </a:extLst>
          </p:cNvPr>
          <p:cNvPicPr>
            <a:picLocks noChangeAspect="1"/>
          </p:cNvPicPr>
          <p:nvPr/>
        </p:nvPicPr>
        <p:blipFill rotWithShape="1">
          <a:blip r:embed="rId2" cstate="hqprint">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a:ext>
            </a:extLst>
          </a:blip>
          <a:srcRect/>
          <a:stretch/>
        </p:blipFill>
        <p:spPr>
          <a:xfrm>
            <a:off x="1268077" y="1759469"/>
            <a:ext cx="6912646" cy="4379663"/>
          </a:xfrm>
          <a:prstGeom prst="rect">
            <a:avLst/>
          </a:prstGeom>
          <a:ln w="6350">
            <a:noFill/>
          </a:ln>
        </p:spPr>
      </p:pic>
      <p:sp>
        <p:nvSpPr>
          <p:cNvPr id="7" name="Llamada rectangular redondeada 8">
            <a:extLst>
              <a:ext uri="{FF2B5EF4-FFF2-40B4-BE49-F238E27FC236}">
                <a16:creationId xmlns:a16="http://schemas.microsoft.com/office/drawing/2014/main" id="{A167EA6B-370A-4DBE-929A-CF7A11E91786}"/>
              </a:ext>
            </a:extLst>
          </p:cNvPr>
          <p:cNvSpPr/>
          <p:nvPr/>
        </p:nvSpPr>
        <p:spPr>
          <a:xfrm>
            <a:off x="7665179" y="2500575"/>
            <a:ext cx="3571461" cy="1275319"/>
          </a:xfrm>
          <a:prstGeom prst="wedgeRoundRectCallout">
            <a:avLst>
              <a:gd name="adj1" fmla="val -9965"/>
              <a:gd name="adj2" fmla="val 73599"/>
              <a:gd name="adj3" fmla="val 16667"/>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r>
              <a:rPr lang="es-PE" dirty="0">
                <a:solidFill>
                  <a:srgbClr val="4D4D4D"/>
                </a:solidFill>
                <a:latin typeface="+mj-lt"/>
                <a:cs typeface="Calibri" panose="020F0502020204030204" pitchFamily="34" charset="0"/>
              </a:rPr>
              <a:t>Hacemos que el cliente coloque su índice sobre el biométrico, </a:t>
            </a:r>
            <a:r>
              <a:rPr lang="es-PE" b="1" dirty="0">
                <a:solidFill>
                  <a:srgbClr val="90CB46"/>
                </a:solidFill>
                <a:latin typeface="+mj-lt"/>
                <a:cs typeface="Calibri" panose="020F0502020204030204" pitchFamily="34" charset="0"/>
              </a:rPr>
              <a:t>ambas manos</a:t>
            </a:r>
            <a:r>
              <a:rPr lang="es-PE" dirty="0">
                <a:solidFill>
                  <a:srgbClr val="4D4D4D"/>
                </a:solidFill>
                <a:latin typeface="+mj-lt"/>
                <a:cs typeface="Calibri" panose="020F0502020204030204" pitchFamily="34" charset="0"/>
              </a:rPr>
              <a:t>.</a:t>
            </a:r>
          </a:p>
        </p:txBody>
      </p:sp>
      <p:pic>
        <p:nvPicPr>
          <p:cNvPr id="8" name="Imagen 7">
            <a:extLst>
              <a:ext uri="{FF2B5EF4-FFF2-40B4-BE49-F238E27FC236}">
                <a16:creationId xmlns:a16="http://schemas.microsoft.com/office/drawing/2014/main" id="{9D423091-582A-46FA-B1DB-C48556378620}"/>
              </a:ext>
            </a:extLst>
          </p:cNvPr>
          <p:cNvPicPr>
            <a:picLocks noChangeAspect="1"/>
          </p:cNvPicPr>
          <p:nvPr/>
        </p:nvPicPr>
        <p:blipFill rotWithShape="1">
          <a:blip r:embed="rId4" cstate="screen">
            <a:clrChange>
              <a:clrFrom>
                <a:srgbClr val="FEFEFE"/>
              </a:clrFrom>
              <a:clrTo>
                <a:srgbClr val="FEFEFE">
                  <a:alpha val="0"/>
                </a:srgbClr>
              </a:clrTo>
            </a:clrChange>
            <a:extLst>
              <a:ext uri="{28A0092B-C50C-407E-A947-70E740481C1C}">
                <a14:useLocalDpi xmlns:a14="http://schemas.microsoft.com/office/drawing/2010/main"/>
              </a:ext>
            </a:extLst>
          </a:blip>
          <a:srcRect/>
          <a:stretch/>
        </p:blipFill>
        <p:spPr>
          <a:xfrm>
            <a:off x="7773126" y="3775894"/>
            <a:ext cx="3823092" cy="2675185"/>
          </a:xfrm>
          <a:prstGeom prst="rect">
            <a:avLst/>
          </a:prstGeom>
        </p:spPr>
      </p:pic>
      <p:sp>
        <p:nvSpPr>
          <p:cNvPr id="10" name="Rectángulo 9">
            <a:extLst>
              <a:ext uri="{FF2B5EF4-FFF2-40B4-BE49-F238E27FC236}">
                <a16:creationId xmlns:a16="http://schemas.microsoft.com/office/drawing/2014/main" id="{0EB92A43-F9F0-4F4E-93AF-666A52A1B2F2}"/>
              </a:ext>
            </a:extLst>
          </p:cNvPr>
          <p:cNvSpPr/>
          <p:nvPr/>
        </p:nvSpPr>
        <p:spPr>
          <a:xfrm>
            <a:off x="3749913" y="4267200"/>
            <a:ext cx="1323738" cy="13433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1" name="Picture 2" descr="http://correvedile.com/images/director/huella-dactilar.png">
            <a:extLst>
              <a:ext uri="{FF2B5EF4-FFF2-40B4-BE49-F238E27FC236}">
                <a16:creationId xmlns:a16="http://schemas.microsoft.com/office/drawing/2014/main" id="{D05EE498-3FC8-4C4A-8920-6B5F5FA276B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034740" y="4318184"/>
            <a:ext cx="784830" cy="1182932"/>
          </a:xfrm>
          <a:prstGeom prst="rect">
            <a:avLst/>
          </a:prstGeom>
          <a:noFill/>
          <a:extLst>
            <a:ext uri="{909E8E84-426E-40DD-AFC4-6F175D3DCCD1}">
              <a14:hiddenFill xmlns:a14="http://schemas.microsoft.com/office/drawing/2010/main">
                <a:solidFill>
                  <a:srgbClr val="FFFFFF"/>
                </a:solidFill>
              </a14:hiddenFill>
            </a:ext>
          </a:extLst>
        </p:spPr>
      </p:pic>
      <p:sp>
        <p:nvSpPr>
          <p:cNvPr id="13" name="Rectángulo 12">
            <a:extLst>
              <a:ext uri="{FF2B5EF4-FFF2-40B4-BE49-F238E27FC236}">
                <a16:creationId xmlns:a16="http://schemas.microsoft.com/office/drawing/2014/main" id="{6EFAEBCD-86AE-4BC4-A8E1-5B6EAA4A57CB}"/>
              </a:ext>
            </a:extLst>
          </p:cNvPr>
          <p:cNvSpPr/>
          <p:nvPr/>
        </p:nvSpPr>
        <p:spPr>
          <a:xfrm>
            <a:off x="5582671" y="4272156"/>
            <a:ext cx="1323738" cy="13433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2" name="Picture 2" descr="http://correvedile.com/images/director/huella-dactilar.png">
            <a:extLst>
              <a:ext uri="{FF2B5EF4-FFF2-40B4-BE49-F238E27FC236}">
                <a16:creationId xmlns:a16="http://schemas.microsoft.com/office/drawing/2014/main" id="{ABB81BB1-9314-424D-948E-0C30E464035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852125" y="4318184"/>
            <a:ext cx="784830" cy="1182932"/>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a:extLst>
              <a:ext uri="{FF2B5EF4-FFF2-40B4-BE49-F238E27FC236}">
                <a16:creationId xmlns:a16="http://schemas.microsoft.com/office/drawing/2014/main" id="{9490F8B2-4DE4-4332-A391-051C687B9DD1}"/>
              </a:ext>
            </a:extLst>
          </p:cNvPr>
          <p:cNvSpPr txBox="1"/>
          <p:nvPr/>
        </p:nvSpPr>
        <p:spPr>
          <a:xfrm>
            <a:off x="693996" y="4170986"/>
            <a:ext cx="2498830" cy="738664"/>
          </a:xfrm>
          <a:prstGeom prst="rect">
            <a:avLst/>
          </a:prstGeom>
          <a:noFill/>
        </p:spPr>
        <p:txBody>
          <a:bodyPr wrap="square" rtlCol="0">
            <a:spAutoFit/>
          </a:bodyPr>
          <a:lstStyle/>
          <a:p>
            <a:r>
              <a:rPr lang="es-PE" sz="1400" dirty="0">
                <a:solidFill>
                  <a:srgbClr val="FF6702"/>
                </a:solidFill>
                <a:latin typeface="+mj-lt"/>
                <a:cs typeface="Calibri" panose="020F0502020204030204" pitchFamily="34" charset="0"/>
              </a:rPr>
              <a:t>El lector emitirá una </a:t>
            </a:r>
            <a:r>
              <a:rPr lang="es-PE" sz="1400" b="1" dirty="0">
                <a:solidFill>
                  <a:srgbClr val="FF0000"/>
                </a:solidFill>
                <a:latin typeface="+mj-lt"/>
                <a:cs typeface="Calibri" panose="020F0502020204030204" pitchFamily="34" charset="0"/>
              </a:rPr>
              <a:t>luz roja</a:t>
            </a:r>
            <a:r>
              <a:rPr lang="es-PE" sz="1400" dirty="0">
                <a:solidFill>
                  <a:srgbClr val="FF6702"/>
                </a:solidFill>
                <a:latin typeface="+mj-lt"/>
                <a:cs typeface="Calibri" panose="020F0502020204030204" pitchFamily="34" charset="0"/>
              </a:rPr>
              <a:t> al momento de que se deba colocar la </a:t>
            </a:r>
            <a:r>
              <a:rPr lang="es-PE" sz="1400" b="1" dirty="0">
                <a:solidFill>
                  <a:srgbClr val="0154A0"/>
                </a:solidFill>
                <a:latin typeface="+mj-lt"/>
                <a:cs typeface="Calibri" panose="020F0502020204030204" pitchFamily="34" charset="0"/>
              </a:rPr>
              <a:t>huella</a:t>
            </a:r>
          </a:p>
        </p:txBody>
      </p:sp>
      <p:sp>
        <p:nvSpPr>
          <p:cNvPr id="5" name="CuadroTexto 4">
            <a:extLst>
              <a:ext uri="{FF2B5EF4-FFF2-40B4-BE49-F238E27FC236}">
                <a16:creationId xmlns:a16="http://schemas.microsoft.com/office/drawing/2014/main" id="{8590F3BF-31AE-4E9B-87CB-121B4514CBCF}"/>
              </a:ext>
            </a:extLst>
          </p:cNvPr>
          <p:cNvSpPr txBox="1"/>
          <p:nvPr/>
        </p:nvSpPr>
        <p:spPr>
          <a:xfrm>
            <a:off x="1358900" y="1162658"/>
            <a:ext cx="10030692" cy="646331"/>
          </a:xfrm>
          <a:prstGeom prst="rect">
            <a:avLst/>
          </a:prstGeom>
          <a:noFill/>
        </p:spPr>
        <p:txBody>
          <a:bodyPr wrap="square" rtlCol="0">
            <a:spAutoFit/>
          </a:bodyPr>
          <a:lstStyle/>
          <a:p>
            <a:r>
              <a:rPr lang="es-PE" dirty="0">
                <a:solidFill>
                  <a:srgbClr val="4D4D4D"/>
                </a:solidFill>
                <a:latin typeface="+mj-lt"/>
                <a:cs typeface="Calibri" panose="020F0502020204030204" pitchFamily="34" charset="0"/>
              </a:rPr>
              <a:t>Todo cliente con D.N.I. debe pasar la validación biométrica para su correcto registro y el resultado de ser exitoso.</a:t>
            </a:r>
          </a:p>
        </p:txBody>
      </p:sp>
    </p:spTree>
    <p:extLst>
      <p:ext uri="{BB962C8B-B14F-4D97-AF65-F5344CB8AC3E}">
        <p14:creationId xmlns:p14="http://schemas.microsoft.com/office/powerpoint/2010/main" val="3023219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57ADEB99-D28F-45EC-AA52-F59C30624CD2}"/>
              </a:ext>
            </a:extLst>
          </p:cNvPr>
          <p:cNvSpPr>
            <a:spLocks noGrp="1"/>
          </p:cNvSpPr>
          <p:nvPr>
            <p:ph type="sldNum" sz="quarter" idx="12"/>
          </p:nvPr>
        </p:nvSpPr>
        <p:spPr/>
        <p:txBody>
          <a:bodyPr/>
          <a:lstStyle/>
          <a:p>
            <a:fld id="{A3945DB8-8969-4579-9EA6-038FDDAFF65B}" type="slidenum">
              <a:rPr lang="es-PE" smtClean="0"/>
              <a:t>36</a:t>
            </a:fld>
            <a:endParaRPr lang="es-PE"/>
          </a:p>
        </p:txBody>
      </p:sp>
      <p:sp>
        <p:nvSpPr>
          <p:cNvPr id="3" name="Título 2">
            <a:extLst>
              <a:ext uri="{FF2B5EF4-FFF2-40B4-BE49-F238E27FC236}">
                <a16:creationId xmlns:a16="http://schemas.microsoft.com/office/drawing/2014/main" id="{62690D85-3BF6-48CE-9F51-A3E7C2BCE5E3}"/>
              </a:ext>
            </a:extLst>
          </p:cNvPr>
          <p:cNvSpPr>
            <a:spLocks noGrp="1"/>
          </p:cNvSpPr>
          <p:nvPr>
            <p:ph type="title"/>
          </p:nvPr>
        </p:nvSpPr>
        <p:spPr/>
        <p:txBody>
          <a:bodyPr>
            <a:normAutofit fontScale="90000"/>
          </a:bodyPr>
          <a:lstStyle/>
          <a:p>
            <a:r>
              <a:rPr lang="es-PE" dirty="0"/>
              <a:t>Proceso de venta prepago fijo_</a:t>
            </a:r>
          </a:p>
        </p:txBody>
      </p:sp>
      <p:sp>
        <p:nvSpPr>
          <p:cNvPr id="5" name="Rectángulo 4">
            <a:extLst>
              <a:ext uri="{FF2B5EF4-FFF2-40B4-BE49-F238E27FC236}">
                <a16:creationId xmlns:a16="http://schemas.microsoft.com/office/drawing/2014/main" id="{502548A2-D32F-4417-9B8C-EBA3637EC3F6}"/>
              </a:ext>
            </a:extLst>
          </p:cNvPr>
          <p:cNvSpPr/>
          <p:nvPr/>
        </p:nvSpPr>
        <p:spPr>
          <a:xfrm>
            <a:off x="1358900" y="1583132"/>
            <a:ext cx="9501809" cy="1200329"/>
          </a:xfrm>
          <a:prstGeom prst="rect">
            <a:avLst/>
          </a:prstGeom>
        </p:spPr>
        <p:txBody>
          <a:bodyPr wrap="square">
            <a:spAutoFit/>
          </a:bodyPr>
          <a:lstStyle/>
          <a:p>
            <a:pPr algn="just"/>
            <a:r>
              <a:rPr lang="es-PE" dirty="0">
                <a:solidFill>
                  <a:schemeClr val="tx1">
                    <a:lumMod val="75000"/>
                    <a:lumOff val="25000"/>
                  </a:schemeClr>
                </a:solidFill>
              </a:rPr>
              <a:t>Luego de pasar el biométrico de manera exitosa y de haber realizado el pago en caja, aparecerá el siguiente mensaje luego de seleccionar la opción “avanzar”, el cual confirma que todos los datos ingresados son los correctos, ya que después de este paso se generarán los documentos finales.</a:t>
            </a:r>
          </a:p>
        </p:txBody>
      </p:sp>
      <p:pic>
        <p:nvPicPr>
          <p:cNvPr id="6" name="Picture 6">
            <a:extLst>
              <a:ext uri="{FF2B5EF4-FFF2-40B4-BE49-F238E27FC236}">
                <a16:creationId xmlns:a16="http://schemas.microsoft.com/office/drawing/2014/main" id="{262FAC08-189B-4EAA-BC7D-9BFA05BABAEF}"/>
              </a:ext>
            </a:extLst>
          </p:cNvPr>
          <p:cNvPicPr>
            <a:picLocks noChangeAspect="1" noChangeArrowheads="1"/>
          </p:cNvPicPr>
          <p:nvPr/>
        </p:nvPicPr>
        <p:blipFill rotWithShape="1">
          <a:blip r:embed="rId2" cstate="screen">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a:ext>
            </a:extLst>
          </a:blip>
          <a:srcRect l="-441"/>
          <a:stretch/>
        </p:blipFill>
        <p:spPr bwMode="auto">
          <a:xfrm>
            <a:off x="1358900" y="3074504"/>
            <a:ext cx="9501809" cy="834887"/>
          </a:xfrm>
          <a:prstGeom prst="rect">
            <a:avLst/>
          </a:prstGeom>
          <a:noFill/>
          <a:ln w="63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Imagen 6">
            <a:extLst>
              <a:ext uri="{FF2B5EF4-FFF2-40B4-BE49-F238E27FC236}">
                <a16:creationId xmlns:a16="http://schemas.microsoft.com/office/drawing/2014/main" id="{3795FFAF-117A-40FE-9C50-EBDEF0CCDD63}"/>
              </a:ext>
            </a:extLst>
          </p:cNvPr>
          <p:cNvPicPr>
            <a:picLocks noChangeAspect="1"/>
          </p:cNvPicPr>
          <p:nvPr/>
        </p:nvPicPr>
        <p:blipFill>
          <a:blip r:embed="rId4"/>
          <a:stretch>
            <a:fillRect/>
          </a:stretch>
        </p:blipFill>
        <p:spPr>
          <a:xfrm>
            <a:off x="6454103" y="2765132"/>
            <a:ext cx="4378997" cy="1528572"/>
          </a:xfrm>
          <a:prstGeom prst="rect">
            <a:avLst/>
          </a:prstGeom>
        </p:spPr>
      </p:pic>
      <p:sp>
        <p:nvSpPr>
          <p:cNvPr id="8" name="Rectángulo 7">
            <a:extLst>
              <a:ext uri="{FF2B5EF4-FFF2-40B4-BE49-F238E27FC236}">
                <a16:creationId xmlns:a16="http://schemas.microsoft.com/office/drawing/2014/main" id="{D52BAD63-9FD8-4A91-8027-D7DFAB000A44}"/>
              </a:ext>
            </a:extLst>
          </p:cNvPr>
          <p:cNvSpPr/>
          <p:nvPr/>
        </p:nvSpPr>
        <p:spPr>
          <a:xfrm>
            <a:off x="6109804" y="4908023"/>
            <a:ext cx="4750905" cy="923330"/>
          </a:xfrm>
          <a:prstGeom prst="rect">
            <a:avLst/>
          </a:prstGeom>
        </p:spPr>
        <p:txBody>
          <a:bodyPr wrap="square">
            <a:spAutoFit/>
          </a:bodyPr>
          <a:lstStyle/>
          <a:p>
            <a:pPr algn="just"/>
            <a:r>
              <a:rPr lang="es-PE" dirty="0">
                <a:solidFill>
                  <a:schemeClr val="tx1">
                    <a:lumMod val="75000"/>
                    <a:lumOff val="25000"/>
                  </a:schemeClr>
                </a:solidFill>
              </a:rPr>
              <a:t>Cuando se generen los documentos, aparecerá el siguiente mensaje y damos “Aceptar”.</a:t>
            </a:r>
          </a:p>
        </p:txBody>
      </p:sp>
      <p:pic>
        <p:nvPicPr>
          <p:cNvPr id="9" name="Imagen 8">
            <a:extLst>
              <a:ext uri="{FF2B5EF4-FFF2-40B4-BE49-F238E27FC236}">
                <a16:creationId xmlns:a16="http://schemas.microsoft.com/office/drawing/2014/main" id="{FB2C60B0-8D19-4630-A76E-11FDCED0C1F6}"/>
              </a:ext>
            </a:extLst>
          </p:cNvPr>
          <p:cNvPicPr>
            <a:picLocks noChangeAspect="1"/>
          </p:cNvPicPr>
          <p:nvPr/>
        </p:nvPicPr>
        <p:blipFill>
          <a:blip r:embed="rId5"/>
          <a:stretch>
            <a:fillRect/>
          </a:stretch>
        </p:blipFill>
        <p:spPr>
          <a:xfrm>
            <a:off x="1358900" y="4605220"/>
            <a:ext cx="4428839" cy="1472650"/>
          </a:xfrm>
          <a:prstGeom prst="rect">
            <a:avLst/>
          </a:prstGeom>
        </p:spPr>
      </p:pic>
    </p:spTree>
    <p:extLst>
      <p:ext uri="{BB962C8B-B14F-4D97-AF65-F5344CB8AC3E}">
        <p14:creationId xmlns:p14="http://schemas.microsoft.com/office/powerpoint/2010/main" val="3682153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par>
                          <p:cTn id="13" fill="hold">
                            <p:stCondLst>
                              <p:cond delay="500"/>
                            </p:stCondLst>
                            <p:childTnLst>
                              <p:par>
                                <p:cTn id="14" presetID="42" presetClass="entr" presetSubtype="0"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1000"/>
                                        <p:tgtEl>
                                          <p:spTgt spid="9"/>
                                        </p:tgtEl>
                                      </p:cBhvr>
                                    </p:animEffect>
                                    <p:anim calcmode="lin" valueType="num">
                                      <p:cBhvr>
                                        <p:cTn id="17" dur="1000" fill="hold"/>
                                        <p:tgtEl>
                                          <p:spTgt spid="9"/>
                                        </p:tgtEl>
                                        <p:attrNameLst>
                                          <p:attrName>ppt_x</p:attrName>
                                        </p:attrNameLst>
                                      </p:cBhvr>
                                      <p:tavLst>
                                        <p:tav tm="0">
                                          <p:val>
                                            <p:strVal val="#ppt_x"/>
                                          </p:val>
                                        </p:tav>
                                        <p:tav tm="100000">
                                          <p:val>
                                            <p:strVal val="#ppt_x"/>
                                          </p:val>
                                        </p:tav>
                                      </p:tavLst>
                                    </p:anim>
                                    <p:anim calcmode="lin" valueType="num">
                                      <p:cBhvr>
                                        <p:cTn id="1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4A480252-1510-4480-9BFD-F0D08FF55733}"/>
              </a:ext>
            </a:extLst>
          </p:cNvPr>
          <p:cNvSpPr>
            <a:spLocks noGrp="1"/>
          </p:cNvSpPr>
          <p:nvPr>
            <p:ph type="sldNum" sz="quarter" idx="12"/>
          </p:nvPr>
        </p:nvSpPr>
        <p:spPr/>
        <p:txBody>
          <a:bodyPr/>
          <a:lstStyle/>
          <a:p>
            <a:fld id="{A3945DB8-8969-4579-9EA6-038FDDAFF65B}" type="slidenum">
              <a:rPr lang="es-PE" smtClean="0"/>
              <a:t>37</a:t>
            </a:fld>
            <a:endParaRPr lang="es-PE"/>
          </a:p>
        </p:txBody>
      </p:sp>
      <p:sp>
        <p:nvSpPr>
          <p:cNvPr id="3" name="Título 2">
            <a:extLst>
              <a:ext uri="{FF2B5EF4-FFF2-40B4-BE49-F238E27FC236}">
                <a16:creationId xmlns:a16="http://schemas.microsoft.com/office/drawing/2014/main" id="{8A8CE4C4-7261-4264-840F-C4EF6240A9D3}"/>
              </a:ext>
            </a:extLst>
          </p:cNvPr>
          <p:cNvSpPr>
            <a:spLocks noGrp="1"/>
          </p:cNvSpPr>
          <p:nvPr>
            <p:ph type="title"/>
          </p:nvPr>
        </p:nvSpPr>
        <p:spPr/>
        <p:txBody>
          <a:bodyPr>
            <a:normAutofit fontScale="90000"/>
          </a:bodyPr>
          <a:lstStyle/>
          <a:p>
            <a:r>
              <a:rPr lang="es-PE" dirty="0"/>
              <a:t>Proceso de venta prepago fijo_</a:t>
            </a:r>
          </a:p>
        </p:txBody>
      </p:sp>
      <p:pic>
        <p:nvPicPr>
          <p:cNvPr id="4" name="3 Imagen">
            <a:extLst>
              <a:ext uri="{FF2B5EF4-FFF2-40B4-BE49-F238E27FC236}">
                <a16:creationId xmlns:a16="http://schemas.microsoft.com/office/drawing/2014/main" id="{1D22D594-C937-4941-B80D-ECA3465EF6E7}"/>
              </a:ext>
            </a:extLst>
          </p:cNvPr>
          <p:cNvPicPr/>
          <p:nvPr/>
        </p:nvPicPr>
        <p:blipFill rotWithShape="1">
          <a:blip r:embed="rId2" cstate="screen">
            <a:extLst>
              <a:ext uri="{28A0092B-C50C-407E-A947-70E740481C1C}">
                <a14:useLocalDpi xmlns:a14="http://schemas.microsoft.com/office/drawing/2010/main"/>
              </a:ext>
            </a:extLst>
          </a:blip>
          <a:srcRect/>
          <a:stretch/>
        </p:blipFill>
        <p:spPr>
          <a:xfrm>
            <a:off x="1501085" y="2016273"/>
            <a:ext cx="9189830" cy="3430370"/>
          </a:xfrm>
          <a:prstGeom prst="rect">
            <a:avLst/>
          </a:prstGeom>
        </p:spPr>
      </p:pic>
      <p:sp>
        <p:nvSpPr>
          <p:cNvPr id="5" name="Rectángulo 4">
            <a:extLst>
              <a:ext uri="{FF2B5EF4-FFF2-40B4-BE49-F238E27FC236}">
                <a16:creationId xmlns:a16="http://schemas.microsoft.com/office/drawing/2014/main" id="{CADC26F9-3D1A-4BBA-87AE-7E7F67A797E7}"/>
              </a:ext>
            </a:extLst>
          </p:cNvPr>
          <p:cNvSpPr/>
          <p:nvPr/>
        </p:nvSpPr>
        <p:spPr>
          <a:xfrm>
            <a:off x="1358900" y="1237421"/>
            <a:ext cx="9746974" cy="646331"/>
          </a:xfrm>
          <a:prstGeom prst="rect">
            <a:avLst/>
          </a:prstGeom>
        </p:spPr>
        <p:txBody>
          <a:bodyPr wrap="square">
            <a:spAutoFit/>
          </a:bodyPr>
          <a:lstStyle/>
          <a:p>
            <a:r>
              <a:rPr lang="es-PE" dirty="0">
                <a:solidFill>
                  <a:schemeClr val="tx1">
                    <a:lumMod val="75000"/>
                    <a:lumOff val="25000"/>
                  </a:schemeClr>
                </a:solidFill>
              </a:rPr>
              <a:t>Los documentos digitales se podrán ver de manera inmediata en la pestaña de “Documentos Digitales” en “Compañía”</a:t>
            </a:r>
          </a:p>
        </p:txBody>
      </p:sp>
      <p:sp>
        <p:nvSpPr>
          <p:cNvPr id="6" name="9 CuadroTexto">
            <a:extLst>
              <a:ext uri="{FF2B5EF4-FFF2-40B4-BE49-F238E27FC236}">
                <a16:creationId xmlns:a16="http://schemas.microsoft.com/office/drawing/2014/main" id="{7D13A0A9-84EE-4109-B1E5-48AC5DB962DF}"/>
              </a:ext>
            </a:extLst>
          </p:cNvPr>
          <p:cNvSpPr txBox="1"/>
          <p:nvPr/>
        </p:nvSpPr>
        <p:spPr>
          <a:xfrm>
            <a:off x="634146" y="5353878"/>
            <a:ext cx="10792858" cy="830997"/>
          </a:xfrm>
          <a:prstGeom prst="rect">
            <a:avLst/>
          </a:prstGeom>
          <a:noFill/>
        </p:spPr>
        <p:txBody>
          <a:bodyPr wrap="square" rtlCol="0">
            <a:spAutoFit/>
          </a:bodyPr>
          <a:lstStyle/>
          <a:p>
            <a:pPr algn="ctr"/>
            <a:r>
              <a:rPr lang="es-MX" sz="1600" b="1" i="1" dirty="0">
                <a:solidFill>
                  <a:srgbClr val="00B050"/>
                </a:solidFill>
              </a:rPr>
              <a:t>Nota: </a:t>
            </a:r>
            <a:r>
              <a:rPr lang="es-MX" sz="1600" i="1" dirty="0">
                <a:solidFill>
                  <a:srgbClr val="4D4D4D"/>
                </a:solidFill>
              </a:rPr>
              <a:t>En caso el flujo digital tenga un error en la generación de los documentos, aparecerá un mensaje de error el cual indicará que se debe seguir con el proceso </a:t>
            </a:r>
            <a:r>
              <a:rPr lang="es-MX" sz="1600" b="1" i="1" dirty="0">
                <a:solidFill>
                  <a:srgbClr val="4D4D4D"/>
                </a:solidFill>
              </a:rPr>
              <a:t>regular con documentos físicos </a:t>
            </a:r>
            <a:r>
              <a:rPr lang="es-MX" sz="1600" i="1" dirty="0">
                <a:solidFill>
                  <a:srgbClr val="4D4D4D"/>
                </a:solidFill>
              </a:rPr>
              <a:t>para lo cual el asesor seguirá el mismo proceso que maneja actualmente sin esta implementación.</a:t>
            </a:r>
          </a:p>
        </p:txBody>
      </p:sp>
    </p:spTree>
    <p:extLst>
      <p:ext uri="{BB962C8B-B14F-4D97-AF65-F5344CB8AC3E}">
        <p14:creationId xmlns:p14="http://schemas.microsoft.com/office/powerpoint/2010/main" val="259278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D99A5CEC-933B-41BB-825F-49ED98669372}"/>
              </a:ext>
            </a:extLst>
          </p:cNvPr>
          <p:cNvSpPr>
            <a:spLocks noGrp="1"/>
          </p:cNvSpPr>
          <p:nvPr>
            <p:ph type="sldNum" sz="quarter" idx="12"/>
          </p:nvPr>
        </p:nvSpPr>
        <p:spPr/>
        <p:txBody>
          <a:bodyPr/>
          <a:lstStyle/>
          <a:p>
            <a:fld id="{A3945DB8-8969-4579-9EA6-038FDDAFF65B}" type="slidenum">
              <a:rPr lang="es-PE" smtClean="0"/>
              <a:t>38</a:t>
            </a:fld>
            <a:endParaRPr lang="es-PE"/>
          </a:p>
        </p:txBody>
      </p:sp>
      <p:sp>
        <p:nvSpPr>
          <p:cNvPr id="3" name="Título 2">
            <a:extLst>
              <a:ext uri="{FF2B5EF4-FFF2-40B4-BE49-F238E27FC236}">
                <a16:creationId xmlns:a16="http://schemas.microsoft.com/office/drawing/2014/main" id="{8378B61C-66E6-4DB4-ADD8-414BA0CA3042}"/>
              </a:ext>
            </a:extLst>
          </p:cNvPr>
          <p:cNvSpPr>
            <a:spLocks noGrp="1"/>
          </p:cNvSpPr>
          <p:nvPr>
            <p:ph type="title"/>
          </p:nvPr>
        </p:nvSpPr>
        <p:spPr/>
        <p:txBody>
          <a:bodyPr>
            <a:normAutofit fontScale="90000"/>
          </a:bodyPr>
          <a:lstStyle/>
          <a:p>
            <a:r>
              <a:rPr lang="es-PE" dirty="0"/>
              <a:t>Proceso de venta prepago fijo_</a:t>
            </a:r>
          </a:p>
        </p:txBody>
      </p:sp>
      <p:sp>
        <p:nvSpPr>
          <p:cNvPr id="4" name="Marcador de contenido 2">
            <a:extLst>
              <a:ext uri="{FF2B5EF4-FFF2-40B4-BE49-F238E27FC236}">
                <a16:creationId xmlns:a16="http://schemas.microsoft.com/office/drawing/2014/main" id="{4092C059-3091-4264-8E02-91714EF91C29}"/>
              </a:ext>
            </a:extLst>
          </p:cNvPr>
          <p:cNvSpPr txBox="1">
            <a:spLocks/>
          </p:cNvSpPr>
          <p:nvPr/>
        </p:nvSpPr>
        <p:spPr>
          <a:xfrm>
            <a:off x="1251340" y="1925045"/>
            <a:ext cx="9988247" cy="91514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PE" sz="1600" dirty="0"/>
              <a:t>Al momento de generar la orden de venta, luego de haber elegido la “división”, “Categoría” , “Sub Categoría” , “NRO DE SOLICITUD” y CPUF se podrá elegir la firma Digital o Manual.</a:t>
            </a:r>
          </a:p>
          <a:p>
            <a:pPr algn="just"/>
            <a:r>
              <a:rPr lang="es-PE" sz="1600" dirty="0"/>
              <a:t>Sólo en los siguientes casos se podrá seguir el proceso de venta con “Firma Manual”:</a:t>
            </a:r>
          </a:p>
        </p:txBody>
      </p:sp>
      <p:sp>
        <p:nvSpPr>
          <p:cNvPr id="5" name="Rectángulo 4">
            <a:extLst>
              <a:ext uri="{FF2B5EF4-FFF2-40B4-BE49-F238E27FC236}">
                <a16:creationId xmlns:a16="http://schemas.microsoft.com/office/drawing/2014/main" id="{A3BBE028-07CF-424B-80FB-819CABD17C5E}"/>
              </a:ext>
            </a:extLst>
          </p:cNvPr>
          <p:cNvSpPr/>
          <p:nvPr/>
        </p:nvSpPr>
        <p:spPr>
          <a:xfrm>
            <a:off x="2142068" y="2895791"/>
            <a:ext cx="2364289" cy="584775"/>
          </a:xfrm>
          <a:prstGeom prst="rect">
            <a:avLst/>
          </a:prstGeom>
        </p:spPr>
        <p:txBody>
          <a:bodyPr wrap="square">
            <a:spAutoFit/>
          </a:bodyPr>
          <a:lstStyle/>
          <a:p>
            <a:pPr marL="285750" indent="-285750">
              <a:buClr>
                <a:srgbClr val="00B050"/>
              </a:buClr>
              <a:buFont typeface="Wingdings" panose="05000000000000000000" pitchFamily="2" charset="2"/>
              <a:buChar char="ü"/>
            </a:pPr>
            <a:r>
              <a:rPr lang="es-MX" sz="1600" b="1" i="1" dirty="0">
                <a:solidFill>
                  <a:srgbClr val="4D4D4D"/>
                </a:solidFill>
              </a:rPr>
              <a:t>Cliente no tiene E-mail</a:t>
            </a:r>
          </a:p>
        </p:txBody>
      </p:sp>
      <p:sp>
        <p:nvSpPr>
          <p:cNvPr id="6" name="Rectángulo 5">
            <a:extLst>
              <a:ext uri="{FF2B5EF4-FFF2-40B4-BE49-F238E27FC236}">
                <a16:creationId xmlns:a16="http://schemas.microsoft.com/office/drawing/2014/main" id="{40D91C50-BD23-4AE8-958C-956E49F46FD5}"/>
              </a:ext>
            </a:extLst>
          </p:cNvPr>
          <p:cNvSpPr/>
          <p:nvPr/>
        </p:nvSpPr>
        <p:spPr>
          <a:xfrm>
            <a:off x="5143886" y="2895791"/>
            <a:ext cx="1796254" cy="338554"/>
          </a:xfrm>
          <a:prstGeom prst="rect">
            <a:avLst/>
          </a:prstGeom>
        </p:spPr>
        <p:txBody>
          <a:bodyPr wrap="square">
            <a:spAutoFit/>
          </a:bodyPr>
          <a:lstStyle/>
          <a:p>
            <a:pPr marL="285750" indent="-285750">
              <a:buClr>
                <a:srgbClr val="00B050"/>
              </a:buClr>
              <a:buFont typeface="Wingdings" panose="05000000000000000000" pitchFamily="2" charset="2"/>
              <a:buChar char="ü"/>
            </a:pPr>
            <a:r>
              <a:rPr lang="es-MX" sz="1600" b="1" i="1" dirty="0">
                <a:solidFill>
                  <a:srgbClr val="4D4D4D"/>
                </a:solidFill>
              </a:rPr>
              <a:t>Firma Conjunta</a:t>
            </a:r>
          </a:p>
        </p:txBody>
      </p:sp>
      <p:sp>
        <p:nvSpPr>
          <p:cNvPr id="7" name="Rectángulo 6">
            <a:extLst>
              <a:ext uri="{FF2B5EF4-FFF2-40B4-BE49-F238E27FC236}">
                <a16:creationId xmlns:a16="http://schemas.microsoft.com/office/drawing/2014/main" id="{A9E18C33-E386-4881-B3D8-A995468F42FF}"/>
              </a:ext>
            </a:extLst>
          </p:cNvPr>
          <p:cNvSpPr/>
          <p:nvPr/>
        </p:nvSpPr>
        <p:spPr>
          <a:xfrm>
            <a:off x="7577669" y="2895791"/>
            <a:ext cx="2281162" cy="338554"/>
          </a:xfrm>
          <a:prstGeom prst="rect">
            <a:avLst/>
          </a:prstGeom>
        </p:spPr>
        <p:txBody>
          <a:bodyPr wrap="square">
            <a:spAutoFit/>
          </a:bodyPr>
          <a:lstStyle/>
          <a:p>
            <a:pPr marL="285750" indent="-285750">
              <a:buClr>
                <a:srgbClr val="00B050"/>
              </a:buClr>
              <a:buFont typeface="Wingdings" panose="05000000000000000000" pitchFamily="2" charset="2"/>
              <a:buChar char="ü"/>
            </a:pPr>
            <a:r>
              <a:rPr lang="es-MX" sz="1600" b="1" i="1" dirty="0">
                <a:solidFill>
                  <a:srgbClr val="4D4D4D"/>
                </a:solidFill>
              </a:rPr>
              <a:t>A solicitud del cliente</a:t>
            </a:r>
          </a:p>
        </p:txBody>
      </p:sp>
      <p:sp>
        <p:nvSpPr>
          <p:cNvPr id="8" name="Rectángulo 7">
            <a:extLst>
              <a:ext uri="{FF2B5EF4-FFF2-40B4-BE49-F238E27FC236}">
                <a16:creationId xmlns:a16="http://schemas.microsoft.com/office/drawing/2014/main" id="{D480FC6F-E8EF-464A-AC65-CD40BE94BB88}"/>
              </a:ext>
            </a:extLst>
          </p:cNvPr>
          <p:cNvSpPr/>
          <p:nvPr/>
        </p:nvSpPr>
        <p:spPr>
          <a:xfrm>
            <a:off x="1398090" y="3618482"/>
            <a:ext cx="9696699" cy="1077218"/>
          </a:xfrm>
          <a:prstGeom prst="rect">
            <a:avLst/>
          </a:prstGeom>
        </p:spPr>
        <p:txBody>
          <a:bodyPr wrap="square">
            <a:spAutoFit/>
          </a:bodyPr>
          <a:lstStyle/>
          <a:p>
            <a:r>
              <a:rPr lang="es-MX" sz="1600" b="1" u="sng" dirty="0">
                <a:solidFill>
                  <a:srgbClr val="00B050"/>
                </a:solidFill>
              </a:rPr>
              <a:t>Manual</a:t>
            </a:r>
            <a:r>
              <a:rPr lang="es-MX" sz="1600" dirty="0">
                <a:solidFill>
                  <a:srgbClr val="00B050"/>
                </a:solidFill>
              </a:rPr>
              <a:t>: </a:t>
            </a:r>
            <a:r>
              <a:rPr lang="es-MX" sz="1600" dirty="0">
                <a:solidFill>
                  <a:srgbClr val="4D4D4D"/>
                </a:solidFill>
              </a:rPr>
              <a:t>Asesor imprime documentos y el cliente firma manualmente cada uno.</a:t>
            </a:r>
          </a:p>
          <a:p>
            <a:endParaRPr lang="es-MX" sz="1600" dirty="0">
              <a:solidFill>
                <a:srgbClr val="4D4D4D"/>
              </a:solidFill>
            </a:endParaRPr>
          </a:p>
          <a:p>
            <a:r>
              <a:rPr lang="es-MX" sz="1600" dirty="0">
                <a:solidFill>
                  <a:srgbClr val="4D4D4D"/>
                </a:solidFill>
              </a:rPr>
              <a:t>De manera obligatoria, además se debe colocar el motivo por el cual se elige esta acción (según los motivos arriba), considerar que el proceso de validación biométrica igual se realiza.</a:t>
            </a:r>
          </a:p>
        </p:txBody>
      </p:sp>
      <p:pic>
        <p:nvPicPr>
          <p:cNvPr id="9" name="Imagen 8">
            <a:extLst>
              <a:ext uri="{FF2B5EF4-FFF2-40B4-BE49-F238E27FC236}">
                <a16:creationId xmlns:a16="http://schemas.microsoft.com/office/drawing/2014/main" id="{FCE7B1CF-F0DE-4E00-B863-5CDB1E86051A}"/>
              </a:ext>
            </a:extLst>
          </p:cNvPr>
          <p:cNvPicPr/>
          <p:nvPr/>
        </p:nvPicPr>
        <p:blipFill rotWithShape="1">
          <a:blip r:embed="rId2" cstate="screen">
            <a:extLst>
              <a:ext uri="{28A0092B-C50C-407E-A947-70E740481C1C}">
                <a14:useLocalDpi xmlns:a14="http://schemas.microsoft.com/office/drawing/2010/main"/>
              </a:ext>
            </a:extLst>
          </a:blip>
          <a:srcRect/>
          <a:stretch/>
        </p:blipFill>
        <p:spPr>
          <a:xfrm>
            <a:off x="1388307" y="4700674"/>
            <a:ext cx="5860330" cy="1671285"/>
          </a:xfrm>
          <a:prstGeom prst="rect">
            <a:avLst/>
          </a:prstGeom>
        </p:spPr>
      </p:pic>
      <p:sp>
        <p:nvSpPr>
          <p:cNvPr id="10" name="Rectángulo 9">
            <a:extLst>
              <a:ext uri="{FF2B5EF4-FFF2-40B4-BE49-F238E27FC236}">
                <a16:creationId xmlns:a16="http://schemas.microsoft.com/office/drawing/2014/main" id="{BC6F8C79-A945-473D-8200-AF2789518D10}"/>
              </a:ext>
            </a:extLst>
          </p:cNvPr>
          <p:cNvSpPr/>
          <p:nvPr/>
        </p:nvSpPr>
        <p:spPr>
          <a:xfrm>
            <a:off x="7874087" y="5695306"/>
            <a:ext cx="3365500" cy="523220"/>
          </a:xfrm>
          <a:prstGeom prst="rect">
            <a:avLst/>
          </a:prstGeom>
        </p:spPr>
        <p:txBody>
          <a:bodyPr wrap="square">
            <a:spAutoFit/>
          </a:bodyPr>
          <a:lstStyle/>
          <a:p>
            <a:pPr algn="ctr"/>
            <a:r>
              <a:rPr lang="es-MX" sz="1400" dirty="0">
                <a:solidFill>
                  <a:srgbClr val="4D4D4D"/>
                </a:solidFill>
                <a:latin typeface="Arial" panose="020B0604020202020204" pitchFamily="34" charset="0"/>
                <a:cs typeface="Arial" panose="020B0604020202020204" pitchFamily="34" charset="0"/>
              </a:rPr>
              <a:t>“En esta parte es donde se elegirá el tipo de flujo que seguirá el cliente”.</a:t>
            </a:r>
          </a:p>
        </p:txBody>
      </p:sp>
      <p:sp>
        <p:nvSpPr>
          <p:cNvPr id="11" name="Flecha derecha 2">
            <a:extLst>
              <a:ext uri="{FF2B5EF4-FFF2-40B4-BE49-F238E27FC236}">
                <a16:creationId xmlns:a16="http://schemas.microsoft.com/office/drawing/2014/main" id="{11EF803F-1AF4-416D-9D33-72C1D81D58FC}"/>
              </a:ext>
            </a:extLst>
          </p:cNvPr>
          <p:cNvSpPr/>
          <p:nvPr/>
        </p:nvSpPr>
        <p:spPr>
          <a:xfrm rot="10800000" flipV="1">
            <a:off x="7445271" y="5830869"/>
            <a:ext cx="288032" cy="345508"/>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12" name="Rectángulo 11">
            <a:extLst>
              <a:ext uri="{FF2B5EF4-FFF2-40B4-BE49-F238E27FC236}">
                <a16:creationId xmlns:a16="http://schemas.microsoft.com/office/drawing/2014/main" id="{C28E53AA-9B59-4FA1-824D-C98A72B048BA}"/>
              </a:ext>
            </a:extLst>
          </p:cNvPr>
          <p:cNvSpPr/>
          <p:nvPr/>
        </p:nvSpPr>
        <p:spPr>
          <a:xfrm>
            <a:off x="1517043" y="5777892"/>
            <a:ext cx="2759941" cy="28220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3" name="Picture 2" descr="https://upload.wikimedia.org/wikipedia/commons/thumb/5/50/Yes_Check_Circle.svg/2000px-Yes_Check_Circle.svg.png">
            <a:extLst>
              <a:ext uri="{FF2B5EF4-FFF2-40B4-BE49-F238E27FC236}">
                <a16:creationId xmlns:a16="http://schemas.microsoft.com/office/drawing/2014/main" id="{C9157FBD-7684-4F45-8412-1B5AC416F25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186343" y="1364078"/>
            <a:ext cx="423494" cy="423494"/>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a:extLst>
              <a:ext uri="{FF2B5EF4-FFF2-40B4-BE49-F238E27FC236}">
                <a16:creationId xmlns:a16="http://schemas.microsoft.com/office/drawing/2014/main" id="{28C63BF3-CC49-4E3C-BBED-FC77704119A4}"/>
              </a:ext>
            </a:extLst>
          </p:cNvPr>
          <p:cNvSpPr txBox="1"/>
          <p:nvPr/>
        </p:nvSpPr>
        <p:spPr>
          <a:xfrm>
            <a:off x="1668137" y="1317360"/>
            <a:ext cx="9421219" cy="523220"/>
          </a:xfrm>
          <a:prstGeom prst="rect">
            <a:avLst/>
          </a:prstGeom>
          <a:noFill/>
        </p:spPr>
        <p:txBody>
          <a:bodyPr wrap="square" rtlCol="0">
            <a:spAutoFit/>
          </a:bodyPr>
          <a:lstStyle/>
          <a:p>
            <a:r>
              <a:rPr lang="es-PE" sz="2800" b="1" dirty="0">
                <a:solidFill>
                  <a:srgbClr val="00B050"/>
                </a:solidFill>
                <a:latin typeface="+mj-lt"/>
                <a:cs typeface="Calibri" panose="020F0502020204030204" pitchFamily="34" charset="0"/>
              </a:rPr>
              <a:t>Proceso de firma manual_</a:t>
            </a:r>
          </a:p>
        </p:txBody>
      </p:sp>
    </p:spTree>
    <p:extLst>
      <p:ext uri="{BB962C8B-B14F-4D97-AF65-F5344CB8AC3E}">
        <p14:creationId xmlns:p14="http://schemas.microsoft.com/office/powerpoint/2010/main" val="234457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0" grpId="0"/>
      <p:bldP spid="11" grpId="0" animBg="1"/>
      <p:bldP spid="1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DF0A1A9F-7BE9-4291-A627-0BA58C3EE4C7}"/>
              </a:ext>
            </a:extLst>
          </p:cNvPr>
          <p:cNvSpPr>
            <a:spLocks noGrp="1"/>
          </p:cNvSpPr>
          <p:nvPr>
            <p:ph type="sldNum" sz="quarter" idx="12"/>
          </p:nvPr>
        </p:nvSpPr>
        <p:spPr/>
        <p:txBody>
          <a:bodyPr/>
          <a:lstStyle/>
          <a:p>
            <a:fld id="{A3945DB8-8969-4579-9EA6-038FDDAFF65B}" type="slidenum">
              <a:rPr lang="es-PE" smtClean="0"/>
              <a:t>39</a:t>
            </a:fld>
            <a:endParaRPr lang="es-PE"/>
          </a:p>
        </p:txBody>
      </p:sp>
      <p:sp>
        <p:nvSpPr>
          <p:cNvPr id="3" name="Título 2">
            <a:extLst>
              <a:ext uri="{FF2B5EF4-FFF2-40B4-BE49-F238E27FC236}">
                <a16:creationId xmlns:a16="http://schemas.microsoft.com/office/drawing/2014/main" id="{1D1E6A2B-24EE-4C64-9826-3F2910256504}"/>
              </a:ext>
            </a:extLst>
          </p:cNvPr>
          <p:cNvSpPr>
            <a:spLocks noGrp="1"/>
          </p:cNvSpPr>
          <p:nvPr>
            <p:ph type="title"/>
          </p:nvPr>
        </p:nvSpPr>
        <p:spPr/>
        <p:txBody>
          <a:bodyPr>
            <a:normAutofit fontScale="90000"/>
          </a:bodyPr>
          <a:lstStyle/>
          <a:p>
            <a:r>
              <a:rPr lang="es-PE" dirty="0"/>
              <a:t>Proceso de venta prepago fijo_</a:t>
            </a:r>
          </a:p>
        </p:txBody>
      </p:sp>
      <p:sp>
        <p:nvSpPr>
          <p:cNvPr id="4" name="Marcador de contenido 2">
            <a:extLst>
              <a:ext uri="{FF2B5EF4-FFF2-40B4-BE49-F238E27FC236}">
                <a16:creationId xmlns:a16="http://schemas.microsoft.com/office/drawing/2014/main" id="{4204576E-DF86-4648-A08C-67778F825785}"/>
              </a:ext>
            </a:extLst>
          </p:cNvPr>
          <p:cNvSpPr txBox="1">
            <a:spLocks/>
          </p:cNvSpPr>
          <p:nvPr/>
        </p:nvSpPr>
        <p:spPr>
          <a:xfrm>
            <a:off x="1609837" y="1917777"/>
            <a:ext cx="5399987" cy="10426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mj-lt"/>
              <a:buAutoNum type="arabicPeriod"/>
            </a:pPr>
            <a:r>
              <a:rPr lang="es-PE" sz="1600" dirty="0">
                <a:solidFill>
                  <a:schemeClr val="tx1">
                    <a:lumMod val="65000"/>
                    <a:lumOff val="35000"/>
                  </a:schemeClr>
                </a:solidFill>
              </a:rPr>
              <a:t>Al grabar la orden, aparecerá el siguiente mensaje, el cual confirma que todos los datos ingresados son los correctos, ya que después  de  este paso se generarán los documentos finales.</a:t>
            </a:r>
          </a:p>
          <a:p>
            <a:pPr algn="just"/>
            <a:endParaRPr lang="es-PE" sz="1600" dirty="0">
              <a:solidFill>
                <a:schemeClr val="tx1">
                  <a:lumMod val="65000"/>
                  <a:lumOff val="35000"/>
                </a:schemeClr>
              </a:solidFill>
            </a:endParaRPr>
          </a:p>
        </p:txBody>
      </p:sp>
      <p:pic>
        <p:nvPicPr>
          <p:cNvPr id="5" name="Imagen 4">
            <a:extLst>
              <a:ext uri="{FF2B5EF4-FFF2-40B4-BE49-F238E27FC236}">
                <a16:creationId xmlns:a16="http://schemas.microsoft.com/office/drawing/2014/main" id="{E090A1FA-66CD-4671-A51C-13D3F4C2C0F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 r="-388"/>
          <a:stretch/>
        </p:blipFill>
        <p:spPr>
          <a:xfrm>
            <a:off x="7467600" y="1466050"/>
            <a:ext cx="3648413" cy="1478222"/>
          </a:xfrm>
          <a:prstGeom prst="rect">
            <a:avLst/>
          </a:prstGeom>
        </p:spPr>
      </p:pic>
      <p:sp>
        <p:nvSpPr>
          <p:cNvPr id="6" name="Marcador de contenido 2">
            <a:extLst>
              <a:ext uri="{FF2B5EF4-FFF2-40B4-BE49-F238E27FC236}">
                <a16:creationId xmlns:a16="http://schemas.microsoft.com/office/drawing/2014/main" id="{38100EFB-5461-4035-90BF-8824E7CEBCA4}"/>
              </a:ext>
            </a:extLst>
          </p:cNvPr>
          <p:cNvSpPr txBox="1">
            <a:spLocks/>
          </p:cNvSpPr>
          <p:nvPr/>
        </p:nvSpPr>
        <p:spPr>
          <a:xfrm>
            <a:off x="5622974" y="3391882"/>
            <a:ext cx="5694382" cy="90514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rgbClr val="585657"/>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mj-lt"/>
              <a:buAutoNum type="arabicPeriod" startAt="2"/>
            </a:pPr>
            <a:r>
              <a:rPr lang="es-PE" sz="1600" dirty="0"/>
              <a:t>Al grabar la orden, aparecerá el siguiente mensaje, el cual confirma que todos los datos ingresados son los correctos, ya que después  de  este paso se generarán los documentos finales.</a:t>
            </a:r>
          </a:p>
          <a:p>
            <a:pPr marL="342900" indent="-342900" algn="just">
              <a:buFont typeface="+mj-lt"/>
              <a:buAutoNum type="arabicPeriod" startAt="2"/>
            </a:pPr>
            <a:endParaRPr lang="es-PE" sz="1600" dirty="0"/>
          </a:p>
        </p:txBody>
      </p:sp>
      <p:pic>
        <p:nvPicPr>
          <p:cNvPr id="7" name="Imagen 6">
            <a:extLst>
              <a:ext uri="{FF2B5EF4-FFF2-40B4-BE49-F238E27FC236}">
                <a16:creationId xmlns:a16="http://schemas.microsoft.com/office/drawing/2014/main" id="{B2D45EA6-92B2-481D-901F-56384B4060C0}"/>
              </a:ext>
            </a:extLst>
          </p:cNvPr>
          <p:cNvPicPr>
            <a:picLocks noChangeAspect="1"/>
          </p:cNvPicPr>
          <p:nvPr/>
        </p:nvPicPr>
        <p:blipFill>
          <a:blip r:embed="rId3"/>
          <a:stretch>
            <a:fillRect/>
          </a:stretch>
        </p:blipFill>
        <p:spPr>
          <a:xfrm>
            <a:off x="1609837" y="3221295"/>
            <a:ext cx="3733800" cy="1390650"/>
          </a:xfrm>
          <a:prstGeom prst="rect">
            <a:avLst/>
          </a:prstGeom>
        </p:spPr>
      </p:pic>
      <p:pic>
        <p:nvPicPr>
          <p:cNvPr id="8" name="14 Imagen">
            <a:extLst>
              <a:ext uri="{FF2B5EF4-FFF2-40B4-BE49-F238E27FC236}">
                <a16:creationId xmlns:a16="http://schemas.microsoft.com/office/drawing/2014/main" id="{495D57A3-3116-45F2-BBAE-A59ADB683DA7}"/>
              </a:ext>
            </a:extLst>
          </p:cNvPr>
          <p:cNvPicPr/>
          <p:nvPr/>
        </p:nvPicPr>
        <p:blipFill rotWithShape="1">
          <a:blip r:embed="rId4" cstate="screen">
            <a:extLst>
              <a:ext uri="{28A0092B-C50C-407E-A947-70E740481C1C}">
                <a14:useLocalDpi xmlns:a14="http://schemas.microsoft.com/office/drawing/2010/main"/>
              </a:ext>
            </a:extLst>
          </a:blip>
          <a:srcRect/>
          <a:stretch/>
        </p:blipFill>
        <p:spPr>
          <a:xfrm>
            <a:off x="6026979" y="4728482"/>
            <a:ext cx="5170743" cy="1411188"/>
          </a:xfrm>
          <a:prstGeom prst="rect">
            <a:avLst/>
          </a:prstGeom>
        </p:spPr>
      </p:pic>
      <p:sp>
        <p:nvSpPr>
          <p:cNvPr id="9" name="Marcador de contenido 2">
            <a:extLst>
              <a:ext uri="{FF2B5EF4-FFF2-40B4-BE49-F238E27FC236}">
                <a16:creationId xmlns:a16="http://schemas.microsoft.com/office/drawing/2014/main" id="{551C25FE-9050-4307-B61B-EEE796C49EAA}"/>
              </a:ext>
            </a:extLst>
          </p:cNvPr>
          <p:cNvSpPr txBox="1">
            <a:spLocks/>
          </p:cNvSpPr>
          <p:nvPr/>
        </p:nvSpPr>
        <p:spPr>
          <a:xfrm>
            <a:off x="1609836" y="5189713"/>
            <a:ext cx="3825763" cy="94995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rgbClr val="585657"/>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mj-lt"/>
              <a:buAutoNum type="arabicPeriod" startAt="3"/>
            </a:pPr>
            <a:r>
              <a:rPr lang="es-PE" dirty="0"/>
              <a:t>En la pestaña de documentos digitales, se verán los anexos de la siguiente manera.</a:t>
            </a:r>
          </a:p>
        </p:txBody>
      </p:sp>
      <p:pic>
        <p:nvPicPr>
          <p:cNvPr id="10" name="Picture 2" descr="https://upload.wikimedia.org/wikipedia/commons/thumb/5/50/Yes_Check_Circle.svg/2000px-Yes_Check_Circle.svg.png">
            <a:extLst>
              <a:ext uri="{FF2B5EF4-FFF2-40B4-BE49-F238E27FC236}">
                <a16:creationId xmlns:a16="http://schemas.microsoft.com/office/drawing/2014/main" id="{B3D389D1-53FF-4016-A9D1-4D8A99B603E6}"/>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186343" y="1364078"/>
            <a:ext cx="423494" cy="423494"/>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0698D4F4-49BF-4AA4-ACEA-0B07B93062B1}"/>
              </a:ext>
            </a:extLst>
          </p:cNvPr>
          <p:cNvSpPr txBox="1"/>
          <p:nvPr/>
        </p:nvSpPr>
        <p:spPr>
          <a:xfrm>
            <a:off x="1668137" y="1317360"/>
            <a:ext cx="9421219" cy="523220"/>
          </a:xfrm>
          <a:prstGeom prst="rect">
            <a:avLst/>
          </a:prstGeom>
          <a:noFill/>
        </p:spPr>
        <p:txBody>
          <a:bodyPr wrap="square" rtlCol="0">
            <a:spAutoFit/>
          </a:bodyPr>
          <a:lstStyle/>
          <a:p>
            <a:r>
              <a:rPr lang="es-PE" sz="2800" b="1" dirty="0">
                <a:solidFill>
                  <a:srgbClr val="00B050"/>
                </a:solidFill>
                <a:latin typeface="+mj-lt"/>
                <a:cs typeface="Calibri" panose="020F0502020204030204" pitchFamily="34" charset="0"/>
              </a:rPr>
              <a:t>Proceso de firma manual_</a:t>
            </a:r>
          </a:p>
        </p:txBody>
      </p:sp>
    </p:spTree>
    <p:extLst>
      <p:ext uri="{BB962C8B-B14F-4D97-AF65-F5344CB8AC3E}">
        <p14:creationId xmlns:p14="http://schemas.microsoft.com/office/powerpoint/2010/main" val="1220507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088941-A421-48D6-9C9D-6E1AAA19C7C0}"/>
              </a:ext>
            </a:extLst>
          </p:cNvPr>
          <p:cNvSpPr>
            <a:spLocks noGrp="1"/>
          </p:cNvSpPr>
          <p:nvPr>
            <p:ph type="title"/>
          </p:nvPr>
        </p:nvSpPr>
        <p:spPr/>
        <p:txBody>
          <a:bodyPr>
            <a:normAutofit fontScale="90000"/>
          </a:bodyPr>
          <a:lstStyle/>
          <a:p>
            <a:r>
              <a:rPr lang="es-PE" dirty="0"/>
              <a:t>Crear al cliente_</a:t>
            </a:r>
          </a:p>
        </p:txBody>
      </p:sp>
      <p:sp>
        <p:nvSpPr>
          <p:cNvPr id="3" name="Marcador de número de diapositiva 2">
            <a:extLst>
              <a:ext uri="{FF2B5EF4-FFF2-40B4-BE49-F238E27FC236}">
                <a16:creationId xmlns:a16="http://schemas.microsoft.com/office/drawing/2014/main" id="{B6D97BC5-B44D-4EF5-8CF4-5BC17C2B230D}"/>
              </a:ext>
            </a:extLst>
          </p:cNvPr>
          <p:cNvSpPr>
            <a:spLocks noGrp="1"/>
          </p:cNvSpPr>
          <p:nvPr>
            <p:ph type="sldNum" sz="quarter" idx="12"/>
          </p:nvPr>
        </p:nvSpPr>
        <p:spPr/>
        <p:txBody>
          <a:bodyPr/>
          <a:lstStyle/>
          <a:p>
            <a:fld id="{A3945DB8-8969-4579-9EA6-038FDDAFF65B}" type="slidenum">
              <a:rPr lang="es-PE" smtClean="0"/>
              <a:t>4</a:t>
            </a:fld>
            <a:endParaRPr lang="es-PE"/>
          </a:p>
        </p:txBody>
      </p:sp>
      <p:pic>
        <p:nvPicPr>
          <p:cNvPr id="4" name="Imagen 3">
            <a:extLst>
              <a:ext uri="{FF2B5EF4-FFF2-40B4-BE49-F238E27FC236}">
                <a16:creationId xmlns:a16="http://schemas.microsoft.com/office/drawing/2014/main" id="{EE4C1A72-2EBD-439D-8769-7A4ACA0F4C18}"/>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a:ext>
            </a:extLst>
          </a:blip>
          <a:srcRect l="18960" r="23154"/>
          <a:stretch/>
        </p:blipFill>
        <p:spPr>
          <a:xfrm>
            <a:off x="7835269" y="1946079"/>
            <a:ext cx="3983448" cy="3483711"/>
          </a:xfrm>
          <a:prstGeom prst="rect">
            <a:avLst/>
          </a:prstGeom>
        </p:spPr>
      </p:pic>
      <p:graphicFrame>
        <p:nvGraphicFramePr>
          <p:cNvPr id="5" name="Diagrama 4">
            <a:extLst>
              <a:ext uri="{FF2B5EF4-FFF2-40B4-BE49-F238E27FC236}">
                <a16:creationId xmlns:a16="http://schemas.microsoft.com/office/drawing/2014/main" id="{BD80A959-99EC-422B-BD4E-0AA462DECB7D}"/>
              </a:ext>
            </a:extLst>
          </p:cNvPr>
          <p:cNvGraphicFramePr/>
          <p:nvPr>
            <p:extLst>
              <p:ext uri="{D42A27DB-BD31-4B8C-83A1-F6EECF244321}">
                <p14:modId xmlns:p14="http://schemas.microsoft.com/office/powerpoint/2010/main" val="3017590138"/>
              </p:ext>
            </p:extLst>
          </p:nvPr>
        </p:nvGraphicFramePr>
        <p:xfrm>
          <a:off x="645087" y="1339403"/>
          <a:ext cx="7365572" cy="46970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553728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D77D29DC-2BFA-436A-9C83-10F21CC2C212}"/>
              </a:ext>
            </a:extLst>
          </p:cNvPr>
          <p:cNvSpPr>
            <a:spLocks noGrp="1"/>
          </p:cNvSpPr>
          <p:nvPr>
            <p:ph type="sldNum" sz="quarter" idx="12"/>
          </p:nvPr>
        </p:nvSpPr>
        <p:spPr/>
        <p:txBody>
          <a:bodyPr/>
          <a:lstStyle/>
          <a:p>
            <a:fld id="{A3945DB8-8969-4579-9EA6-038FDDAFF65B}" type="slidenum">
              <a:rPr lang="es-PE" smtClean="0"/>
              <a:t>40</a:t>
            </a:fld>
            <a:endParaRPr lang="es-PE"/>
          </a:p>
        </p:txBody>
      </p:sp>
      <p:sp>
        <p:nvSpPr>
          <p:cNvPr id="3" name="Título 2">
            <a:extLst>
              <a:ext uri="{FF2B5EF4-FFF2-40B4-BE49-F238E27FC236}">
                <a16:creationId xmlns:a16="http://schemas.microsoft.com/office/drawing/2014/main" id="{6E3D3AB4-CE45-42C9-A3AF-4798C3240B28}"/>
              </a:ext>
            </a:extLst>
          </p:cNvPr>
          <p:cNvSpPr>
            <a:spLocks noGrp="1"/>
          </p:cNvSpPr>
          <p:nvPr>
            <p:ph type="title"/>
          </p:nvPr>
        </p:nvSpPr>
        <p:spPr/>
        <p:txBody>
          <a:bodyPr>
            <a:normAutofit fontScale="90000"/>
          </a:bodyPr>
          <a:lstStyle/>
          <a:p>
            <a:r>
              <a:rPr lang="es-PE" dirty="0"/>
              <a:t>Proceso de venta prepago fijo_</a:t>
            </a:r>
          </a:p>
        </p:txBody>
      </p:sp>
      <p:sp>
        <p:nvSpPr>
          <p:cNvPr id="4" name="object 25">
            <a:extLst>
              <a:ext uri="{FF2B5EF4-FFF2-40B4-BE49-F238E27FC236}">
                <a16:creationId xmlns:a16="http://schemas.microsoft.com/office/drawing/2014/main" id="{2E860421-5E94-4BF3-87A4-919EFBFAC6DB}"/>
              </a:ext>
            </a:extLst>
          </p:cNvPr>
          <p:cNvSpPr/>
          <p:nvPr/>
        </p:nvSpPr>
        <p:spPr>
          <a:xfrm>
            <a:off x="1622355" y="2450816"/>
            <a:ext cx="3040954" cy="4016659"/>
          </a:xfrm>
          <a:prstGeom prst="rect">
            <a:avLst/>
          </a:prstGeom>
          <a:blipFill>
            <a:blip r:embed="rId2" cstate="print"/>
            <a:stretch>
              <a:fillRect/>
            </a:stretch>
          </a:blipFill>
        </p:spPr>
        <p:txBody>
          <a:bodyPr wrap="square" lIns="0" tIns="0" rIns="0" bIns="0" rtlCol="0">
            <a:noAutofit/>
          </a:bodyPr>
          <a:lstStyle/>
          <a:p>
            <a:endParaRPr/>
          </a:p>
        </p:txBody>
      </p:sp>
      <p:pic>
        <p:nvPicPr>
          <p:cNvPr id="5" name="Picture 2" descr="https://upload.wikimedia.org/wikipedia/commons/thumb/5/50/Yes_Check_Circle.svg/2000px-Yes_Check_Circle.svg.png">
            <a:extLst>
              <a:ext uri="{FF2B5EF4-FFF2-40B4-BE49-F238E27FC236}">
                <a16:creationId xmlns:a16="http://schemas.microsoft.com/office/drawing/2014/main" id="{A99149C8-6FFF-4C9C-8A95-772584B7D78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147153" y="1654909"/>
            <a:ext cx="423494" cy="423494"/>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5ACCEE5C-E8FF-47AB-9B93-EBC3D6448378}"/>
              </a:ext>
            </a:extLst>
          </p:cNvPr>
          <p:cNvSpPr txBox="1"/>
          <p:nvPr/>
        </p:nvSpPr>
        <p:spPr>
          <a:xfrm>
            <a:off x="1570646" y="1641657"/>
            <a:ext cx="8023927" cy="461665"/>
          </a:xfrm>
          <a:prstGeom prst="rect">
            <a:avLst/>
          </a:prstGeom>
          <a:noFill/>
        </p:spPr>
        <p:txBody>
          <a:bodyPr wrap="square" rtlCol="0">
            <a:spAutoFit/>
          </a:bodyPr>
          <a:lstStyle/>
          <a:p>
            <a:r>
              <a:rPr lang="es-PE" sz="2400" dirty="0">
                <a:solidFill>
                  <a:srgbClr val="00B050"/>
                </a:solidFill>
                <a:latin typeface="+mj-lt"/>
                <a:cs typeface="Calibri" panose="020F0502020204030204" pitchFamily="34" charset="0"/>
              </a:rPr>
              <a:t>Anexos y documentos venta prepago fijo – firma manual</a:t>
            </a:r>
          </a:p>
        </p:txBody>
      </p:sp>
      <p:sp>
        <p:nvSpPr>
          <p:cNvPr id="7" name="Rectángulo 6">
            <a:extLst>
              <a:ext uri="{FF2B5EF4-FFF2-40B4-BE49-F238E27FC236}">
                <a16:creationId xmlns:a16="http://schemas.microsoft.com/office/drawing/2014/main" id="{F5429D1F-15FD-41D3-B77A-71A55924C5E2}"/>
              </a:ext>
            </a:extLst>
          </p:cNvPr>
          <p:cNvSpPr/>
          <p:nvPr/>
        </p:nvSpPr>
        <p:spPr>
          <a:xfrm>
            <a:off x="5582609" y="2543310"/>
            <a:ext cx="5797563" cy="3170099"/>
          </a:xfrm>
          <a:prstGeom prst="rect">
            <a:avLst/>
          </a:prstGeom>
        </p:spPr>
        <p:txBody>
          <a:bodyPr wrap="square">
            <a:spAutoFit/>
          </a:bodyPr>
          <a:lstStyle/>
          <a:p>
            <a:pPr marL="285750" indent="-285750">
              <a:buClr>
                <a:srgbClr val="00B050"/>
              </a:buClr>
              <a:buFont typeface="Wingdings" panose="05000000000000000000" pitchFamily="2" charset="2"/>
              <a:buChar char="ü"/>
            </a:pPr>
            <a:r>
              <a:rPr lang="es-PE" sz="2000" b="1" dirty="0"/>
              <a:t>Anexo 137 </a:t>
            </a:r>
            <a:r>
              <a:rPr lang="es-PE" sz="2000" dirty="0"/>
              <a:t>– Contrato  de Prestación del Servicio Público de telefonía fija inalámbrica prepago.</a:t>
            </a:r>
          </a:p>
          <a:p>
            <a:pPr marL="285750" indent="-285750">
              <a:buClr>
                <a:srgbClr val="00B050"/>
              </a:buClr>
              <a:buFont typeface="Wingdings" panose="05000000000000000000" pitchFamily="2" charset="2"/>
              <a:buChar char="ü"/>
            </a:pPr>
            <a:r>
              <a:rPr lang="es-PE" sz="2000" b="1" dirty="0"/>
              <a:t>Anexo 138 </a:t>
            </a:r>
            <a:r>
              <a:rPr lang="es-PE" sz="2000" dirty="0"/>
              <a:t>– Formato de Hoja de Identificación del Cliente y Planes de Servicio de Telefonía Fija </a:t>
            </a:r>
            <a:r>
              <a:rPr lang="es-PE" sz="2000" dirty="0" err="1"/>
              <a:t>Inalambrica</a:t>
            </a:r>
            <a:r>
              <a:rPr lang="es-PE" sz="2000" dirty="0"/>
              <a:t> prepago.</a:t>
            </a:r>
          </a:p>
          <a:p>
            <a:pPr marL="285750" indent="-285750">
              <a:buClr>
                <a:srgbClr val="00B050"/>
              </a:buClr>
              <a:buFont typeface="Wingdings" panose="05000000000000000000" pitchFamily="2" charset="2"/>
              <a:buChar char="ü"/>
            </a:pPr>
            <a:r>
              <a:rPr lang="es-PE" sz="2000" b="1" dirty="0"/>
              <a:t>Anexo 50 </a:t>
            </a:r>
            <a:r>
              <a:rPr lang="es-PE" sz="2000" dirty="0"/>
              <a:t>– Formato de portabilidad (solo casos de portabilidad)</a:t>
            </a:r>
          </a:p>
          <a:p>
            <a:pPr marL="285750" indent="-285750">
              <a:buClr>
                <a:srgbClr val="00B050"/>
              </a:buClr>
              <a:buFont typeface="Wingdings" panose="05000000000000000000" pitchFamily="2" charset="2"/>
              <a:buChar char="ü"/>
            </a:pPr>
            <a:r>
              <a:rPr lang="es-PE" sz="2000" dirty="0"/>
              <a:t>Copia de </a:t>
            </a:r>
            <a:r>
              <a:rPr lang="es-PE" sz="2000" b="1" dirty="0"/>
              <a:t>DNI</a:t>
            </a:r>
            <a:r>
              <a:rPr lang="es-PE" sz="2000" dirty="0"/>
              <a:t>, Carné de extranjería o pasaporte.</a:t>
            </a:r>
          </a:p>
        </p:txBody>
      </p:sp>
      <p:sp>
        <p:nvSpPr>
          <p:cNvPr id="8" name="Rectángulo 7">
            <a:extLst>
              <a:ext uri="{FF2B5EF4-FFF2-40B4-BE49-F238E27FC236}">
                <a16:creationId xmlns:a16="http://schemas.microsoft.com/office/drawing/2014/main" id="{ECDA0611-36F6-4CDA-809E-1F1BA08BAB53}"/>
              </a:ext>
            </a:extLst>
          </p:cNvPr>
          <p:cNvSpPr/>
          <p:nvPr/>
        </p:nvSpPr>
        <p:spPr>
          <a:xfrm>
            <a:off x="5711185" y="5784065"/>
            <a:ext cx="5121915" cy="369332"/>
          </a:xfrm>
          <a:prstGeom prst="rect">
            <a:avLst/>
          </a:prstGeom>
        </p:spPr>
        <p:txBody>
          <a:bodyPr wrap="none">
            <a:spAutoFit/>
          </a:bodyPr>
          <a:lstStyle/>
          <a:p>
            <a:r>
              <a:rPr lang="es-PE" b="1" i="1" dirty="0"/>
              <a:t>Nota: en la carpeta adjuntamos la copia legal</a:t>
            </a:r>
          </a:p>
        </p:txBody>
      </p:sp>
    </p:spTree>
    <p:extLst>
      <p:ext uri="{BB962C8B-B14F-4D97-AF65-F5344CB8AC3E}">
        <p14:creationId xmlns:p14="http://schemas.microsoft.com/office/powerpoint/2010/main" val="2584378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par>
                          <p:cTn id="23" fill="hold">
                            <p:stCondLst>
                              <p:cond delay="500"/>
                            </p:stCondLst>
                            <p:childTnLst>
                              <p:par>
                                <p:cTn id="24" presetID="42" presetClass="entr" presetSubtype="0"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11602F1E-AA7D-4F89-A693-DC8C5F9A4C50}"/>
              </a:ext>
            </a:extLst>
          </p:cNvPr>
          <p:cNvSpPr>
            <a:spLocks noGrp="1"/>
          </p:cNvSpPr>
          <p:nvPr>
            <p:ph type="sldNum" sz="quarter" idx="12"/>
          </p:nvPr>
        </p:nvSpPr>
        <p:spPr/>
        <p:txBody>
          <a:bodyPr/>
          <a:lstStyle/>
          <a:p>
            <a:fld id="{A3945DB8-8969-4579-9EA6-038FDDAFF65B}" type="slidenum">
              <a:rPr lang="es-PE" smtClean="0"/>
              <a:t>41</a:t>
            </a:fld>
            <a:endParaRPr lang="es-PE"/>
          </a:p>
        </p:txBody>
      </p:sp>
      <p:sp>
        <p:nvSpPr>
          <p:cNvPr id="3" name="Título 2">
            <a:extLst>
              <a:ext uri="{FF2B5EF4-FFF2-40B4-BE49-F238E27FC236}">
                <a16:creationId xmlns:a16="http://schemas.microsoft.com/office/drawing/2014/main" id="{81981926-4EFD-46A3-9E82-12A24E2FF1A3}"/>
              </a:ext>
            </a:extLst>
          </p:cNvPr>
          <p:cNvSpPr>
            <a:spLocks noGrp="1"/>
          </p:cNvSpPr>
          <p:nvPr>
            <p:ph type="title"/>
          </p:nvPr>
        </p:nvSpPr>
        <p:spPr/>
        <p:txBody>
          <a:bodyPr>
            <a:normAutofit fontScale="90000"/>
          </a:bodyPr>
          <a:lstStyle/>
          <a:p>
            <a:r>
              <a:rPr lang="es-PE" dirty="0"/>
              <a:t>Proceso de venta prepago fijo_</a:t>
            </a:r>
          </a:p>
        </p:txBody>
      </p:sp>
      <p:pic>
        <p:nvPicPr>
          <p:cNvPr id="4" name="Picture 2" descr="https://upload.wikimedia.org/wikipedia/commons/thumb/5/50/Yes_Check_Circle.svg/2000px-Yes_Check_Circle.svg.png">
            <a:extLst>
              <a:ext uri="{FF2B5EF4-FFF2-40B4-BE49-F238E27FC236}">
                <a16:creationId xmlns:a16="http://schemas.microsoft.com/office/drawing/2014/main" id="{84CA513C-87C6-40A6-8A72-6DF9B1E4980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47153" y="1654909"/>
            <a:ext cx="423494" cy="423494"/>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351B1A16-4B35-4931-AC60-45FAFF296301}"/>
              </a:ext>
            </a:extLst>
          </p:cNvPr>
          <p:cNvSpPr txBox="1"/>
          <p:nvPr/>
        </p:nvSpPr>
        <p:spPr>
          <a:xfrm>
            <a:off x="1570647" y="1641657"/>
            <a:ext cx="3649629" cy="461665"/>
          </a:xfrm>
          <a:prstGeom prst="rect">
            <a:avLst/>
          </a:prstGeom>
          <a:noFill/>
        </p:spPr>
        <p:txBody>
          <a:bodyPr wrap="square" rtlCol="0">
            <a:spAutoFit/>
          </a:bodyPr>
          <a:lstStyle/>
          <a:p>
            <a:r>
              <a:rPr lang="es-PE" sz="2400" dirty="0">
                <a:solidFill>
                  <a:srgbClr val="00B050"/>
                </a:solidFill>
                <a:latin typeface="+mj-lt"/>
                <a:cs typeface="Calibri" panose="020F0502020204030204" pitchFamily="34" charset="0"/>
              </a:rPr>
              <a:t>Consideraciones finales</a:t>
            </a:r>
          </a:p>
        </p:txBody>
      </p:sp>
      <p:sp>
        <p:nvSpPr>
          <p:cNvPr id="6" name="object 16">
            <a:extLst>
              <a:ext uri="{FF2B5EF4-FFF2-40B4-BE49-F238E27FC236}">
                <a16:creationId xmlns:a16="http://schemas.microsoft.com/office/drawing/2014/main" id="{422E7F3E-24D5-4EF4-8CEB-DA927FF0D2B8}"/>
              </a:ext>
            </a:extLst>
          </p:cNvPr>
          <p:cNvSpPr/>
          <p:nvPr/>
        </p:nvSpPr>
        <p:spPr>
          <a:xfrm>
            <a:off x="265441" y="2346614"/>
            <a:ext cx="5419166" cy="4095942"/>
          </a:xfrm>
          <a:prstGeom prst="rect">
            <a:avLst/>
          </a:prstGeom>
          <a:blipFill>
            <a:blip r:embed="rId3" cstate="print"/>
            <a:stretch>
              <a:fillRect/>
            </a:stretch>
          </a:blipFill>
        </p:spPr>
        <p:txBody>
          <a:bodyPr wrap="square" lIns="0" tIns="0" rIns="0" bIns="0" rtlCol="0">
            <a:noAutofit/>
          </a:bodyPr>
          <a:lstStyle/>
          <a:p>
            <a:endParaRPr/>
          </a:p>
        </p:txBody>
      </p:sp>
      <p:sp>
        <p:nvSpPr>
          <p:cNvPr id="7" name="Rectángulo 6">
            <a:extLst>
              <a:ext uri="{FF2B5EF4-FFF2-40B4-BE49-F238E27FC236}">
                <a16:creationId xmlns:a16="http://schemas.microsoft.com/office/drawing/2014/main" id="{65C11CE3-4B8E-4432-9ED5-8D91CEFA1454}"/>
              </a:ext>
            </a:extLst>
          </p:cNvPr>
          <p:cNvSpPr/>
          <p:nvPr/>
        </p:nvSpPr>
        <p:spPr>
          <a:xfrm>
            <a:off x="5684607" y="1699703"/>
            <a:ext cx="5704141" cy="4247317"/>
          </a:xfrm>
          <a:prstGeom prst="rect">
            <a:avLst/>
          </a:prstGeom>
        </p:spPr>
        <p:txBody>
          <a:bodyPr wrap="square">
            <a:spAutoFit/>
          </a:bodyPr>
          <a:lstStyle/>
          <a:p>
            <a:pPr marL="285750" indent="-285750">
              <a:buClr>
                <a:srgbClr val="00B050"/>
              </a:buClr>
              <a:buFont typeface="Wingdings" panose="05000000000000000000" pitchFamily="2" charset="2"/>
              <a:buChar char="ü"/>
            </a:pPr>
            <a:r>
              <a:rPr lang="es-PE" dirty="0"/>
              <a:t>Indiquemos al cliente que el número asignado lo puede visualizar marcando desde su teléfono fijo el *#1#.</a:t>
            </a:r>
            <a:br>
              <a:rPr lang="es-PE" dirty="0"/>
            </a:br>
            <a:endParaRPr lang="es-PE" dirty="0"/>
          </a:p>
          <a:p>
            <a:pPr marL="285750" indent="-285750">
              <a:buClr>
                <a:srgbClr val="00B050"/>
              </a:buClr>
              <a:buFont typeface="Wingdings" panose="05000000000000000000" pitchFamily="2" charset="2"/>
              <a:buChar char="ü"/>
            </a:pPr>
            <a:r>
              <a:rPr lang="es-PE" dirty="0"/>
              <a:t>En caso los documentos no se vean de manera correcta, se le debe indicar al cliente que el problema radica en el visualizador de estos documentos, es por ello que se sugiere que los documentos se visualicen por Internet Explorer          y no por Acrobat Reader.</a:t>
            </a:r>
            <a:br>
              <a:rPr lang="es-PE" dirty="0"/>
            </a:br>
            <a:endParaRPr lang="es-PE" dirty="0"/>
          </a:p>
          <a:p>
            <a:pPr marL="285750" indent="-285750">
              <a:buClr>
                <a:srgbClr val="00B050"/>
              </a:buClr>
              <a:buFont typeface="Wingdings" panose="05000000000000000000" pitchFamily="2" charset="2"/>
              <a:buChar char="ü"/>
            </a:pPr>
            <a:r>
              <a:rPr lang="es-PE" dirty="0"/>
              <a:t>Considerar que el “Acrobat” también se podrá configurar para poder verificar la “Firma Digital” sin observación, es decir ya no será necesario arrastrar el documento al Internet Explorer.</a:t>
            </a:r>
          </a:p>
        </p:txBody>
      </p:sp>
    </p:spTree>
    <p:extLst>
      <p:ext uri="{BB962C8B-B14F-4D97-AF65-F5344CB8AC3E}">
        <p14:creationId xmlns:p14="http://schemas.microsoft.com/office/powerpoint/2010/main" val="313435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725861EB-CAC6-4B31-B1E3-7B6AFDB8286A}"/>
              </a:ext>
            </a:extLst>
          </p:cNvPr>
          <p:cNvSpPr>
            <a:spLocks noGrp="1"/>
          </p:cNvSpPr>
          <p:nvPr>
            <p:ph type="sldNum" sz="quarter" idx="12"/>
          </p:nvPr>
        </p:nvSpPr>
        <p:spPr/>
        <p:txBody>
          <a:bodyPr/>
          <a:lstStyle/>
          <a:p>
            <a:fld id="{A3945DB8-8969-4579-9EA6-038FDDAFF65B}" type="slidenum">
              <a:rPr lang="es-PE" smtClean="0"/>
              <a:t>42</a:t>
            </a:fld>
            <a:endParaRPr lang="es-PE"/>
          </a:p>
        </p:txBody>
      </p:sp>
      <p:sp>
        <p:nvSpPr>
          <p:cNvPr id="3" name="Título 2">
            <a:extLst>
              <a:ext uri="{FF2B5EF4-FFF2-40B4-BE49-F238E27FC236}">
                <a16:creationId xmlns:a16="http://schemas.microsoft.com/office/drawing/2014/main" id="{A98EF33B-A686-4C6A-914D-A13F1F6E370F}"/>
              </a:ext>
            </a:extLst>
          </p:cNvPr>
          <p:cNvSpPr>
            <a:spLocks noGrp="1"/>
          </p:cNvSpPr>
          <p:nvPr>
            <p:ph type="title"/>
          </p:nvPr>
        </p:nvSpPr>
        <p:spPr/>
        <p:txBody>
          <a:bodyPr>
            <a:normAutofit fontScale="90000"/>
          </a:bodyPr>
          <a:lstStyle/>
          <a:p>
            <a:endParaRPr lang="es-PE"/>
          </a:p>
        </p:txBody>
      </p:sp>
      <p:pic>
        <p:nvPicPr>
          <p:cNvPr id="4" name="Imagen 3">
            <a:extLst>
              <a:ext uri="{FF2B5EF4-FFF2-40B4-BE49-F238E27FC236}">
                <a16:creationId xmlns:a16="http://schemas.microsoft.com/office/drawing/2014/main" id="{FC021EA6-D692-49F2-952D-76CB2B532D62}"/>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6538861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38610E8-29BC-4F87-AB50-81968667E091}"/>
              </a:ext>
            </a:extLst>
          </p:cNvPr>
          <p:cNvSpPr>
            <a:spLocks noGrp="1"/>
          </p:cNvSpPr>
          <p:nvPr>
            <p:ph type="sldNum" sz="quarter" idx="12"/>
          </p:nvPr>
        </p:nvSpPr>
        <p:spPr/>
        <p:txBody>
          <a:bodyPr/>
          <a:lstStyle/>
          <a:p>
            <a:fld id="{A3945DB8-8969-4579-9EA6-038FDDAFF65B}" type="slidenum">
              <a:rPr lang="es-PE" smtClean="0"/>
              <a:t>43</a:t>
            </a:fld>
            <a:endParaRPr lang="es-PE"/>
          </a:p>
        </p:txBody>
      </p:sp>
      <p:sp>
        <p:nvSpPr>
          <p:cNvPr id="3" name="Título 2">
            <a:extLst>
              <a:ext uri="{FF2B5EF4-FFF2-40B4-BE49-F238E27FC236}">
                <a16:creationId xmlns:a16="http://schemas.microsoft.com/office/drawing/2014/main" id="{734495BE-46D1-4FB0-BFF2-6857DDDE86C6}"/>
              </a:ext>
            </a:extLst>
          </p:cNvPr>
          <p:cNvSpPr>
            <a:spLocks noGrp="1"/>
          </p:cNvSpPr>
          <p:nvPr>
            <p:ph type="title"/>
          </p:nvPr>
        </p:nvSpPr>
        <p:spPr>
          <a:xfrm>
            <a:off x="1049807" y="2794716"/>
            <a:ext cx="9474200" cy="1207931"/>
          </a:xfrm>
        </p:spPr>
        <p:txBody>
          <a:bodyPr>
            <a:normAutofit/>
          </a:bodyPr>
          <a:lstStyle/>
          <a:p>
            <a:r>
              <a:rPr lang="es-PE" sz="5400" dirty="0"/>
              <a:t>Venta postpago caja Entel_</a:t>
            </a:r>
          </a:p>
        </p:txBody>
      </p:sp>
    </p:spTree>
    <p:extLst>
      <p:ext uri="{BB962C8B-B14F-4D97-AF65-F5344CB8AC3E}">
        <p14:creationId xmlns:p14="http://schemas.microsoft.com/office/powerpoint/2010/main" val="41658103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7B568A0-E7FA-4258-96E9-F8A18ECEBA62}"/>
              </a:ext>
            </a:extLst>
          </p:cNvPr>
          <p:cNvSpPr>
            <a:spLocks noGrp="1"/>
          </p:cNvSpPr>
          <p:nvPr>
            <p:ph type="sldNum" sz="quarter" idx="12"/>
          </p:nvPr>
        </p:nvSpPr>
        <p:spPr/>
        <p:txBody>
          <a:bodyPr/>
          <a:lstStyle/>
          <a:p>
            <a:fld id="{A3945DB8-8969-4579-9EA6-038FDDAFF65B}" type="slidenum">
              <a:rPr lang="es-PE" smtClean="0"/>
              <a:t>44</a:t>
            </a:fld>
            <a:endParaRPr lang="es-PE"/>
          </a:p>
        </p:txBody>
      </p:sp>
      <p:sp>
        <p:nvSpPr>
          <p:cNvPr id="3" name="Título 2">
            <a:extLst>
              <a:ext uri="{FF2B5EF4-FFF2-40B4-BE49-F238E27FC236}">
                <a16:creationId xmlns:a16="http://schemas.microsoft.com/office/drawing/2014/main" id="{5AAF3D4B-A236-4DEA-ADF0-018F8C8CDB2B}"/>
              </a:ext>
            </a:extLst>
          </p:cNvPr>
          <p:cNvSpPr>
            <a:spLocks noGrp="1"/>
          </p:cNvSpPr>
          <p:nvPr>
            <p:ph type="title"/>
          </p:nvPr>
        </p:nvSpPr>
        <p:spPr/>
        <p:txBody>
          <a:bodyPr>
            <a:normAutofit fontScale="90000"/>
          </a:bodyPr>
          <a:lstStyle/>
          <a:p>
            <a:r>
              <a:rPr lang="es-PE" dirty="0"/>
              <a:t>Proceso de venta postpago móvil_</a:t>
            </a:r>
          </a:p>
        </p:txBody>
      </p:sp>
      <p:graphicFrame>
        <p:nvGraphicFramePr>
          <p:cNvPr id="4" name="4 Diagrama">
            <a:extLst>
              <a:ext uri="{FF2B5EF4-FFF2-40B4-BE49-F238E27FC236}">
                <a16:creationId xmlns:a16="http://schemas.microsoft.com/office/drawing/2014/main" id="{1CA2101A-AACF-4AA5-AABE-E3FA48E88BF1}"/>
              </a:ext>
            </a:extLst>
          </p:cNvPr>
          <p:cNvGraphicFramePr/>
          <p:nvPr>
            <p:extLst>
              <p:ext uri="{D42A27DB-BD31-4B8C-83A1-F6EECF244321}">
                <p14:modId xmlns:p14="http://schemas.microsoft.com/office/powerpoint/2010/main" val="3097453953"/>
              </p:ext>
            </p:extLst>
          </p:nvPr>
        </p:nvGraphicFramePr>
        <p:xfrm>
          <a:off x="-326267" y="1801906"/>
          <a:ext cx="9671028" cy="41952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Imagen 4">
            <a:extLst>
              <a:ext uri="{FF2B5EF4-FFF2-40B4-BE49-F238E27FC236}">
                <a16:creationId xmlns:a16="http://schemas.microsoft.com/office/drawing/2014/main" id="{3424D2CE-FA82-45A9-8EE5-497572D2D471}"/>
              </a:ext>
            </a:extLst>
          </p:cNvPr>
          <p:cNvPicPr>
            <a:picLocks noChangeAspect="1"/>
          </p:cNvPicPr>
          <p:nvPr/>
        </p:nvPicPr>
        <p:blipFill>
          <a:blip r:embed="rId7">
            <a:extLst>
              <a:ext uri="{BEBA8EAE-BF5A-486C-A8C5-ECC9F3942E4B}">
                <a14:imgProps xmlns:a14="http://schemas.microsoft.com/office/drawing/2010/main">
                  <a14:imgLayer r:embed="rId8">
                    <a14:imgEffect>
                      <a14:saturation sat="300000"/>
                    </a14:imgEffect>
                  </a14:imgLayer>
                </a14:imgProps>
              </a:ext>
              <a:ext uri="{28A0092B-C50C-407E-A947-70E740481C1C}">
                <a14:useLocalDpi xmlns:a14="http://schemas.microsoft.com/office/drawing/2010/main"/>
              </a:ext>
            </a:extLst>
          </a:blip>
          <a:stretch>
            <a:fillRect/>
          </a:stretch>
        </p:blipFill>
        <p:spPr>
          <a:xfrm>
            <a:off x="8152479" y="2088904"/>
            <a:ext cx="3649068" cy="3621213"/>
          </a:xfrm>
          <a:prstGeom prst="rect">
            <a:avLst/>
          </a:prstGeom>
        </p:spPr>
      </p:pic>
    </p:spTree>
    <p:extLst>
      <p:ext uri="{BB962C8B-B14F-4D97-AF65-F5344CB8AC3E}">
        <p14:creationId xmlns:p14="http://schemas.microsoft.com/office/powerpoint/2010/main" val="3052261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414B3A60-B870-41B2-A29D-D759C1F607E6}"/>
                                            </p:graphicEl>
                                          </p:spTgt>
                                        </p:tgtEl>
                                        <p:attrNameLst>
                                          <p:attrName>style.visibility</p:attrName>
                                        </p:attrNameLst>
                                      </p:cBhvr>
                                      <p:to>
                                        <p:strVal val="visible"/>
                                      </p:to>
                                    </p:set>
                                    <p:animEffect transition="in" filter="fade">
                                      <p:cBhvr>
                                        <p:cTn id="7" dur="500"/>
                                        <p:tgtEl>
                                          <p:spTgt spid="4">
                                            <p:graphicEl>
                                              <a:dgm id="{414B3A60-B870-41B2-A29D-D759C1F607E6}"/>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3706B7A6-023C-4C6A-A93D-06B6A0CA54BD}"/>
                                            </p:graphicEl>
                                          </p:spTgt>
                                        </p:tgtEl>
                                        <p:attrNameLst>
                                          <p:attrName>style.visibility</p:attrName>
                                        </p:attrNameLst>
                                      </p:cBhvr>
                                      <p:to>
                                        <p:strVal val="visible"/>
                                      </p:to>
                                    </p:set>
                                    <p:animEffect transition="in" filter="fade">
                                      <p:cBhvr>
                                        <p:cTn id="10" dur="500"/>
                                        <p:tgtEl>
                                          <p:spTgt spid="4">
                                            <p:graphicEl>
                                              <a:dgm id="{3706B7A6-023C-4C6A-A93D-06B6A0CA54BD}"/>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graphicEl>
                                              <a:dgm id="{E7ED496D-B147-4F6D-9E01-0EE9548A0A71}"/>
                                            </p:graphicEl>
                                          </p:spTgt>
                                        </p:tgtEl>
                                        <p:attrNameLst>
                                          <p:attrName>style.visibility</p:attrName>
                                        </p:attrNameLst>
                                      </p:cBhvr>
                                      <p:to>
                                        <p:strVal val="visible"/>
                                      </p:to>
                                    </p:set>
                                    <p:animEffect transition="in" filter="fade">
                                      <p:cBhvr>
                                        <p:cTn id="15" dur="500"/>
                                        <p:tgtEl>
                                          <p:spTgt spid="4">
                                            <p:graphicEl>
                                              <a:dgm id="{E7ED496D-B147-4F6D-9E01-0EE9548A0A71}"/>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graphicEl>
                                              <a:dgm id="{61CE2C3B-1C95-4017-A225-2578C7315B30}"/>
                                            </p:graphicEl>
                                          </p:spTgt>
                                        </p:tgtEl>
                                        <p:attrNameLst>
                                          <p:attrName>style.visibility</p:attrName>
                                        </p:attrNameLst>
                                      </p:cBhvr>
                                      <p:to>
                                        <p:strVal val="visible"/>
                                      </p:to>
                                    </p:set>
                                    <p:animEffect transition="in" filter="fade">
                                      <p:cBhvr>
                                        <p:cTn id="18" dur="500"/>
                                        <p:tgtEl>
                                          <p:spTgt spid="4">
                                            <p:graphicEl>
                                              <a:dgm id="{61CE2C3B-1C95-4017-A225-2578C7315B30}"/>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graphicEl>
                                              <a:dgm id="{9F7EDFAB-28EC-4089-B13A-31E7C9D5024A}"/>
                                            </p:graphicEl>
                                          </p:spTgt>
                                        </p:tgtEl>
                                        <p:attrNameLst>
                                          <p:attrName>style.visibility</p:attrName>
                                        </p:attrNameLst>
                                      </p:cBhvr>
                                      <p:to>
                                        <p:strVal val="visible"/>
                                      </p:to>
                                    </p:set>
                                    <p:animEffect transition="in" filter="fade">
                                      <p:cBhvr>
                                        <p:cTn id="23" dur="500"/>
                                        <p:tgtEl>
                                          <p:spTgt spid="4">
                                            <p:graphicEl>
                                              <a:dgm id="{9F7EDFAB-28EC-4089-B13A-31E7C9D5024A}"/>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graphicEl>
                                              <a:dgm id="{B23DE862-43D9-4536-BADB-9C82FE2A4DAB}"/>
                                            </p:graphicEl>
                                          </p:spTgt>
                                        </p:tgtEl>
                                        <p:attrNameLst>
                                          <p:attrName>style.visibility</p:attrName>
                                        </p:attrNameLst>
                                      </p:cBhvr>
                                      <p:to>
                                        <p:strVal val="visible"/>
                                      </p:to>
                                    </p:set>
                                    <p:animEffect transition="in" filter="fade">
                                      <p:cBhvr>
                                        <p:cTn id="26" dur="500"/>
                                        <p:tgtEl>
                                          <p:spTgt spid="4">
                                            <p:graphicEl>
                                              <a:dgm id="{B23DE862-43D9-4536-BADB-9C82FE2A4DAB}"/>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graphicEl>
                                              <a:dgm id="{6793842B-CC10-473C-A886-43BE7B7A4F06}"/>
                                            </p:graphicEl>
                                          </p:spTgt>
                                        </p:tgtEl>
                                        <p:attrNameLst>
                                          <p:attrName>style.visibility</p:attrName>
                                        </p:attrNameLst>
                                      </p:cBhvr>
                                      <p:to>
                                        <p:strVal val="visible"/>
                                      </p:to>
                                    </p:set>
                                    <p:animEffect transition="in" filter="fade">
                                      <p:cBhvr>
                                        <p:cTn id="31" dur="500"/>
                                        <p:tgtEl>
                                          <p:spTgt spid="4">
                                            <p:graphicEl>
                                              <a:dgm id="{6793842B-CC10-473C-A886-43BE7B7A4F06}"/>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graphicEl>
                                              <a:dgm id="{68FB39C3-7CDC-4159-8340-3E37782BA783}"/>
                                            </p:graphicEl>
                                          </p:spTgt>
                                        </p:tgtEl>
                                        <p:attrNameLst>
                                          <p:attrName>style.visibility</p:attrName>
                                        </p:attrNameLst>
                                      </p:cBhvr>
                                      <p:to>
                                        <p:strVal val="visible"/>
                                      </p:to>
                                    </p:set>
                                    <p:animEffect transition="in" filter="fade">
                                      <p:cBhvr>
                                        <p:cTn id="34" dur="500"/>
                                        <p:tgtEl>
                                          <p:spTgt spid="4">
                                            <p:graphicEl>
                                              <a:dgm id="{68FB39C3-7CDC-4159-8340-3E37782BA78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99277047-EA7F-47F4-B11F-FC6D6490D5C8}"/>
              </a:ext>
            </a:extLst>
          </p:cNvPr>
          <p:cNvSpPr>
            <a:spLocks noGrp="1"/>
          </p:cNvSpPr>
          <p:nvPr>
            <p:ph type="sldNum" sz="quarter" idx="12"/>
          </p:nvPr>
        </p:nvSpPr>
        <p:spPr/>
        <p:txBody>
          <a:bodyPr/>
          <a:lstStyle/>
          <a:p>
            <a:fld id="{A3945DB8-8969-4579-9EA6-038FDDAFF65B}" type="slidenum">
              <a:rPr lang="es-PE" smtClean="0"/>
              <a:t>45</a:t>
            </a:fld>
            <a:endParaRPr lang="es-PE"/>
          </a:p>
        </p:txBody>
      </p:sp>
      <p:sp>
        <p:nvSpPr>
          <p:cNvPr id="3" name="Título 2">
            <a:extLst>
              <a:ext uri="{FF2B5EF4-FFF2-40B4-BE49-F238E27FC236}">
                <a16:creationId xmlns:a16="http://schemas.microsoft.com/office/drawing/2014/main" id="{62487016-055D-4729-B355-0D85BCA344AE}"/>
              </a:ext>
            </a:extLst>
          </p:cNvPr>
          <p:cNvSpPr>
            <a:spLocks noGrp="1"/>
          </p:cNvSpPr>
          <p:nvPr>
            <p:ph type="title"/>
          </p:nvPr>
        </p:nvSpPr>
        <p:spPr/>
        <p:txBody>
          <a:bodyPr>
            <a:normAutofit fontScale="90000"/>
          </a:bodyPr>
          <a:lstStyle/>
          <a:p>
            <a:r>
              <a:rPr lang="es-PE" dirty="0"/>
              <a:t>Proceso de venta postpago móvil_</a:t>
            </a:r>
          </a:p>
        </p:txBody>
      </p:sp>
      <p:graphicFrame>
        <p:nvGraphicFramePr>
          <p:cNvPr id="4" name="Diagrama 3">
            <a:extLst>
              <a:ext uri="{FF2B5EF4-FFF2-40B4-BE49-F238E27FC236}">
                <a16:creationId xmlns:a16="http://schemas.microsoft.com/office/drawing/2014/main" id="{CF7CD8DE-8CA0-4143-9DF4-36463EFD0B0B}"/>
              </a:ext>
            </a:extLst>
          </p:cNvPr>
          <p:cNvGraphicFramePr/>
          <p:nvPr>
            <p:extLst>
              <p:ext uri="{D42A27DB-BD31-4B8C-83A1-F6EECF244321}">
                <p14:modId xmlns:p14="http://schemas.microsoft.com/office/powerpoint/2010/main" val="4095597187"/>
              </p:ext>
            </p:extLst>
          </p:nvPr>
        </p:nvGraphicFramePr>
        <p:xfrm>
          <a:off x="4034247" y="1444081"/>
          <a:ext cx="7324919" cy="46842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Imagen 4">
            <a:extLst>
              <a:ext uri="{FF2B5EF4-FFF2-40B4-BE49-F238E27FC236}">
                <a16:creationId xmlns:a16="http://schemas.microsoft.com/office/drawing/2014/main" id="{1170631F-85E0-42B4-A0CA-3A127E731299}"/>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567489" y="2129881"/>
            <a:ext cx="2020043" cy="3024484"/>
          </a:xfrm>
          <a:prstGeom prst="rect">
            <a:avLst/>
          </a:prstGeom>
        </p:spPr>
      </p:pic>
      <p:pic>
        <p:nvPicPr>
          <p:cNvPr id="6" name="Picture 2" descr="Resultado de imagen para check png">
            <a:extLst>
              <a:ext uri="{FF2B5EF4-FFF2-40B4-BE49-F238E27FC236}">
                <a16:creationId xmlns:a16="http://schemas.microsoft.com/office/drawing/2014/main" id="{F0A504BF-3B5C-43AC-876D-2C0645579D75}"/>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61115" y="1450033"/>
            <a:ext cx="459658" cy="459658"/>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a:extLst>
              <a:ext uri="{FF2B5EF4-FFF2-40B4-BE49-F238E27FC236}">
                <a16:creationId xmlns:a16="http://schemas.microsoft.com/office/drawing/2014/main" id="{5CAFBCAF-BA69-4C48-BD74-D43F94980D15}"/>
              </a:ext>
            </a:extLst>
          </p:cNvPr>
          <p:cNvSpPr/>
          <p:nvPr/>
        </p:nvSpPr>
        <p:spPr>
          <a:xfrm>
            <a:off x="1120773" y="1462560"/>
            <a:ext cx="4099464" cy="461665"/>
          </a:xfrm>
          <a:prstGeom prst="rect">
            <a:avLst/>
          </a:prstGeom>
        </p:spPr>
        <p:txBody>
          <a:bodyPr wrap="square">
            <a:spAutoFit/>
          </a:bodyPr>
          <a:lstStyle/>
          <a:p>
            <a:r>
              <a:rPr lang="es-PE" sz="2400" dirty="0">
                <a:solidFill>
                  <a:srgbClr val="00B050"/>
                </a:solidFill>
                <a:cs typeface="Calibri" panose="020F0502020204030204" pitchFamily="34" charset="0"/>
              </a:rPr>
              <a:t>Flujo de atención_</a:t>
            </a:r>
            <a:endParaRPr lang="es-PE" sz="2400" b="1" i="1" dirty="0">
              <a:solidFill>
                <a:srgbClr val="00B050"/>
              </a:solidFill>
              <a:cs typeface="Calibri" panose="020F0502020204030204" pitchFamily="34" charset="0"/>
            </a:endParaRPr>
          </a:p>
        </p:txBody>
      </p:sp>
      <p:sp>
        <p:nvSpPr>
          <p:cNvPr id="8" name="Rectángulo 7">
            <a:extLst>
              <a:ext uri="{FF2B5EF4-FFF2-40B4-BE49-F238E27FC236}">
                <a16:creationId xmlns:a16="http://schemas.microsoft.com/office/drawing/2014/main" id="{BB015785-7F4B-441B-ADD0-A943159FFDE3}"/>
              </a:ext>
            </a:extLst>
          </p:cNvPr>
          <p:cNvSpPr/>
          <p:nvPr/>
        </p:nvSpPr>
        <p:spPr>
          <a:xfrm>
            <a:off x="244555" y="5250862"/>
            <a:ext cx="3789692" cy="923330"/>
          </a:xfrm>
          <a:prstGeom prst="rect">
            <a:avLst/>
          </a:prstGeom>
        </p:spPr>
        <p:txBody>
          <a:bodyPr wrap="square">
            <a:spAutoFit/>
          </a:bodyPr>
          <a:lstStyle/>
          <a:p>
            <a:pPr algn="ctr"/>
            <a:r>
              <a:rPr lang="es-PE" b="1" dirty="0">
                <a:solidFill>
                  <a:schemeClr val="accent4">
                    <a:lumMod val="75000"/>
                  </a:schemeClr>
                </a:solidFill>
                <a:cs typeface="Calibri" panose="020F0502020204030204" pitchFamily="34" charset="0"/>
              </a:rPr>
              <a:t>IMPORTANTE</a:t>
            </a:r>
          </a:p>
          <a:p>
            <a:pPr algn="ctr"/>
            <a:r>
              <a:rPr lang="es-PE" b="1" dirty="0">
                <a:solidFill>
                  <a:schemeClr val="accent4">
                    <a:lumMod val="75000"/>
                  </a:schemeClr>
                </a:solidFill>
                <a:cs typeface="Calibri" panose="020F0502020204030204" pitchFamily="34" charset="0"/>
              </a:rPr>
              <a:t> Este proceso aplica </a:t>
            </a:r>
            <a:r>
              <a:rPr lang="es-PE" b="1" dirty="0" err="1">
                <a:solidFill>
                  <a:schemeClr val="accent4">
                    <a:lumMod val="75000"/>
                  </a:schemeClr>
                </a:solidFill>
                <a:cs typeface="Calibri" panose="020F0502020204030204" pitchFamily="34" charset="0"/>
              </a:rPr>
              <a:t>paperless</a:t>
            </a:r>
            <a:r>
              <a:rPr lang="es-PE" b="1" dirty="0">
                <a:solidFill>
                  <a:schemeClr val="accent4">
                    <a:lumMod val="75000"/>
                  </a:schemeClr>
                </a:solidFill>
                <a:cs typeface="Calibri" panose="020F0502020204030204" pitchFamily="34" charset="0"/>
              </a:rPr>
              <a:t> solo tiendas con caja Entel.</a:t>
            </a:r>
            <a:endParaRPr lang="es-PE" b="1" i="1" dirty="0">
              <a:solidFill>
                <a:schemeClr val="accent4">
                  <a:lumMod val="75000"/>
                </a:schemeClr>
              </a:solidFill>
              <a:cs typeface="Calibri" panose="020F0502020204030204" pitchFamily="34" charset="0"/>
            </a:endParaRPr>
          </a:p>
        </p:txBody>
      </p:sp>
    </p:spTree>
    <p:extLst>
      <p:ext uri="{BB962C8B-B14F-4D97-AF65-F5344CB8AC3E}">
        <p14:creationId xmlns:p14="http://schemas.microsoft.com/office/powerpoint/2010/main" val="2736486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815BA875-7DD2-495B-A4D2-6AEA82C699EA}"/>
                                            </p:graphicEl>
                                          </p:spTgt>
                                        </p:tgtEl>
                                        <p:attrNameLst>
                                          <p:attrName>style.visibility</p:attrName>
                                        </p:attrNameLst>
                                      </p:cBhvr>
                                      <p:to>
                                        <p:strVal val="visible"/>
                                      </p:to>
                                    </p:set>
                                    <p:animEffect transition="in" filter="fade">
                                      <p:cBhvr>
                                        <p:cTn id="7" dur="500"/>
                                        <p:tgtEl>
                                          <p:spTgt spid="4">
                                            <p:graphicEl>
                                              <a:dgm id="{815BA875-7DD2-495B-A4D2-6AEA82C699E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9F882AA8-2155-44C2-A5BE-C73939AC8396}"/>
                                            </p:graphicEl>
                                          </p:spTgt>
                                        </p:tgtEl>
                                        <p:attrNameLst>
                                          <p:attrName>style.visibility</p:attrName>
                                        </p:attrNameLst>
                                      </p:cBhvr>
                                      <p:to>
                                        <p:strVal val="visible"/>
                                      </p:to>
                                    </p:set>
                                    <p:animEffect transition="in" filter="fade">
                                      <p:cBhvr>
                                        <p:cTn id="12" dur="500"/>
                                        <p:tgtEl>
                                          <p:spTgt spid="4">
                                            <p:graphicEl>
                                              <a:dgm id="{9F882AA8-2155-44C2-A5BE-C73939AC8396}"/>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graphicEl>
                                              <a:dgm id="{724BF4ED-DEA1-41CC-87B4-C1FC9ACF576F}"/>
                                            </p:graphicEl>
                                          </p:spTgt>
                                        </p:tgtEl>
                                        <p:attrNameLst>
                                          <p:attrName>style.visibility</p:attrName>
                                        </p:attrNameLst>
                                      </p:cBhvr>
                                      <p:to>
                                        <p:strVal val="visible"/>
                                      </p:to>
                                    </p:set>
                                    <p:animEffect transition="in" filter="fade">
                                      <p:cBhvr>
                                        <p:cTn id="15" dur="500"/>
                                        <p:tgtEl>
                                          <p:spTgt spid="4">
                                            <p:graphicEl>
                                              <a:dgm id="{724BF4ED-DEA1-41CC-87B4-C1FC9ACF576F}"/>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796F7B23-E5FE-4879-8637-DF791CE30B6A}"/>
                                            </p:graphicEl>
                                          </p:spTgt>
                                        </p:tgtEl>
                                        <p:attrNameLst>
                                          <p:attrName>style.visibility</p:attrName>
                                        </p:attrNameLst>
                                      </p:cBhvr>
                                      <p:to>
                                        <p:strVal val="visible"/>
                                      </p:to>
                                    </p:set>
                                    <p:animEffect transition="in" filter="fade">
                                      <p:cBhvr>
                                        <p:cTn id="20" dur="500"/>
                                        <p:tgtEl>
                                          <p:spTgt spid="4">
                                            <p:graphicEl>
                                              <a:dgm id="{796F7B23-E5FE-4879-8637-DF791CE30B6A}"/>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7F1B16F4-DA0F-46C7-B7C8-7EA26A9D909A}"/>
                                            </p:graphicEl>
                                          </p:spTgt>
                                        </p:tgtEl>
                                        <p:attrNameLst>
                                          <p:attrName>style.visibility</p:attrName>
                                        </p:attrNameLst>
                                      </p:cBhvr>
                                      <p:to>
                                        <p:strVal val="visible"/>
                                      </p:to>
                                    </p:set>
                                    <p:animEffect transition="in" filter="fade">
                                      <p:cBhvr>
                                        <p:cTn id="23" dur="500"/>
                                        <p:tgtEl>
                                          <p:spTgt spid="4">
                                            <p:graphicEl>
                                              <a:dgm id="{7F1B16F4-DA0F-46C7-B7C8-7EA26A9D909A}"/>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graphicEl>
                                              <a:dgm id="{CC7DC10F-2B78-4C5B-9387-F625324623A7}"/>
                                            </p:graphicEl>
                                          </p:spTgt>
                                        </p:tgtEl>
                                        <p:attrNameLst>
                                          <p:attrName>style.visibility</p:attrName>
                                        </p:attrNameLst>
                                      </p:cBhvr>
                                      <p:to>
                                        <p:strVal val="visible"/>
                                      </p:to>
                                    </p:set>
                                    <p:animEffect transition="in" filter="fade">
                                      <p:cBhvr>
                                        <p:cTn id="28" dur="500"/>
                                        <p:tgtEl>
                                          <p:spTgt spid="4">
                                            <p:graphicEl>
                                              <a:dgm id="{CC7DC10F-2B78-4C5B-9387-F625324623A7}"/>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graphicEl>
                                              <a:dgm id="{6993E69B-1AD1-4014-B273-C532D789CA83}"/>
                                            </p:graphicEl>
                                          </p:spTgt>
                                        </p:tgtEl>
                                        <p:attrNameLst>
                                          <p:attrName>style.visibility</p:attrName>
                                        </p:attrNameLst>
                                      </p:cBhvr>
                                      <p:to>
                                        <p:strVal val="visible"/>
                                      </p:to>
                                    </p:set>
                                    <p:animEffect transition="in" filter="fade">
                                      <p:cBhvr>
                                        <p:cTn id="31" dur="500"/>
                                        <p:tgtEl>
                                          <p:spTgt spid="4">
                                            <p:graphicEl>
                                              <a:dgm id="{6993E69B-1AD1-4014-B273-C532D789CA83}"/>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graphicEl>
                                              <a:dgm id="{A1E196B0-0987-48C0-8BB6-F656B2EAA109}"/>
                                            </p:graphicEl>
                                          </p:spTgt>
                                        </p:tgtEl>
                                        <p:attrNameLst>
                                          <p:attrName>style.visibility</p:attrName>
                                        </p:attrNameLst>
                                      </p:cBhvr>
                                      <p:to>
                                        <p:strVal val="visible"/>
                                      </p:to>
                                    </p:set>
                                    <p:animEffect transition="in" filter="fade">
                                      <p:cBhvr>
                                        <p:cTn id="36" dur="500"/>
                                        <p:tgtEl>
                                          <p:spTgt spid="4">
                                            <p:graphicEl>
                                              <a:dgm id="{A1E196B0-0987-48C0-8BB6-F656B2EAA109}"/>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graphicEl>
                                              <a:dgm id="{15DA4226-98AC-4129-A96D-D91993D96894}"/>
                                            </p:graphicEl>
                                          </p:spTgt>
                                        </p:tgtEl>
                                        <p:attrNameLst>
                                          <p:attrName>style.visibility</p:attrName>
                                        </p:attrNameLst>
                                      </p:cBhvr>
                                      <p:to>
                                        <p:strVal val="visible"/>
                                      </p:to>
                                    </p:set>
                                    <p:animEffect transition="in" filter="fade">
                                      <p:cBhvr>
                                        <p:cTn id="39" dur="500"/>
                                        <p:tgtEl>
                                          <p:spTgt spid="4">
                                            <p:graphicEl>
                                              <a:dgm id="{15DA4226-98AC-4129-A96D-D91993D96894}"/>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
                                            <p:graphicEl>
                                              <a:dgm id="{EDD4491D-2D54-437C-843A-2121AC8AD104}"/>
                                            </p:graphicEl>
                                          </p:spTgt>
                                        </p:tgtEl>
                                        <p:attrNameLst>
                                          <p:attrName>style.visibility</p:attrName>
                                        </p:attrNameLst>
                                      </p:cBhvr>
                                      <p:to>
                                        <p:strVal val="visible"/>
                                      </p:to>
                                    </p:set>
                                    <p:animEffect transition="in" filter="fade">
                                      <p:cBhvr>
                                        <p:cTn id="44" dur="500"/>
                                        <p:tgtEl>
                                          <p:spTgt spid="4">
                                            <p:graphicEl>
                                              <a:dgm id="{EDD4491D-2D54-437C-843A-2121AC8AD104}"/>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
                                            <p:graphicEl>
                                              <a:dgm id="{109194ED-59E9-4165-8487-C886ECB90105}"/>
                                            </p:graphicEl>
                                          </p:spTgt>
                                        </p:tgtEl>
                                        <p:attrNameLst>
                                          <p:attrName>style.visibility</p:attrName>
                                        </p:attrNameLst>
                                      </p:cBhvr>
                                      <p:to>
                                        <p:strVal val="visible"/>
                                      </p:to>
                                    </p:set>
                                    <p:animEffect transition="in" filter="fade">
                                      <p:cBhvr>
                                        <p:cTn id="47" dur="500"/>
                                        <p:tgtEl>
                                          <p:spTgt spid="4">
                                            <p:graphicEl>
                                              <a:dgm id="{109194ED-59E9-4165-8487-C886ECB90105}"/>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graphicEl>
                                              <a:dgm id="{050C3A18-FEF8-4883-9623-4464B953B57F}"/>
                                            </p:graphicEl>
                                          </p:spTgt>
                                        </p:tgtEl>
                                        <p:attrNameLst>
                                          <p:attrName>style.visibility</p:attrName>
                                        </p:attrNameLst>
                                      </p:cBhvr>
                                      <p:to>
                                        <p:strVal val="visible"/>
                                      </p:to>
                                    </p:set>
                                    <p:animEffect transition="in" filter="fade">
                                      <p:cBhvr>
                                        <p:cTn id="52" dur="500"/>
                                        <p:tgtEl>
                                          <p:spTgt spid="4">
                                            <p:graphicEl>
                                              <a:dgm id="{050C3A18-FEF8-4883-9623-4464B953B57F}"/>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
                                            <p:graphicEl>
                                              <a:dgm id="{E0D3BFA5-D6A2-448B-B704-FC6CF106F3BF}"/>
                                            </p:graphicEl>
                                          </p:spTgt>
                                        </p:tgtEl>
                                        <p:attrNameLst>
                                          <p:attrName>style.visibility</p:attrName>
                                        </p:attrNameLst>
                                      </p:cBhvr>
                                      <p:to>
                                        <p:strVal val="visible"/>
                                      </p:to>
                                    </p:set>
                                    <p:animEffect transition="in" filter="fade">
                                      <p:cBhvr>
                                        <p:cTn id="55" dur="500"/>
                                        <p:tgtEl>
                                          <p:spTgt spid="4">
                                            <p:graphicEl>
                                              <a:dgm id="{E0D3BFA5-D6A2-448B-B704-FC6CF106F3BF}"/>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4">
                                            <p:graphicEl>
                                              <a:dgm id="{814E3715-B366-4318-98BC-0EA391056DDC}"/>
                                            </p:graphicEl>
                                          </p:spTgt>
                                        </p:tgtEl>
                                        <p:attrNameLst>
                                          <p:attrName>style.visibility</p:attrName>
                                        </p:attrNameLst>
                                      </p:cBhvr>
                                      <p:to>
                                        <p:strVal val="visible"/>
                                      </p:to>
                                    </p:set>
                                    <p:animEffect transition="in" filter="fade">
                                      <p:cBhvr>
                                        <p:cTn id="60" dur="500"/>
                                        <p:tgtEl>
                                          <p:spTgt spid="4">
                                            <p:graphicEl>
                                              <a:dgm id="{814E3715-B366-4318-98BC-0EA391056DDC}"/>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
                                            <p:graphicEl>
                                              <a:dgm id="{92BAB4E8-8EA0-4EE6-AEA9-D8E99A53E3F4}"/>
                                            </p:graphicEl>
                                          </p:spTgt>
                                        </p:tgtEl>
                                        <p:attrNameLst>
                                          <p:attrName>style.visibility</p:attrName>
                                        </p:attrNameLst>
                                      </p:cBhvr>
                                      <p:to>
                                        <p:strVal val="visible"/>
                                      </p:to>
                                    </p:set>
                                    <p:animEffect transition="in" filter="fade">
                                      <p:cBhvr>
                                        <p:cTn id="63" dur="500"/>
                                        <p:tgtEl>
                                          <p:spTgt spid="4">
                                            <p:graphicEl>
                                              <a:dgm id="{92BAB4E8-8EA0-4EE6-AEA9-D8E99A53E3F4}"/>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53" presetClass="entr" presetSubtype="16" fill="hold" grpId="0" nodeType="clickEffect">
                                  <p:stCondLst>
                                    <p:cond delay="0"/>
                                  </p:stCondLst>
                                  <p:childTnLst>
                                    <p:set>
                                      <p:cBhvr>
                                        <p:cTn id="67" dur="1" fill="hold">
                                          <p:stCondLst>
                                            <p:cond delay="0"/>
                                          </p:stCondLst>
                                        </p:cTn>
                                        <p:tgtEl>
                                          <p:spTgt spid="8"/>
                                        </p:tgtEl>
                                        <p:attrNameLst>
                                          <p:attrName>style.visibility</p:attrName>
                                        </p:attrNameLst>
                                      </p:cBhvr>
                                      <p:to>
                                        <p:strVal val="visible"/>
                                      </p:to>
                                    </p:set>
                                    <p:anim calcmode="lin" valueType="num">
                                      <p:cBhvr>
                                        <p:cTn id="68" dur="500" fill="hold"/>
                                        <p:tgtEl>
                                          <p:spTgt spid="8"/>
                                        </p:tgtEl>
                                        <p:attrNameLst>
                                          <p:attrName>ppt_w</p:attrName>
                                        </p:attrNameLst>
                                      </p:cBhvr>
                                      <p:tavLst>
                                        <p:tav tm="0">
                                          <p:val>
                                            <p:fltVal val="0"/>
                                          </p:val>
                                        </p:tav>
                                        <p:tav tm="100000">
                                          <p:val>
                                            <p:strVal val="#ppt_w"/>
                                          </p:val>
                                        </p:tav>
                                      </p:tavLst>
                                    </p:anim>
                                    <p:anim calcmode="lin" valueType="num">
                                      <p:cBhvr>
                                        <p:cTn id="69" dur="500" fill="hold"/>
                                        <p:tgtEl>
                                          <p:spTgt spid="8"/>
                                        </p:tgtEl>
                                        <p:attrNameLst>
                                          <p:attrName>ppt_h</p:attrName>
                                        </p:attrNameLst>
                                      </p:cBhvr>
                                      <p:tavLst>
                                        <p:tav tm="0">
                                          <p:val>
                                            <p:fltVal val="0"/>
                                          </p:val>
                                        </p:tav>
                                        <p:tav tm="100000">
                                          <p:val>
                                            <p:strVal val="#ppt_h"/>
                                          </p:val>
                                        </p:tav>
                                      </p:tavLst>
                                    </p:anim>
                                    <p:animEffect transition="in" filter="fade">
                                      <p:cBhvr>
                                        <p:cTn id="7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DE777D41-0F75-4239-B08F-E8138966947D}"/>
              </a:ext>
            </a:extLst>
          </p:cNvPr>
          <p:cNvSpPr>
            <a:spLocks noGrp="1"/>
          </p:cNvSpPr>
          <p:nvPr>
            <p:ph type="sldNum" sz="quarter" idx="12"/>
          </p:nvPr>
        </p:nvSpPr>
        <p:spPr/>
        <p:txBody>
          <a:bodyPr/>
          <a:lstStyle/>
          <a:p>
            <a:fld id="{A3945DB8-8969-4579-9EA6-038FDDAFF65B}" type="slidenum">
              <a:rPr lang="es-PE" smtClean="0"/>
              <a:t>46</a:t>
            </a:fld>
            <a:endParaRPr lang="es-PE"/>
          </a:p>
        </p:txBody>
      </p:sp>
      <p:sp>
        <p:nvSpPr>
          <p:cNvPr id="3" name="Título 2">
            <a:extLst>
              <a:ext uri="{FF2B5EF4-FFF2-40B4-BE49-F238E27FC236}">
                <a16:creationId xmlns:a16="http://schemas.microsoft.com/office/drawing/2014/main" id="{CA482638-1FC8-470C-8F38-FD9D73A9A593}"/>
              </a:ext>
            </a:extLst>
          </p:cNvPr>
          <p:cNvSpPr>
            <a:spLocks noGrp="1"/>
          </p:cNvSpPr>
          <p:nvPr>
            <p:ph type="title"/>
          </p:nvPr>
        </p:nvSpPr>
        <p:spPr/>
        <p:txBody>
          <a:bodyPr>
            <a:normAutofit fontScale="90000"/>
          </a:bodyPr>
          <a:lstStyle/>
          <a:p>
            <a:r>
              <a:rPr lang="es-PE" dirty="0"/>
              <a:t>Proceso de venta postpago móvil_</a:t>
            </a:r>
          </a:p>
        </p:txBody>
      </p:sp>
      <p:sp>
        <p:nvSpPr>
          <p:cNvPr id="5" name="Rectángulo 4">
            <a:extLst>
              <a:ext uri="{FF2B5EF4-FFF2-40B4-BE49-F238E27FC236}">
                <a16:creationId xmlns:a16="http://schemas.microsoft.com/office/drawing/2014/main" id="{37C48BEE-3AF7-4077-BA4D-7109107F5D2B}"/>
              </a:ext>
            </a:extLst>
          </p:cNvPr>
          <p:cNvSpPr/>
          <p:nvPr/>
        </p:nvSpPr>
        <p:spPr>
          <a:xfrm>
            <a:off x="1549400" y="1272546"/>
            <a:ext cx="9461501" cy="646331"/>
          </a:xfrm>
          <a:prstGeom prst="rect">
            <a:avLst/>
          </a:prstGeom>
        </p:spPr>
        <p:txBody>
          <a:bodyPr wrap="square">
            <a:spAutoFit/>
          </a:bodyPr>
          <a:lstStyle/>
          <a:p>
            <a:r>
              <a:rPr lang="es-PE" dirty="0">
                <a:solidFill>
                  <a:schemeClr val="tx1">
                    <a:lumMod val="65000"/>
                    <a:lumOff val="35000"/>
                  </a:schemeClr>
                </a:solidFill>
              </a:rPr>
              <a:t>Primero, realizamos la Pre-Evaluación </a:t>
            </a:r>
            <a:r>
              <a:rPr lang="es-PE" dirty="0">
                <a:solidFill>
                  <a:srgbClr val="0070C0"/>
                </a:solidFill>
              </a:rPr>
              <a:t>(Accediendo a Compañía -&gt; Pre-Evaluación)</a:t>
            </a:r>
          </a:p>
          <a:p>
            <a:r>
              <a:rPr lang="es-PE" dirty="0">
                <a:solidFill>
                  <a:schemeClr val="tx1">
                    <a:lumMod val="65000"/>
                    <a:lumOff val="35000"/>
                  </a:schemeClr>
                </a:solidFill>
              </a:rPr>
              <a:t>Seleccionamos el tipo de documento, el número y seleccionamos el tipo de operación.</a:t>
            </a:r>
          </a:p>
        </p:txBody>
      </p:sp>
      <p:pic>
        <p:nvPicPr>
          <p:cNvPr id="6" name="Imagen 5">
            <a:extLst>
              <a:ext uri="{FF2B5EF4-FFF2-40B4-BE49-F238E27FC236}">
                <a16:creationId xmlns:a16="http://schemas.microsoft.com/office/drawing/2014/main" id="{8B7CB2BB-F4BB-4179-A0C5-C08C5727A548}"/>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a:ext>
            </a:extLst>
          </a:blip>
          <a:srcRect/>
          <a:stretch/>
        </p:blipFill>
        <p:spPr>
          <a:xfrm>
            <a:off x="1725768" y="2155636"/>
            <a:ext cx="1725769" cy="3987586"/>
          </a:xfrm>
          <a:prstGeom prst="rect">
            <a:avLst/>
          </a:prstGeom>
        </p:spPr>
      </p:pic>
      <p:pic>
        <p:nvPicPr>
          <p:cNvPr id="7" name="Imagen 6">
            <a:extLst>
              <a:ext uri="{FF2B5EF4-FFF2-40B4-BE49-F238E27FC236}">
                <a16:creationId xmlns:a16="http://schemas.microsoft.com/office/drawing/2014/main" id="{8FFBCCA7-6671-423F-886A-975AEB29972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469482" y="3803650"/>
            <a:ext cx="1095375" cy="787400"/>
          </a:xfrm>
          <a:prstGeom prst="rect">
            <a:avLst/>
          </a:prstGeom>
        </p:spPr>
      </p:pic>
      <p:sp>
        <p:nvSpPr>
          <p:cNvPr id="8" name="Rectángulo: esquinas redondeadas 7">
            <a:extLst>
              <a:ext uri="{FF2B5EF4-FFF2-40B4-BE49-F238E27FC236}">
                <a16:creationId xmlns:a16="http://schemas.microsoft.com/office/drawing/2014/main" id="{DA6D8374-5E76-41D4-A0C3-A511E3D36D68}"/>
              </a:ext>
            </a:extLst>
          </p:cNvPr>
          <p:cNvSpPr/>
          <p:nvPr/>
        </p:nvSpPr>
        <p:spPr>
          <a:xfrm>
            <a:off x="1761332" y="3803650"/>
            <a:ext cx="1657350" cy="177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Rectángulo: esquinas redondeadas 8">
            <a:extLst>
              <a:ext uri="{FF2B5EF4-FFF2-40B4-BE49-F238E27FC236}">
                <a16:creationId xmlns:a16="http://schemas.microsoft.com/office/drawing/2014/main" id="{8BC973F7-BCF3-44F6-A135-9F5F7D5E91C1}"/>
              </a:ext>
            </a:extLst>
          </p:cNvPr>
          <p:cNvSpPr/>
          <p:nvPr/>
        </p:nvSpPr>
        <p:spPr>
          <a:xfrm>
            <a:off x="3469482" y="4413250"/>
            <a:ext cx="1095375" cy="177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0" name="Imagen 9">
            <a:extLst>
              <a:ext uri="{FF2B5EF4-FFF2-40B4-BE49-F238E27FC236}">
                <a16:creationId xmlns:a16="http://schemas.microsoft.com/office/drawing/2014/main" id="{478ABACF-E947-4EC8-8216-3E250C6A7A07}"/>
              </a:ext>
            </a:extLst>
          </p:cNvPr>
          <p:cNvPicPr>
            <a:picLocks noChangeAspect="1"/>
          </p:cNvPicPr>
          <p:nvPr/>
        </p:nvPicPr>
        <p:blipFill>
          <a:blip r:embed="rId5"/>
          <a:stretch>
            <a:fillRect/>
          </a:stretch>
        </p:blipFill>
        <p:spPr>
          <a:xfrm>
            <a:off x="5162726" y="2189562"/>
            <a:ext cx="5657675" cy="3854104"/>
          </a:xfrm>
          <a:prstGeom prst="rect">
            <a:avLst/>
          </a:prstGeom>
        </p:spPr>
      </p:pic>
      <p:sp>
        <p:nvSpPr>
          <p:cNvPr id="11" name="Rectángulo 10">
            <a:extLst>
              <a:ext uri="{FF2B5EF4-FFF2-40B4-BE49-F238E27FC236}">
                <a16:creationId xmlns:a16="http://schemas.microsoft.com/office/drawing/2014/main" id="{40D72B61-67E9-43FE-A9D4-B5753E21FFF9}"/>
              </a:ext>
            </a:extLst>
          </p:cNvPr>
          <p:cNvSpPr/>
          <p:nvPr/>
        </p:nvSpPr>
        <p:spPr>
          <a:xfrm>
            <a:off x="5739714" y="5096434"/>
            <a:ext cx="4703000" cy="646331"/>
          </a:xfrm>
          <a:prstGeom prst="rect">
            <a:avLst/>
          </a:prstGeom>
        </p:spPr>
        <p:txBody>
          <a:bodyPr wrap="square">
            <a:spAutoFit/>
          </a:bodyPr>
          <a:lstStyle/>
          <a:p>
            <a:pPr algn="ctr"/>
            <a:r>
              <a:rPr lang="es-PE" dirty="0">
                <a:solidFill>
                  <a:srgbClr val="4D4D4D"/>
                </a:solidFill>
                <a:latin typeface="Calibri" panose="020F0502020204030204" pitchFamily="34" charset="0"/>
                <a:cs typeface="Calibri" panose="020F0502020204030204" pitchFamily="34" charset="0"/>
              </a:rPr>
              <a:t>En el Mercado Personas, evaluamos a los clientes con </a:t>
            </a:r>
            <a:r>
              <a:rPr lang="es-PE" b="1" i="1" dirty="0">
                <a:solidFill>
                  <a:srgbClr val="FF6702"/>
                </a:solidFill>
                <a:latin typeface="Calibri" panose="020F0502020204030204" pitchFamily="34" charset="0"/>
                <a:cs typeface="Calibri" panose="020F0502020204030204" pitchFamily="34" charset="0"/>
              </a:rPr>
              <a:t>DNI</a:t>
            </a:r>
            <a:r>
              <a:rPr lang="es-PE" dirty="0">
                <a:solidFill>
                  <a:srgbClr val="0154A0"/>
                </a:solidFill>
                <a:latin typeface="Calibri" panose="020F0502020204030204" pitchFamily="34" charset="0"/>
                <a:cs typeface="Calibri" panose="020F0502020204030204" pitchFamily="34" charset="0"/>
              </a:rPr>
              <a:t> </a:t>
            </a:r>
            <a:r>
              <a:rPr lang="es-PE" dirty="0">
                <a:solidFill>
                  <a:srgbClr val="4D4D4D"/>
                </a:solidFill>
                <a:latin typeface="Calibri" panose="020F0502020204030204" pitchFamily="34" charset="0"/>
                <a:cs typeface="Calibri" panose="020F0502020204030204" pitchFamily="34" charset="0"/>
              </a:rPr>
              <a:t>y</a:t>
            </a:r>
            <a:r>
              <a:rPr lang="es-PE" dirty="0">
                <a:solidFill>
                  <a:srgbClr val="0154A0"/>
                </a:solidFill>
                <a:latin typeface="Calibri" panose="020F0502020204030204" pitchFamily="34" charset="0"/>
                <a:cs typeface="Calibri" panose="020F0502020204030204" pitchFamily="34" charset="0"/>
              </a:rPr>
              <a:t> </a:t>
            </a:r>
            <a:r>
              <a:rPr lang="es-PE" b="1" i="1" dirty="0">
                <a:solidFill>
                  <a:srgbClr val="FF6702"/>
                </a:solidFill>
                <a:latin typeface="Calibri" panose="020F0502020204030204" pitchFamily="34" charset="0"/>
                <a:cs typeface="Calibri" panose="020F0502020204030204" pitchFamily="34" charset="0"/>
              </a:rPr>
              <a:t>Carné de Extranjería</a:t>
            </a:r>
            <a:r>
              <a:rPr lang="es-PE" dirty="0">
                <a:solidFill>
                  <a:srgbClr val="0154A0"/>
                </a:solidFill>
                <a:latin typeface="Calibri" panose="020F0502020204030204" pitchFamily="34" charset="0"/>
                <a:cs typeface="Calibri" panose="020F0502020204030204" pitchFamily="34" charset="0"/>
              </a:rPr>
              <a:t>.</a:t>
            </a:r>
          </a:p>
        </p:txBody>
      </p:sp>
      <p:sp>
        <p:nvSpPr>
          <p:cNvPr id="12" name="Rectángulo: esquinas redondeadas 11">
            <a:extLst>
              <a:ext uri="{FF2B5EF4-FFF2-40B4-BE49-F238E27FC236}">
                <a16:creationId xmlns:a16="http://schemas.microsoft.com/office/drawing/2014/main" id="{88D4F5EC-DAC5-485D-B593-B9D95DCB667A}"/>
              </a:ext>
            </a:extLst>
          </p:cNvPr>
          <p:cNvSpPr/>
          <p:nvPr/>
        </p:nvSpPr>
        <p:spPr>
          <a:xfrm>
            <a:off x="5187440" y="3001923"/>
            <a:ext cx="776974" cy="177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3" name="Rectángulo: esquinas redondeadas 12">
            <a:extLst>
              <a:ext uri="{FF2B5EF4-FFF2-40B4-BE49-F238E27FC236}">
                <a16:creationId xmlns:a16="http://schemas.microsoft.com/office/drawing/2014/main" id="{629B6FE5-16B8-4C3B-B3D4-00AEC698E3BE}"/>
              </a:ext>
            </a:extLst>
          </p:cNvPr>
          <p:cNvSpPr/>
          <p:nvPr/>
        </p:nvSpPr>
        <p:spPr>
          <a:xfrm>
            <a:off x="7943340" y="3008950"/>
            <a:ext cx="776974" cy="177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Rectángulo: esquinas redondeadas 13">
            <a:extLst>
              <a:ext uri="{FF2B5EF4-FFF2-40B4-BE49-F238E27FC236}">
                <a16:creationId xmlns:a16="http://schemas.microsoft.com/office/drawing/2014/main" id="{37EA4B91-F364-41AE-98CC-EF2C901CA0DC}"/>
              </a:ext>
            </a:extLst>
          </p:cNvPr>
          <p:cNvSpPr/>
          <p:nvPr/>
        </p:nvSpPr>
        <p:spPr>
          <a:xfrm>
            <a:off x="7170962" y="3638550"/>
            <a:ext cx="1641201" cy="177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86372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animBg="1"/>
      <p:bldP spid="13" grpId="0" animBg="1"/>
      <p:bldP spid="1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A415462-4942-452C-96D1-F3502AAFFC8B}"/>
              </a:ext>
            </a:extLst>
          </p:cNvPr>
          <p:cNvSpPr>
            <a:spLocks noGrp="1"/>
          </p:cNvSpPr>
          <p:nvPr>
            <p:ph type="sldNum" sz="quarter" idx="12"/>
          </p:nvPr>
        </p:nvSpPr>
        <p:spPr/>
        <p:txBody>
          <a:bodyPr/>
          <a:lstStyle/>
          <a:p>
            <a:fld id="{A3945DB8-8969-4579-9EA6-038FDDAFF65B}" type="slidenum">
              <a:rPr lang="es-PE" smtClean="0"/>
              <a:t>47</a:t>
            </a:fld>
            <a:endParaRPr lang="es-PE"/>
          </a:p>
        </p:txBody>
      </p:sp>
      <p:sp>
        <p:nvSpPr>
          <p:cNvPr id="3" name="Título 2">
            <a:extLst>
              <a:ext uri="{FF2B5EF4-FFF2-40B4-BE49-F238E27FC236}">
                <a16:creationId xmlns:a16="http://schemas.microsoft.com/office/drawing/2014/main" id="{67CB6DE6-ECC3-4FBF-8D60-7932D53A8C36}"/>
              </a:ext>
            </a:extLst>
          </p:cNvPr>
          <p:cNvSpPr>
            <a:spLocks noGrp="1"/>
          </p:cNvSpPr>
          <p:nvPr>
            <p:ph type="title"/>
          </p:nvPr>
        </p:nvSpPr>
        <p:spPr/>
        <p:txBody>
          <a:bodyPr>
            <a:normAutofit fontScale="90000"/>
          </a:bodyPr>
          <a:lstStyle/>
          <a:p>
            <a:r>
              <a:rPr lang="es-PE" dirty="0"/>
              <a:t>Proceso de venta postpago móvil_</a:t>
            </a:r>
          </a:p>
        </p:txBody>
      </p:sp>
      <p:pic>
        <p:nvPicPr>
          <p:cNvPr id="4" name="Imagen 3">
            <a:extLst>
              <a:ext uri="{FF2B5EF4-FFF2-40B4-BE49-F238E27FC236}">
                <a16:creationId xmlns:a16="http://schemas.microsoft.com/office/drawing/2014/main" id="{A884F8F5-0017-469A-9F24-67896330CDE7}"/>
              </a:ext>
            </a:extLst>
          </p:cNvPr>
          <p:cNvPicPr>
            <a:picLocks noChangeAspect="1"/>
          </p:cNvPicPr>
          <p:nvPr/>
        </p:nvPicPr>
        <p:blipFill>
          <a:blip r:embed="rId2"/>
          <a:stretch>
            <a:fillRect/>
          </a:stretch>
        </p:blipFill>
        <p:spPr>
          <a:xfrm>
            <a:off x="4932138" y="1963335"/>
            <a:ext cx="6135912" cy="4179887"/>
          </a:xfrm>
          <a:prstGeom prst="rect">
            <a:avLst/>
          </a:prstGeom>
        </p:spPr>
      </p:pic>
      <p:pic>
        <p:nvPicPr>
          <p:cNvPr id="5" name="Imagen 4">
            <a:extLst>
              <a:ext uri="{FF2B5EF4-FFF2-40B4-BE49-F238E27FC236}">
                <a16:creationId xmlns:a16="http://schemas.microsoft.com/office/drawing/2014/main" id="{A7F1F199-CD1B-41F6-A06D-3E9014FD9AC1}"/>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a:ext>
            </a:extLst>
          </a:blip>
          <a:srcRect/>
          <a:stretch/>
        </p:blipFill>
        <p:spPr>
          <a:xfrm>
            <a:off x="1725768" y="2155636"/>
            <a:ext cx="1725769" cy="3987586"/>
          </a:xfrm>
          <a:prstGeom prst="rect">
            <a:avLst/>
          </a:prstGeom>
        </p:spPr>
      </p:pic>
      <p:pic>
        <p:nvPicPr>
          <p:cNvPr id="6" name="Imagen 5">
            <a:extLst>
              <a:ext uri="{FF2B5EF4-FFF2-40B4-BE49-F238E27FC236}">
                <a16:creationId xmlns:a16="http://schemas.microsoft.com/office/drawing/2014/main" id="{FB48DED7-E3C1-4798-A7A7-0ED708C6C93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469482" y="3803650"/>
            <a:ext cx="1095375" cy="787400"/>
          </a:xfrm>
          <a:prstGeom prst="rect">
            <a:avLst/>
          </a:prstGeom>
        </p:spPr>
      </p:pic>
      <p:sp>
        <p:nvSpPr>
          <p:cNvPr id="7" name="Rectángulo: esquinas redondeadas 6">
            <a:extLst>
              <a:ext uri="{FF2B5EF4-FFF2-40B4-BE49-F238E27FC236}">
                <a16:creationId xmlns:a16="http://schemas.microsoft.com/office/drawing/2014/main" id="{36C0F8B8-FD07-424C-A6EB-E6D8A0600BB0}"/>
              </a:ext>
            </a:extLst>
          </p:cNvPr>
          <p:cNvSpPr/>
          <p:nvPr/>
        </p:nvSpPr>
        <p:spPr>
          <a:xfrm>
            <a:off x="1761332" y="3803650"/>
            <a:ext cx="1657350" cy="177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 name="Rectángulo: esquinas redondeadas 7">
            <a:extLst>
              <a:ext uri="{FF2B5EF4-FFF2-40B4-BE49-F238E27FC236}">
                <a16:creationId xmlns:a16="http://schemas.microsoft.com/office/drawing/2014/main" id="{C50908F2-DFFA-422A-9663-0F06C3E673EF}"/>
              </a:ext>
            </a:extLst>
          </p:cNvPr>
          <p:cNvSpPr/>
          <p:nvPr/>
        </p:nvSpPr>
        <p:spPr>
          <a:xfrm>
            <a:off x="3469482" y="4413250"/>
            <a:ext cx="1095375" cy="177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Rectángulo 8">
            <a:extLst>
              <a:ext uri="{FF2B5EF4-FFF2-40B4-BE49-F238E27FC236}">
                <a16:creationId xmlns:a16="http://schemas.microsoft.com/office/drawing/2014/main" id="{B579DB80-48D8-40D4-ADE5-0043299AEEE7}"/>
              </a:ext>
            </a:extLst>
          </p:cNvPr>
          <p:cNvSpPr/>
          <p:nvPr/>
        </p:nvSpPr>
        <p:spPr>
          <a:xfrm>
            <a:off x="5453401" y="5215704"/>
            <a:ext cx="5093386" cy="646331"/>
          </a:xfrm>
          <a:prstGeom prst="rect">
            <a:avLst/>
          </a:prstGeom>
        </p:spPr>
        <p:txBody>
          <a:bodyPr wrap="square">
            <a:spAutoFit/>
          </a:bodyPr>
          <a:lstStyle/>
          <a:p>
            <a:pPr algn="ctr"/>
            <a:r>
              <a:rPr lang="es-PE" dirty="0">
                <a:solidFill>
                  <a:srgbClr val="4D4D4D"/>
                </a:solidFill>
                <a:latin typeface="Calibri" panose="020F0502020204030204" pitchFamily="34" charset="0"/>
                <a:cs typeface="Calibri" panose="020F0502020204030204" pitchFamily="34" charset="0"/>
              </a:rPr>
              <a:t>Si es portabilidad, debemos colocar el número a portar y origen de la línea (si es postpago o prepago)</a:t>
            </a:r>
            <a:endParaRPr lang="es-PE" dirty="0">
              <a:solidFill>
                <a:srgbClr val="0154A0"/>
              </a:solidFill>
              <a:latin typeface="Calibri" panose="020F0502020204030204" pitchFamily="34" charset="0"/>
              <a:cs typeface="Calibri" panose="020F0502020204030204" pitchFamily="34" charset="0"/>
            </a:endParaRPr>
          </a:p>
        </p:txBody>
      </p:sp>
      <p:sp>
        <p:nvSpPr>
          <p:cNvPr id="10" name="Rectángulo: esquinas redondeadas 9">
            <a:extLst>
              <a:ext uri="{FF2B5EF4-FFF2-40B4-BE49-F238E27FC236}">
                <a16:creationId xmlns:a16="http://schemas.microsoft.com/office/drawing/2014/main" id="{02531EC1-CDD8-4058-A2E7-9B23F98C5A3F}"/>
              </a:ext>
            </a:extLst>
          </p:cNvPr>
          <p:cNvSpPr/>
          <p:nvPr/>
        </p:nvSpPr>
        <p:spPr>
          <a:xfrm>
            <a:off x="7067447" y="3519487"/>
            <a:ext cx="1413944" cy="19112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 name="Rectángulo: esquinas redondeadas 10">
            <a:extLst>
              <a:ext uri="{FF2B5EF4-FFF2-40B4-BE49-F238E27FC236}">
                <a16:creationId xmlns:a16="http://schemas.microsoft.com/office/drawing/2014/main" id="{704A0C48-E9A0-4088-9493-B90D0747222A}"/>
              </a:ext>
            </a:extLst>
          </p:cNvPr>
          <p:cNvSpPr/>
          <p:nvPr/>
        </p:nvSpPr>
        <p:spPr>
          <a:xfrm>
            <a:off x="7067447" y="3724412"/>
            <a:ext cx="1082640" cy="25703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11">
            <a:extLst>
              <a:ext uri="{FF2B5EF4-FFF2-40B4-BE49-F238E27FC236}">
                <a16:creationId xmlns:a16="http://schemas.microsoft.com/office/drawing/2014/main" id="{58FE7C01-18FB-458E-945E-DAF25AD92A53}"/>
              </a:ext>
            </a:extLst>
          </p:cNvPr>
          <p:cNvSpPr/>
          <p:nvPr/>
        </p:nvSpPr>
        <p:spPr>
          <a:xfrm>
            <a:off x="1549400" y="1272546"/>
            <a:ext cx="9461501" cy="646331"/>
          </a:xfrm>
          <a:prstGeom prst="rect">
            <a:avLst/>
          </a:prstGeom>
        </p:spPr>
        <p:txBody>
          <a:bodyPr wrap="square">
            <a:spAutoFit/>
          </a:bodyPr>
          <a:lstStyle/>
          <a:p>
            <a:r>
              <a:rPr lang="es-PE" dirty="0">
                <a:solidFill>
                  <a:schemeClr val="tx1">
                    <a:lumMod val="65000"/>
                    <a:lumOff val="35000"/>
                  </a:schemeClr>
                </a:solidFill>
              </a:rPr>
              <a:t>En los casos de portabilidad debemos evaluar al cliente si el destino es postpago para verificar si califica.</a:t>
            </a:r>
          </a:p>
        </p:txBody>
      </p:sp>
    </p:spTree>
    <p:extLst>
      <p:ext uri="{BB962C8B-B14F-4D97-AF65-F5344CB8AC3E}">
        <p14:creationId xmlns:p14="http://schemas.microsoft.com/office/powerpoint/2010/main" val="153118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down)">
                                      <p:cBhvr>
                                        <p:cTn id="24" dur="500"/>
                                        <p:tgtEl>
                                          <p:spTgt spid="4"/>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animBg="1"/>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2CBE700-088F-4344-94C4-22F81EAECDED}"/>
              </a:ext>
            </a:extLst>
          </p:cNvPr>
          <p:cNvSpPr>
            <a:spLocks noGrp="1"/>
          </p:cNvSpPr>
          <p:nvPr>
            <p:ph type="sldNum" sz="quarter" idx="12"/>
          </p:nvPr>
        </p:nvSpPr>
        <p:spPr/>
        <p:txBody>
          <a:bodyPr/>
          <a:lstStyle/>
          <a:p>
            <a:fld id="{A3945DB8-8969-4579-9EA6-038FDDAFF65B}" type="slidenum">
              <a:rPr lang="es-PE" smtClean="0"/>
              <a:t>48</a:t>
            </a:fld>
            <a:endParaRPr lang="es-PE"/>
          </a:p>
        </p:txBody>
      </p:sp>
      <p:sp>
        <p:nvSpPr>
          <p:cNvPr id="3" name="Título 2">
            <a:extLst>
              <a:ext uri="{FF2B5EF4-FFF2-40B4-BE49-F238E27FC236}">
                <a16:creationId xmlns:a16="http://schemas.microsoft.com/office/drawing/2014/main" id="{BA295564-5BB1-4046-86A5-2958FB247077}"/>
              </a:ext>
            </a:extLst>
          </p:cNvPr>
          <p:cNvSpPr>
            <a:spLocks noGrp="1"/>
          </p:cNvSpPr>
          <p:nvPr>
            <p:ph type="title"/>
          </p:nvPr>
        </p:nvSpPr>
        <p:spPr/>
        <p:txBody>
          <a:bodyPr>
            <a:normAutofit fontScale="90000"/>
          </a:bodyPr>
          <a:lstStyle/>
          <a:p>
            <a:r>
              <a:rPr lang="es-PE" dirty="0"/>
              <a:t>Proceso de venta postpago móvil_</a:t>
            </a:r>
          </a:p>
        </p:txBody>
      </p:sp>
      <p:graphicFrame>
        <p:nvGraphicFramePr>
          <p:cNvPr id="4" name="3 Tabla">
            <a:extLst>
              <a:ext uri="{FF2B5EF4-FFF2-40B4-BE49-F238E27FC236}">
                <a16:creationId xmlns:a16="http://schemas.microsoft.com/office/drawing/2014/main" id="{E6122A4A-C205-4B40-A521-AB377659F580}"/>
              </a:ext>
            </a:extLst>
          </p:cNvPr>
          <p:cNvGraphicFramePr>
            <a:graphicFrameLocks noGrp="1"/>
          </p:cNvGraphicFramePr>
          <p:nvPr>
            <p:extLst>
              <p:ext uri="{D42A27DB-BD31-4B8C-83A1-F6EECF244321}">
                <p14:modId xmlns:p14="http://schemas.microsoft.com/office/powerpoint/2010/main" val="1104578870"/>
              </p:ext>
            </p:extLst>
          </p:nvPr>
        </p:nvGraphicFramePr>
        <p:xfrm>
          <a:off x="1588729" y="2265016"/>
          <a:ext cx="6579152" cy="3106274"/>
        </p:xfrm>
        <a:graphic>
          <a:graphicData uri="http://schemas.openxmlformats.org/drawingml/2006/table">
            <a:tbl>
              <a:tblPr/>
              <a:tblGrid>
                <a:gridCol w="492649">
                  <a:extLst>
                    <a:ext uri="{9D8B030D-6E8A-4147-A177-3AD203B41FA5}">
                      <a16:colId xmlns:a16="http://schemas.microsoft.com/office/drawing/2014/main" val="20000"/>
                    </a:ext>
                  </a:extLst>
                </a:gridCol>
                <a:gridCol w="745286">
                  <a:extLst>
                    <a:ext uri="{9D8B030D-6E8A-4147-A177-3AD203B41FA5}">
                      <a16:colId xmlns:a16="http://schemas.microsoft.com/office/drawing/2014/main" val="20002"/>
                    </a:ext>
                  </a:extLst>
                </a:gridCol>
                <a:gridCol w="5341217">
                  <a:extLst>
                    <a:ext uri="{9D8B030D-6E8A-4147-A177-3AD203B41FA5}">
                      <a16:colId xmlns:a16="http://schemas.microsoft.com/office/drawing/2014/main" val="20003"/>
                    </a:ext>
                  </a:extLst>
                </a:gridCol>
              </a:tblGrid>
              <a:tr h="453512">
                <a:tc gridSpan="3">
                  <a:txBody>
                    <a:bodyPr/>
                    <a:lstStyle/>
                    <a:p>
                      <a:pPr algn="ctr" fontAlgn="b"/>
                      <a:r>
                        <a:rPr lang="es-MX" sz="2400" b="0" i="0" u="none" strike="noStrike" dirty="0">
                          <a:solidFill>
                            <a:srgbClr val="FFFFFF"/>
                          </a:solidFill>
                          <a:effectLst/>
                          <a:latin typeface="Calibri"/>
                        </a:rPr>
                        <a:t>Etiquetas de evaluación crediticia</a:t>
                      </a:r>
                    </a:p>
                  </a:txBody>
                  <a:tcPr marL="9077" marR="9077" marT="9077" marB="0" anchor="ctr">
                    <a:lnL>
                      <a:noFill/>
                    </a:lnL>
                    <a:lnR>
                      <a:noFill/>
                    </a:lnR>
                    <a:lnT>
                      <a:noFill/>
                    </a:lnT>
                    <a:lnB>
                      <a:noFill/>
                    </a:lnB>
                    <a:solidFill>
                      <a:srgbClr val="808080"/>
                    </a:solidFill>
                  </a:tcPr>
                </a:tc>
                <a:tc hMerge="1">
                  <a:txBody>
                    <a:bodyPr/>
                    <a:lstStyle/>
                    <a:p>
                      <a:endParaRPr lang="es-MX"/>
                    </a:p>
                  </a:txBody>
                  <a:tcPr>
                    <a:lnL w="12700" cmpd="sng">
                      <a:noFill/>
                      <a:prstDash val="solid"/>
                    </a:lnL>
                  </a:tcPr>
                </a:tc>
                <a:tc hMerge="1">
                  <a:txBody>
                    <a:bodyPr/>
                    <a:lstStyle/>
                    <a:p>
                      <a:endParaRPr lang="es-MX"/>
                    </a:p>
                  </a:txBody>
                  <a:tcPr/>
                </a:tc>
                <a:extLst>
                  <a:ext uri="{0D108BD9-81ED-4DB2-BD59-A6C34878D82A}">
                    <a16:rowId xmlns:a16="http://schemas.microsoft.com/office/drawing/2014/main" val="10000"/>
                  </a:ext>
                </a:extLst>
              </a:tr>
              <a:tr h="250921">
                <a:tc>
                  <a:txBody>
                    <a:bodyPr/>
                    <a:lstStyle/>
                    <a:p>
                      <a:pPr algn="ctr" fontAlgn="b"/>
                      <a:endParaRPr lang="es-MX" sz="1400" b="0" i="0" u="none" strike="noStrike">
                        <a:solidFill>
                          <a:srgbClr val="000000"/>
                        </a:solidFill>
                        <a:effectLst/>
                        <a:latin typeface="Calibri"/>
                      </a:endParaRPr>
                    </a:p>
                  </a:txBody>
                  <a:tcPr marL="9077" marR="9077" marT="9077" marB="0" anchor="ctr">
                    <a:lnL>
                      <a:noFill/>
                    </a:lnL>
                    <a:lnR>
                      <a:noFill/>
                    </a:lnR>
                    <a:lnT>
                      <a:noFill/>
                    </a:lnT>
                    <a:lnB>
                      <a:noFill/>
                    </a:lnB>
                  </a:tcPr>
                </a:tc>
                <a:tc>
                  <a:txBody>
                    <a:bodyPr/>
                    <a:lstStyle/>
                    <a:p>
                      <a:pPr algn="ctr" fontAlgn="b"/>
                      <a:endParaRPr lang="es-MX" sz="1400" b="0" i="0" u="none" strike="noStrike">
                        <a:solidFill>
                          <a:srgbClr val="000000"/>
                        </a:solidFill>
                        <a:effectLst/>
                        <a:latin typeface="Calibri"/>
                      </a:endParaRPr>
                    </a:p>
                  </a:txBody>
                  <a:tcPr marL="9077" marR="9077" marT="9077" marB="0" anchor="ctr">
                    <a:lnL>
                      <a:noFill/>
                    </a:lnL>
                    <a:lnR>
                      <a:noFill/>
                    </a:lnR>
                    <a:lnB w="12700" cap="flat" cmpd="sng" algn="ctr">
                      <a:solidFill>
                        <a:srgbClr val="000000"/>
                      </a:solidFill>
                      <a:prstDash val="solid"/>
                      <a:round/>
                      <a:headEnd type="none" w="med" len="med"/>
                      <a:tailEnd type="none" w="med" len="med"/>
                    </a:lnB>
                  </a:tcPr>
                </a:tc>
                <a:tc>
                  <a:txBody>
                    <a:bodyPr/>
                    <a:lstStyle/>
                    <a:p>
                      <a:pPr algn="ctr" fontAlgn="b"/>
                      <a:endParaRPr lang="es-MX" sz="1400" b="0" i="0" u="none" strike="noStrike" dirty="0">
                        <a:solidFill>
                          <a:srgbClr val="000000"/>
                        </a:solidFill>
                        <a:effectLst/>
                        <a:latin typeface="Calibri"/>
                      </a:endParaRPr>
                    </a:p>
                  </a:txBody>
                  <a:tcPr marL="9077" marR="9077" marT="9077"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23496">
                <a:tc rowSpan="2">
                  <a:txBody>
                    <a:bodyPr/>
                    <a:lstStyle/>
                    <a:p>
                      <a:pPr algn="ctr" fontAlgn="ctr"/>
                      <a:r>
                        <a:rPr lang="es-MX" sz="1400" b="0" i="0" u="none" strike="noStrike" dirty="0">
                          <a:solidFill>
                            <a:srgbClr val="FFFFFF"/>
                          </a:solidFill>
                          <a:effectLst/>
                          <a:latin typeface="Calibri"/>
                        </a:rPr>
                        <a:t>Venta</a:t>
                      </a:r>
                    </a:p>
                  </a:txBody>
                  <a:tcPr marL="9077" marR="9077" marT="9077"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algn="ctr" fontAlgn="ctr"/>
                      <a:r>
                        <a:rPr lang="es-MX" sz="1100" b="0" i="0" u="none" strike="noStrike">
                          <a:solidFill>
                            <a:srgbClr val="000000"/>
                          </a:solidFill>
                          <a:effectLst/>
                          <a:latin typeface="Wingdings"/>
                        </a:rPr>
                        <a:t>è</a:t>
                      </a:r>
                    </a:p>
                  </a:txBody>
                  <a:tcPr marL="9077" marR="9077" marT="9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MX" sz="1400" b="0" i="0" u="none" strike="noStrike" dirty="0">
                          <a:solidFill>
                            <a:srgbClr val="1F497D"/>
                          </a:solidFill>
                          <a:effectLst/>
                          <a:latin typeface="+mn-lt"/>
                        </a:rPr>
                        <a:t>VENTA - PLANES ENTEL CHIP Y/O VEP</a:t>
                      </a:r>
                    </a:p>
                  </a:txBody>
                  <a:tcPr marL="9077" marR="9077" marT="9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16875">
                <a:tc vMerge="1">
                  <a:txBody>
                    <a:bodyPr/>
                    <a:lstStyle/>
                    <a:p>
                      <a:endParaRPr lang="es-MX"/>
                    </a:p>
                  </a:txBody>
                  <a:tcPr>
                    <a:lnT w="12700" cap="flat" cmpd="sng" algn="ctr">
                      <a:solidFill>
                        <a:srgbClr val="000000"/>
                      </a:solidFill>
                      <a:prstDash val="solid"/>
                      <a:round/>
                      <a:headEnd type="none" w="med" len="med"/>
                      <a:tailEnd type="none" w="med" len="med"/>
                    </a:lnT>
                  </a:tcPr>
                </a:tc>
                <a:tc>
                  <a:txBody>
                    <a:bodyPr/>
                    <a:lstStyle/>
                    <a:p>
                      <a:pPr algn="ctr" fontAlgn="ctr"/>
                      <a:r>
                        <a:rPr lang="es-MX" sz="1100" b="0" i="0" u="none" strike="noStrike">
                          <a:solidFill>
                            <a:srgbClr val="000000"/>
                          </a:solidFill>
                          <a:effectLst/>
                          <a:latin typeface="Wingdings"/>
                        </a:rPr>
                        <a:t>è</a:t>
                      </a:r>
                    </a:p>
                  </a:txBody>
                  <a:tcPr marL="9077" marR="9077" marT="9077" marB="0" anchor="ctr">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s-MX" sz="1400" b="0" i="0" u="none" strike="noStrike" dirty="0">
                          <a:solidFill>
                            <a:srgbClr val="00B050"/>
                          </a:solidFill>
                          <a:effectLst/>
                          <a:latin typeface="+mn-lt"/>
                        </a:rPr>
                        <a:t>SOLO PLANES ENTEL CHIP</a:t>
                      </a:r>
                    </a:p>
                  </a:txBody>
                  <a:tcPr marL="9077" marR="9077" marT="9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16875">
                <a:tc>
                  <a:txBody>
                    <a:bodyPr/>
                    <a:lstStyle/>
                    <a:p>
                      <a:pPr algn="l" fontAlgn="b"/>
                      <a:endParaRPr lang="es-MX" sz="1100" b="0" i="0" u="none" strike="noStrike" dirty="0">
                        <a:solidFill>
                          <a:srgbClr val="000000"/>
                        </a:solidFill>
                        <a:effectLst/>
                        <a:latin typeface="Times New Roman"/>
                      </a:endParaRPr>
                    </a:p>
                  </a:txBody>
                  <a:tcPr marL="9077" marR="9077" marT="9077" marB="0" vert="vert27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s-MX" sz="1100" b="0" i="0" u="none" strike="noStrike" dirty="0">
                        <a:solidFill>
                          <a:srgbClr val="000000"/>
                        </a:solidFill>
                        <a:effectLst/>
                        <a:latin typeface="Calibri"/>
                      </a:endParaRPr>
                    </a:p>
                  </a:txBody>
                  <a:tcPr marL="9077" marR="9077" marT="9077"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s-MX" sz="1400" b="0" i="0" u="none" strike="noStrike" dirty="0">
                        <a:solidFill>
                          <a:srgbClr val="000000"/>
                        </a:solidFill>
                        <a:effectLst/>
                        <a:latin typeface="+mn-lt"/>
                      </a:endParaRPr>
                    </a:p>
                  </a:txBody>
                  <a:tcPr marL="9077" marR="9077" marT="9077"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439787">
                <a:tc rowSpan="4">
                  <a:txBody>
                    <a:bodyPr/>
                    <a:lstStyle/>
                    <a:p>
                      <a:pPr algn="ctr" fontAlgn="ctr"/>
                      <a:r>
                        <a:rPr lang="es-MX" sz="1400" b="0" i="0" u="none" strike="noStrike" dirty="0">
                          <a:solidFill>
                            <a:srgbClr val="FFFFFF"/>
                          </a:solidFill>
                          <a:effectLst/>
                          <a:latin typeface="Calibri"/>
                        </a:rPr>
                        <a:t>Portabilidad</a:t>
                      </a:r>
                    </a:p>
                  </a:txBody>
                  <a:tcPr marL="9077" marR="9077" marT="9077"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algn="ctr" fontAlgn="ctr"/>
                      <a:r>
                        <a:rPr lang="es-MX" sz="1100" b="0" i="0" u="none" strike="noStrike" dirty="0">
                          <a:solidFill>
                            <a:srgbClr val="000000"/>
                          </a:solidFill>
                          <a:effectLst/>
                          <a:latin typeface="Wingdings"/>
                        </a:rPr>
                        <a:t>è</a:t>
                      </a:r>
                    </a:p>
                  </a:txBody>
                  <a:tcPr marL="9077" marR="9077" marT="9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MX" sz="1400" b="0" i="0" u="none" strike="noStrike" dirty="0">
                          <a:solidFill>
                            <a:srgbClr val="1F497D"/>
                          </a:solidFill>
                          <a:effectLst/>
                          <a:latin typeface="+mn-lt"/>
                        </a:rPr>
                        <a:t>PORTABILIDAD - PLANES ENTEL CHIP Y/O VEP</a:t>
                      </a:r>
                    </a:p>
                  </a:txBody>
                  <a:tcPr marL="9077" marR="9077" marT="9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71058">
                <a:tc vMerge="1">
                  <a:txBody>
                    <a:bodyPr/>
                    <a:lstStyle/>
                    <a:p>
                      <a:endParaRPr lang="es-MX"/>
                    </a:p>
                  </a:txBody>
                  <a:tcPr/>
                </a:tc>
                <a:tc>
                  <a:txBody>
                    <a:bodyPr/>
                    <a:lstStyle/>
                    <a:p>
                      <a:pPr algn="ctr" fontAlgn="ctr"/>
                      <a:r>
                        <a:rPr lang="es-MX" sz="1100" b="0" i="0" u="none" strike="noStrike" dirty="0">
                          <a:solidFill>
                            <a:srgbClr val="000000"/>
                          </a:solidFill>
                          <a:effectLst/>
                          <a:latin typeface="Wingdings"/>
                        </a:rPr>
                        <a:t>è</a:t>
                      </a:r>
                    </a:p>
                  </a:txBody>
                  <a:tcPr marL="9077" marR="9077" marT="9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MX" sz="1400" b="0" i="0" u="none" strike="noStrike" dirty="0">
                          <a:solidFill>
                            <a:srgbClr val="1F497D"/>
                          </a:solidFill>
                          <a:effectLst/>
                          <a:latin typeface="+mn-lt"/>
                        </a:rPr>
                        <a:t>VR PORTA - PLANES ENTEL CHIP Y/O VEP</a:t>
                      </a:r>
                    </a:p>
                  </a:txBody>
                  <a:tcPr marL="9077" marR="9077" marT="9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16875">
                <a:tc vMerge="1">
                  <a:txBody>
                    <a:bodyPr/>
                    <a:lstStyle/>
                    <a:p>
                      <a:endParaRPr lang="es-MX"/>
                    </a:p>
                  </a:txBody>
                  <a:tcPr>
                    <a:lnT w="12700" cap="flat" cmpd="sng" algn="ctr">
                      <a:solidFill>
                        <a:srgbClr val="000000"/>
                      </a:solidFill>
                      <a:prstDash val="solid"/>
                      <a:round/>
                      <a:headEnd type="none" w="med" len="med"/>
                      <a:tailEnd type="none" w="med" len="med"/>
                    </a:lnT>
                  </a:tcPr>
                </a:tc>
                <a:tc>
                  <a:txBody>
                    <a:bodyPr/>
                    <a:lstStyle/>
                    <a:p>
                      <a:pPr algn="ctr" fontAlgn="ctr"/>
                      <a:r>
                        <a:rPr lang="es-MX" sz="1100" b="0" i="0" u="none" strike="noStrike">
                          <a:solidFill>
                            <a:srgbClr val="000000"/>
                          </a:solidFill>
                          <a:effectLst/>
                          <a:latin typeface="Wingdings"/>
                        </a:rPr>
                        <a:t>è</a:t>
                      </a:r>
                    </a:p>
                  </a:txBody>
                  <a:tcPr marL="9077" marR="9077" marT="9077" marB="0" anchor="ctr">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PE" sz="1400" b="0" i="0" u="none" strike="noStrike" dirty="0">
                          <a:solidFill>
                            <a:srgbClr val="00B050"/>
                          </a:solidFill>
                          <a:effectLst/>
                          <a:latin typeface="+mn-lt"/>
                        </a:rPr>
                        <a:t>PORTABILIDAD - SOLO PLANES ENTEL CHIP </a:t>
                      </a:r>
                    </a:p>
                  </a:txBody>
                  <a:tcPr marL="9077" marR="9077" marT="9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316875">
                <a:tc vMerge="1">
                  <a:txBody>
                    <a:bodyPr/>
                    <a:lstStyle/>
                    <a:p>
                      <a:endParaRPr lang="es-MX"/>
                    </a:p>
                  </a:txBody>
                  <a:tcPr/>
                </a:tc>
                <a:tc>
                  <a:txBody>
                    <a:bodyPr/>
                    <a:lstStyle/>
                    <a:p>
                      <a:pPr algn="ctr" fontAlgn="ctr"/>
                      <a:r>
                        <a:rPr lang="es-MX" sz="1100" b="0" i="0" u="none" strike="noStrike" dirty="0">
                          <a:solidFill>
                            <a:srgbClr val="000000"/>
                          </a:solidFill>
                          <a:effectLst/>
                          <a:latin typeface="Wingdings"/>
                        </a:rPr>
                        <a:t>è</a:t>
                      </a:r>
                    </a:p>
                  </a:txBody>
                  <a:tcPr marL="9077" marR="9077" marT="9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s-MX" sz="1400" b="0" i="0" u="none" strike="noStrike" dirty="0">
                          <a:solidFill>
                            <a:srgbClr val="00B050"/>
                          </a:solidFill>
                          <a:effectLst/>
                          <a:latin typeface="+mn-lt"/>
                        </a:rPr>
                        <a:t>(VR PORTA) - SOLO PLANES ENTEL CHIP</a:t>
                      </a:r>
                    </a:p>
                  </a:txBody>
                  <a:tcPr marL="9077" marR="9077" marT="9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pic>
        <p:nvPicPr>
          <p:cNvPr id="5" name="Imagen 4">
            <a:extLst>
              <a:ext uri="{FF2B5EF4-FFF2-40B4-BE49-F238E27FC236}">
                <a16:creationId xmlns:a16="http://schemas.microsoft.com/office/drawing/2014/main" id="{70DF89A1-B1F4-4A19-B538-67247204881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80555" y="1774300"/>
            <a:ext cx="1462645" cy="1462645"/>
          </a:xfrm>
          <a:prstGeom prst="rect">
            <a:avLst/>
          </a:prstGeom>
        </p:spPr>
      </p:pic>
      <p:pic>
        <p:nvPicPr>
          <p:cNvPr id="6" name="Imagen 5">
            <a:extLst>
              <a:ext uri="{FF2B5EF4-FFF2-40B4-BE49-F238E27FC236}">
                <a16:creationId xmlns:a16="http://schemas.microsoft.com/office/drawing/2014/main" id="{1CD32E10-F751-4F70-BE49-447FEE6735E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11877" y="3906345"/>
            <a:ext cx="1589256" cy="1589256"/>
          </a:xfrm>
          <a:prstGeom prst="rect">
            <a:avLst/>
          </a:prstGeom>
        </p:spPr>
      </p:pic>
      <p:pic>
        <p:nvPicPr>
          <p:cNvPr id="7" name="Picture 2" descr="Resultado de imagen para check png">
            <a:extLst>
              <a:ext uri="{FF2B5EF4-FFF2-40B4-BE49-F238E27FC236}">
                <a16:creationId xmlns:a16="http://schemas.microsoft.com/office/drawing/2014/main" id="{C9E69144-E351-4503-9792-5BAB576B69AE}"/>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358900" y="1526808"/>
            <a:ext cx="459658" cy="459658"/>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a:extLst>
              <a:ext uri="{FF2B5EF4-FFF2-40B4-BE49-F238E27FC236}">
                <a16:creationId xmlns:a16="http://schemas.microsoft.com/office/drawing/2014/main" id="{1C83D517-CBE7-4D47-B9BD-4329A3E7B274}"/>
              </a:ext>
            </a:extLst>
          </p:cNvPr>
          <p:cNvSpPr/>
          <p:nvPr/>
        </p:nvSpPr>
        <p:spPr>
          <a:xfrm>
            <a:off x="1818558" y="1539335"/>
            <a:ext cx="5649042" cy="461665"/>
          </a:xfrm>
          <a:prstGeom prst="rect">
            <a:avLst/>
          </a:prstGeom>
        </p:spPr>
        <p:txBody>
          <a:bodyPr wrap="square">
            <a:spAutoFit/>
          </a:bodyPr>
          <a:lstStyle/>
          <a:p>
            <a:r>
              <a:rPr lang="es-PE" sz="2400" dirty="0">
                <a:solidFill>
                  <a:srgbClr val="00B050"/>
                </a:solidFill>
                <a:cs typeface="Calibri" panose="020F0502020204030204" pitchFamily="34" charset="0"/>
              </a:rPr>
              <a:t>Etiquetas de evaluación actualizadas_</a:t>
            </a:r>
            <a:endParaRPr lang="es-PE" sz="2400" b="1" i="1" dirty="0">
              <a:solidFill>
                <a:srgbClr val="00B050"/>
              </a:solidFill>
              <a:cs typeface="Calibri" panose="020F0502020204030204" pitchFamily="34" charset="0"/>
            </a:endParaRPr>
          </a:p>
        </p:txBody>
      </p:sp>
      <p:sp>
        <p:nvSpPr>
          <p:cNvPr id="9" name="Rectángulo 8">
            <a:extLst>
              <a:ext uri="{FF2B5EF4-FFF2-40B4-BE49-F238E27FC236}">
                <a16:creationId xmlns:a16="http://schemas.microsoft.com/office/drawing/2014/main" id="{C4047939-5F3C-4E61-BC8C-F52696B1028A}"/>
              </a:ext>
            </a:extLst>
          </p:cNvPr>
          <p:cNvSpPr/>
          <p:nvPr/>
        </p:nvSpPr>
        <p:spPr>
          <a:xfrm>
            <a:off x="8167881" y="5734716"/>
            <a:ext cx="3365024" cy="369332"/>
          </a:xfrm>
          <a:prstGeom prst="rect">
            <a:avLst/>
          </a:prstGeom>
        </p:spPr>
        <p:txBody>
          <a:bodyPr wrap="none">
            <a:spAutoFit/>
          </a:bodyPr>
          <a:lstStyle/>
          <a:p>
            <a:r>
              <a:rPr lang="es-PE" dirty="0">
                <a:solidFill>
                  <a:schemeClr val="tx1">
                    <a:lumMod val="65000"/>
                    <a:lumOff val="35000"/>
                  </a:schemeClr>
                </a:solidFill>
              </a:rPr>
              <a:t>Etiquetas sujetas a variaciones</a:t>
            </a:r>
            <a:endParaRPr lang="es-PE" dirty="0"/>
          </a:p>
        </p:txBody>
      </p:sp>
    </p:spTree>
    <p:extLst>
      <p:ext uri="{BB962C8B-B14F-4D97-AF65-F5344CB8AC3E}">
        <p14:creationId xmlns:p14="http://schemas.microsoft.com/office/powerpoint/2010/main" val="23533434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155A4545-BFCB-4ABC-B051-72DEE6F3A53B}"/>
              </a:ext>
            </a:extLst>
          </p:cNvPr>
          <p:cNvPicPr>
            <a:picLocks noChangeAspect="1"/>
          </p:cNvPicPr>
          <p:nvPr/>
        </p:nvPicPr>
        <p:blipFill>
          <a:blip r:embed="rId2"/>
          <a:stretch>
            <a:fillRect/>
          </a:stretch>
        </p:blipFill>
        <p:spPr>
          <a:xfrm>
            <a:off x="1244178" y="1203234"/>
            <a:ext cx="7364242" cy="4905375"/>
          </a:xfrm>
          <a:prstGeom prst="rect">
            <a:avLst/>
          </a:prstGeom>
        </p:spPr>
      </p:pic>
      <p:sp>
        <p:nvSpPr>
          <p:cNvPr id="2" name="Marcador de número de diapositiva 1">
            <a:extLst>
              <a:ext uri="{FF2B5EF4-FFF2-40B4-BE49-F238E27FC236}">
                <a16:creationId xmlns:a16="http://schemas.microsoft.com/office/drawing/2014/main" id="{A694A613-0C7D-4CD6-8D7D-37A8F0586AC9}"/>
              </a:ext>
            </a:extLst>
          </p:cNvPr>
          <p:cNvSpPr>
            <a:spLocks noGrp="1"/>
          </p:cNvSpPr>
          <p:nvPr>
            <p:ph type="sldNum" sz="quarter" idx="12"/>
          </p:nvPr>
        </p:nvSpPr>
        <p:spPr/>
        <p:txBody>
          <a:bodyPr/>
          <a:lstStyle/>
          <a:p>
            <a:fld id="{A3945DB8-8969-4579-9EA6-038FDDAFF65B}" type="slidenum">
              <a:rPr lang="es-PE" smtClean="0"/>
              <a:t>49</a:t>
            </a:fld>
            <a:endParaRPr lang="es-PE"/>
          </a:p>
        </p:txBody>
      </p:sp>
      <p:sp>
        <p:nvSpPr>
          <p:cNvPr id="3" name="Título 2">
            <a:extLst>
              <a:ext uri="{FF2B5EF4-FFF2-40B4-BE49-F238E27FC236}">
                <a16:creationId xmlns:a16="http://schemas.microsoft.com/office/drawing/2014/main" id="{9EC72A99-9BE4-4B3B-86BA-30747EC74E72}"/>
              </a:ext>
            </a:extLst>
          </p:cNvPr>
          <p:cNvSpPr>
            <a:spLocks noGrp="1"/>
          </p:cNvSpPr>
          <p:nvPr>
            <p:ph type="title"/>
          </p:nvPr>
        </p:nvSpPr>
        <p:spPr/>
        <p:txBody>
          <a:bodyPr>
            <a:normAutofit fontScale="90000"/>
          </a:bodyPr>
          <a:lstStyle/>
          <a:p>
            <a:r>
              <a:rPr lang="es-PE" dirty="0"/>
              <a:t>Proceso de venta postpago móvil_</a:t>
            </a:r>
          </a:p>
        </p:txBody>
      </p:sp>
      <p:pic>
        <p:nvPicPr>
          <p:cNvPr id="6" name="Imagen 5">
            <a:extLst>
              <a:ext uri="{FF2B5EF4-FFF2-40B4-BE49-F238E27FC236}">
                <a16:creationId xmlns:a16="http://schemas.microsoft.com/office/drawing/2014/main" id="{19DB7033-0804-4024-9378-3575D616B44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flipH="1">
            <a:off x="9365074" y="1203234"/>
            <a:ext cx="1842868" cy="5052458"/>
          </a:xfrm>
          <a:prstGeom prst="rect">
            <a:avLst/>
          </a:prstGeom>
        </p:spPr>
      </p:pic>
      <p:sp>
        <p:nvSpPr>
          <p:cNvPr id="8" name="CuadroTexto 7">
            <a:extLst>
              <a:ext uri="{FF2B5EF4-FFF2-40B4-BE49-F238E27FC236}">
                <a16:creationId xmlns:a16="http://schemas.microsoft.com/office/drawing/2014/main" id="{09D790E3-DA8E-47D1-BEA7-920BD4D78D94}"/>
              </a:ext>
            </a:extLst>
          </p:cNvPr>
          <p:cNvSpPr txBox="1"/>
          <p:nvPr/>
        </p:nvSpPr>
        <p:spPr>
          <a:xfrm>
            <a:off x="663977" y="5228982"/>
            <a:ext cx="8411565" cy="923330"/>
          </a:xfrm>
          <a:prstGeom prst="rect">
            <a:avLst/>
          </a:prstGeom>
          <a:solidFill>
            <a:schemeClr val="bg1"/>
          </a:solidFill>
          <a:ln w="38100">
            <a:solidFill>
              <a:srgbClr val="FF6702"/>
            </a:solidFill>
            <a:prstDash val="sysDash"/>
          </a:ln>
        </p:spPr>
        <p:txBody>
          <a:bodyPr wrap="square" rtlCol="0">
            <a:spAutoFit/>
          </a:bodyPr>
          <a:lstStyle/>
          <a:p>
            <a:pPr algn="ctr"/>
            <a:r>
              <a:rPr lang="es-PE" b="1" dirty="0">
                <a:solidFill>
                  <a:srgbClr val="4D4D4D"/>
                </a:solidFill>
              </a:rPr>
              <a:t>Se debe validar tanto la Capacidad de Endeudamiento como la Cuota VEP. La CE es total.</a:t>
            </a:r>
          </a:p>
          <a:p>
            <a:pPr algn="ctr"/>
            <a:r>
              <a:rPr lang="es-PE" b="1" dirty="0">
                <a:solidFill>
                  <a:srgbClr val="4D4D4D"/>
                </a:solidFill>
              </a:rPr>
              <a:t>Así mismo, respeta la cuota máxima VEP por plan (Calculadora VEP).</a:t>
            </a:r>
          </a:p>
        </p:txBody>
      </p:sp>
      <p:sp>
        <p:nvSpPr>
          <p:cNvPr id="10" name="Rectángulo: una sola esquina redondeada 9">
            <a:extLst>
              <a:ext uri="{FF2B5EF4-FFF2-40B4-BE49-F238E27FC236}">
                <a16:creationId xmlns:a16="http://schemas.microsoft.com/office/drawing/2014/main" id="{91C58E35-4E29-4396-B765-AD80F11694C5}"/>
              </a:ext>
            </a:extLst>
          </p:cNvPr>
          <p:cNvSpPr/>
          <p:nvPr/>
        </p:nvSpPr>
        <p:spPr>
          <a:xfrm>
            <a:off x="4869760" y="4123083"/>
            <a:ext cx="1316728" cy="106017"/>
          </a:xfrm>
          <a:prstGeom prst="round1Rect">
            <a:avLst/>
          </a:prstGeom>
          <a:solidFill>
            <a:srgbClr val="F5F5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 name="Rectángulo: una sola esquina redondeada 10">
            <a:extLst>
              <a:ext uri="{FF2B5EF4-FFF2-40B4-BE49-F238E27FC236}">
                <a16:creationId xmlns:a16="http://schemas.microsoft.com/office/drawing/2014/main" id="{117CDE7C-4E50-419A-9183-74F23093597B}"/>
              </a:ext>
            </a:extLst>
          </p:cNvPr>
          <p:cNvSpPr/>
          <p:nvPr/>
        </p:nvSpPr>
        <p:spPr>
          <a:xfrm>
            <a:off x="3857625" y="2418108"/>
            <a:ext cx="1347788" cy="153642"/>
          </a:xfrm>
          <a:prstGeom prst="round1Rect">
            <a:avLst/>
          </a:prstGeom>
          <a:solidFill>
            <a:srgbClr val="F5F5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una sola esquina redondeada 11">
            <a:extLst>
              <a:ext uri="{FF2B5EF4-FFF2-40B4-BE49-F238E27FC236}">
                <a16:creationId xmlns:a16="http://schemas.microsoft.com/office/drawing/2014/main" id="{8A2C53D0-FEDC-4FDA-BBAF-022F2FE911FD}"/>
              </a:ext>
            </a:extLst>
          </p:cNvPr>
          <p:cNvSpPr/>
          <p:nvPr/>
        </p:nvSpPr>
        <p:spPr>
          <a:xfrm>
            <a:off x="7569200" y="2435916"/>
            <a:ext cx="669925" cy="153642"/>
          </a:xfrm>
          <a:prstGeom prst="round1Rect">
            <a:avLst/>
          </a:prstGeom>
          <a:solidFill>
            <a:srgbClr val="F5F5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3" name="CuadroTexto 12">
            <a:extLst>
              <a:ext uri="{FF2B5EF4-FFF2-40B4-BE49-F238E27FC236}">
                <a16:creationId xmlns:a16="http://schemas.microsoft.com/office/drawing/2014/main" id="{C484A5DE-2CE7-400A-9685-3C31DD4484FC}"/>
              </a:ext>
            </a:extLst>
          </p:cNvPr>
          <p:cNvSpPr txBox="1"/>
          <p:nvPr/>
        </p:nvSpPr>
        <p:spPr>
          <a:xfrm>
            <a:off x="3870325" y="2387600"/>
            <a:ext cx="479618" cy="230832"/>
          </a:xfrm>
          <a:prstGeom prst="rect">
            <a:avLst/>
          </a:prstGeom>
          <a:noFill/>
        </p:spPr>
        <p:txBody>
          <a:bodyPr wrap="none" rtlCol="0">
            <a:spAutoFit/>
          </a:bodyPr>
          <a:lstStyle/>
          <a:p>
            <a:r>
              <a:rPr lang="es-PE" sz="900" dirty="0"/>
              <a:t>D.N.I.</a:t>
            </a:r>
          </a:p>
        </p:txBody>
      </p:sp>
      <p:sp>
        <p:nvSpPr>
          <p:cNvPr id="14" name="CuadroTexto 13">
            <a:extLst>
              <a:ext uri="{FF2B5EF4-FFF2-40B4-BE49-F238E27FC236}">
                <a16:creationId xmlns:a16="http://schemas.microsoft.com/office/drawing/2014/main" id="{1412C44B-E33E-4D61-A462-1422A364C45D}"/>
              </a:ext>
            </a:extLst>
          </p:cNvPr>
          <p:cNvSpPr txBox="1"/>
          <p:nvPr/>
        </p:nvSpPr>
        <p:spPr>
          <a:xfrm>
            <a:off x="7553651" y="2392213"/>
            <a:ext cx="697627" cy="230832"/>
          </a:xfrm>
          <a:prstGeom prst="rect">
            <a:avLst/>
          </a:prstGeom>
          <a:noFill/>
        </p:spPr>
        <p:txBody>
          <a:bodyPr wrap="none" rtlCol="0">
            <a:spAutoFit/>
          </a:bodyPr>
          <a:lstStyle/>
          <a:p>
            <a:r>
              <a:rPr lang="es-PE" sz="900" dirty="0"/>
              <a:t>72610554</a:t>
            </a:r>
          </a:p>
        </p:txBody>
      </p:sp>
    </p:spTree>
    <p:extLst>
      <p:ext uri="{BB962C8B-B14F-4D97-AF65-F5344CB8AC3E}">
        <p14:creationId xmlns:p14="http://schemas.microsoft.com/office/powerpoint/2010/main" val="1125410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9F843DF4-F223-47D1-BFC7-714164DB7D8B}"/>
              </a:ext>
            </a:extLst>
          </p:cNvPr>
          <p:cNvSpPr>
            <a:spLocks noGrp="1"/>
          </p:cNvSpPr>
          <p:nvPr>
            <p:ph type="sldNum" sz="quarter" idx="12"/>
          </p:nvPr>
        </p:nvSpPr>
        <p:spPr/>
        <p:txBody>
          <a:bodyPr/>
          <a:lstStyle/>
          <a:p>
            <a:fld id="{A3945DB8-8969-4579-9EA6-038FDDAFF65B}" type="slidenum">
              <a:rPr lang="es-PE" smtClean="0"/>
              <a:t>5</a:t>
            </a:fld>
            <a:endParaRPr lang="es-PE"/>
          </a:p>
        </p:txBody>
      </p:sp>
      <p:sp>
        <p:nvSpPr>
          <p:cNvPr id="3" name="Título 2">
            <a:extLst>
              <a:ext uri="{FF2B5EF4-FFF2-40B4-BE49-F238E27FC236}">
                <a16:creationId xmlns:a16="http://schemas.microsoft.com/office/drawing/2014/main" id="{82ABDA5C-28BB-439F-8A10-83763562EEF5}"/>
              </a:ext>
            </a:extLst>
          </p:cNvPr>
          <p:cNvSpPr>
            <a:spLocks noGrp="1"/>
          </p:cNvSpPr>
          <p:nvPr>
            <p:ph type="title"/>
          </p:nvPr>
        </p:nvSpPr>
        <p:spPr/>
        <p:txBody>
          <a:bodyPr>
            <a:normAutofit fontScale="90000"/>
          </a:bodyPr>
          <a:lstStyle/>
          <a:p>
            <a:r>
              <a:rPr lang="es-PE" dirty="0"/>
              <a:t>Crear al cliente_</a:t>
            </a:r>
          </a:p>
        </p:txBody>
      </p:sp>
      <p:sp>
        <p:nvSpPr>
          <p:cNvPr id="4" name="Rectángulo 3">
            <a:extLst>
              <a:ext uri="{FF2B5EF4-FFF2-40B4-BE49-F238E27FC236}">
                <a16:creationId xmlns:a16="http://schemas.microsoft.com/office/drawing/2014/main" id="{344CAEA4-E4E7-4632-B24F-898118265BDB}"/>
              </a:ext>
            </a:extLst>
          </p:cNvPr>
          <p:cNvSpPr/>
          <p:nvPr/>
        </p:nvSpPr>
        <p:spPr>
          <a:xfrm>
            <a:off x="1382510" y="1379090"/>
            <a:ext cx="10022089" cy="646331"/>
          </a:xfrm>
          <a:prstGeom prst="rect">
            <a:avLst/>
          </a:prstGeom>
        </p:spPr>
        <p:txBody>
          <a:bodyPr wrap="square">
            <a:spAutoFit/>
          </a:bodyPr>
          <a:lstStyle/>
          <a:p>
            <a:pPr marL="285750" indent="-285750" algn="just">
              <a:buFontTx/>
              <a:buChar char="-"/>
            </a:pPr>
            <a:r>
              <a:rPr lang="es-PE" dirty="0">
                <a:solidFill>
                  <a:schemeClr val="tx1">
                    <a:lumMod val="65000"/>
                    <a:lumOff val="35000"/>
                  </a:schemeClr>
                </a:solidFill>
                <a:latin typeface="+mj-lt"/>
                <a:cs typeface="Calibri" panose="020F0502020204030204" pitchFamily="34" charset="0"/>
              </a:rPr>
              <a:t>Ingresamos a: </a:t>
            </a:r>
            <a:r>
              <a:rPr lang="es-PE" i="1" dirty="0">
                <a:solidFill>
                  <a:srgbClr val="0154A0"/>
                </a:solidFill>
                <a:latin typeface="+mj-lt"/>
                <a:cs typeface="Calibri" panose="020F0502020204030204" pitchFamily="34" charset="0"/>
              </a:rPr>
              <a:t>Compañía</a:t>
            </a:r>
            <a:r>
              <a:rPr lang="es-PE" i="1" dirty="0">
                <a:solidFill>
                  <a:schemeClr val="tx1">
                    <a:lumMod val="65000"/>
                    <a:lumOff val="35000"/>
                  </a:schemeClr>
                </a:solidFill>
                <a:latin typeface="+mj-lt"/>
                <a:cs typeface="Calibri" panose="020F0502020204030204" pitchFamily="34" charset="0"/>
              </a:rPr>
              <a:t> </a:t>
            </a:r>
            <a:r>
              <a:rPr lang="es-PE" i="1" dirty="0">
                <a:solidFill>
                  <a:srgbClr val="FF6702"/>
                </a:solidFill>
                <a:latin typeface="+mj-lt"/>
                <a:cs typeface="Calibri" panose="020F0502020204030204" pitchFamily="34" charset="0"/>
              </a:rPr>
              <a:t>&gt;</a:t>
            </a:r>
            <a:r>
              <a:rPr lang="es-PE" i="1" dirty="0">
                <a:solidFill>
                  <a:schemeClr val="tx1">
                    <a:lumMod val="65000"/>
                    <a:lumOff val="35000"/>
                  </a:schemeClr>
                </a:solidFill>
                <a:latin typeface="+mj-lt"/>
                <a:cs typeface="Calibri" panose="020F0502020204030204" pitchFamily="34" charset="0"/>
              </a:rPr>
              <a:t> </a:t>
            </a:r>
            <a:r>
              <a:rPr lang="es-PE" i="1" dirty="0">
                <a:solidFill>
                  <a:srgbClr val="0154A0"/>
                </a:solidFill>
                <a:latin typeface="+mj-lt"/>
                <a:cs typeface="Calibri" panose="020F0502020204030204" pitchFamily="34" charset="0"/>
              </a:rPr>
              <a:t>Crear</a:t>
            </a:r>
          </a:p>
          <a:p>
            <a:pPr marL="285750" indent="-285750" algn="just">
              <a:buFontTx/>
              <a:buChar char="-"/>
            </a:pPr>
            <a:r>
              <a:rPr lang="es-PE" dirty="0">
                <a:solidFill>
                  <a:schemeClr val="tx1">
                    <a:lumMod val="65000"/>
                    <a:lumOff val="35000"/>
                  </a:schemeClr>
                </a:solidFill>
                <a:latin typeface="+mj-lt"/>
                <a:cs typeface="Calibri" panose="020F0502020204030204" pitchFamily="34" charset="0"/>
              </a:rPr>
              <a:t>En la nueva ventana seleccionas: </a:t>
            </a:r>
            <a:r>
              <a:rPr lang="es-PE" i="1" dirty="0">
                <a:solidFill>
                  <a:srgbClr val="0154A0"/>
                </a:solidFill>
                <a:latin typeface="+mj-lt"/>
                <a:cs typeface="Calibri" panose="020F0502020204030204" pitchFamily="34" charset="0"/>
              </a:rPr>
              <a:t>El tipo de documento</a:t>
            </a:r>
            <a:r>
              <a:rPr lang="es-PE" i="1" dirty="0">
                <a:solidFill>
                  <a:schemeClr val="tx1">
                    <a:lumMod val="65000"/>
                    <a:lumOff val="35000"/>
                  </a:schemeClr>
                </a:solidFill>
                <a:latin typeface="+mj-lt"/>
                <a:cs typeface="Calibri" panose="020F0502020204030204" pitchFamily="34" charset="0"/>
              </a:rPr>
              <a:t> </a:t>
            </a:r>
            <a:r>
              <a:rPr lang="es-PE" i="1" dirty="0">
                <a:solidFill>
                  <a:srgbClr val="FF6702"/>
                </a:solidFill>
                <a:latin typeface="+mj-lt"/>
                <a:cs typeface="Calibri" panose="020F0502020204030204" pitchFamily="34" charset="0"/>
              </a:rPr>
              <a:t>&gt;</a:t>
            </a:r>
            <a:r>
              <a:rPr lang="es-PE" i="1" dirty="0">
                <a:solidFill>
                  <a:schemeClr val="tx1">
                    <a:lumMod val="65000"/>
                    <a:lumOff val="35000"/>
                  </a:schemeClr>
                </a:solidFill>
                <a:latin typeface="+mj-lt"/>
                <a:cs typeface="Calibri" panose="020F0502020204030204" pitchFamily="34" charset="0"/>
              </a:rPr>
              <a:t> </a:t>
            </a:r>
            <a:r>
              <a:rPr lang="es-PE" i="1" dirty="0">
                <a:solidFill>
                  <a:srgbClr val="0154A0"/>
                </a:solidFill>
                <a:latin typeface="+mj-lt"/>
                <a:cs typeface="Calibri" panose="020F0502020204030204" pitchFamily="34" charset="0"/>
              </a:rPr>
              <a:t>Número de documento </a:t>
            </a:r>
            <a:r>
              <a:rPr lang="es-PE" i="1" dirty="0">
                <a:solidFill>
                  <a:srgbClr val="FF6702"/>
                </a:solidFill>
                <a:latin typeface="+mj-lt"/>
                <a:cs typeface="Calibri" panose="020F0502020204030204" pitchFamily="34" charset="0"/>
              </a:rPr>
              <a:t>&gt;</a:t>
            </a:r>
            <a:r>
              <a:rPr lang="es-PE" i="1" dirty="0">
                <a:solidFill>
                  <a:srgbClr val="0154A0"/>
                </a:solidFill>
                <a:latin typeface="+mj-lt"/>
                <a:cs typeface="Calibri" panose="020F0502020204030204" pitchFamily="34" charset="0"/>
              </a:rPr>
              <a:t> Ok</a:t>
            </a:r>
          </a:p>
        </p:txBody>
      </p:sp>
      <p:pic>
        <p:nvPicPr>
          <p:cNvPr id="5" name="Imagen 4">
            <a:extLst>
              <a:ext uri="{FF2B5EF4-FFF2-40B4-BE49-F238E27FC236}">
                <a16:creationId xmlns:a16="http://schemas.microsoft.com/office/drawing/2014/main" id="{B43D842F-7D5C-427A-AAC5-37090F3BC510}"/>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a:ext>
            </a:extLst>
          </a:blip>
          <a:srcRect/>
          <a:stretch/>
        </p:blipFill>
        <p:spPr>
          <a:xfrm>
            <a:off x="1725768" y="2155636"/>
            <a:ext cx="1725769" cy="3987586"/>
          </a:xfrm>
          <a:prstGeom prst="rect">
            <a:avLst/>
          </a:prstGeom>
        </p:spPr>
      </p:pic>
      <p:sp>
        <p:nvSpPr>
          <p:cNvPr id="6" name="Rectángulo: esquinas redondeadas 5">
            <a:extLst>
              <a:ext uri="{FF2B5EF4-FFF2-40B4-BE49-F238E27FC236}">
                <a16:creationId xmlns:a16="http://schemas.microsoft.com/office/drawing/2014/main" id="{A6D7B30A-0328-413A-A14C-89F539E97461}"/>
              </a:ext>
            </a:extLst>
          </p:cNvPr>
          <p:cNvSpPr/>
          <p:nvPr/>
        </p:nvSpPr>
        <p:spPr>
          <a:xfrm>
            <a:off x="1761332" y="3803650"/>
            <a:ext cx="1657350" cy="177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 name="Imagen 6">
            <a:extLst>
              <a:ext uri="{FF2B5EF4-FFF2-40B4-BE49-F238E27FC236}">
                <a16:creationId xmlns:a16="http://schemas.microsoft.com/office/drawing/2014/main" id="{693637E8-99BB-4142-B907-BB9BF592C2B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451537" y="3803650"/>
            <a:ext cx="1098550" cy="840581"/>
          </a:xfrm>
          <a:prstGeom prst="rect">
            <a:avLst/>
          </a:prstGeom>
        </p:spPr>
      </p:pic>
      <p:sp>
        <p:nvSpPr>
          <p:cNvPr id="8" name="Rectángulo: esquinas redondeadas 7">
            <a:extLst>
              <a:ext uri="{FF2B5EF4-FFF2-40B4-BE49-F238E27FC236}">
                <a16:creationId xmlns:a16="http://schemas.microsoft.com/office/drawing/2014/main" id="{8C1A0515-DB50-4DE8-B274-5C8DB0BB3AE0}"/>
              </a:ext>
            </a:extLst>
          </p:cNvPr>
          <p:cNvSpPr/>
          <p:nvPr/>
        </p:nvSpPr>
        <p:spPr>
          <a:xfrm>
            <a:off x="3482975" y="3971629"/>
            <a:ext cx="1041400" cy="177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9" name="Imagen 8">
            <a:extLst>
              <a:ext uri="{FF2B5EF4-FFF2-40B4-BE49-F238E27FC236}">
                <a16:creationId xmlns:a16="http://schemas.microsoft.com/office/drawing/2014/main" id="{FCA9680F-7B80-4786-93A7-BD5C14DD6991}"/>
              </a:ext>
            </a:extLst>
          </p:cNvPr>
          <p:cNvPicPr>
            <a:picLocks noChangeAspect="1"/>
          </p:cNvPicPr>
          <p:nvPr/>
        </p:nvPicPr>
        <p:blipFill>
          <a:blip r:embed="rId5"/>
          <a:stretch>
            <a:fillRect/>
          </a:stretch>
        </p:blipFill>
        <p:spPr>
          <a:xfrm>
            <a:off x="5314950" y="2723752"/>
            <a:ext cx="3390900" cy="3000375"/>
          </a:xfrm>
          <a:prstGeom prst="rect">
            <a:avLst/>
          </a:prstGeom>
        </p:spPr>
      </p:pic>
      <p:sp>
        <p:nvSpPr>
          <p:cNvPr id="10" name="Rectángulo: esquinas redondeadas 9">
            <a:extLst>
              <a:ext uri="{FF2B5EF4-FFF2-40B4-BE49-F238E27FC236}">
                <a16:creationId xmlns:a16="http://schemas.microsoft.com/office/drawing/2014/main" id="{E388A248-25E6-4ECB-AEB9-9C6682B53FBA}"/>
              </a:ext>
            </a:extLst>
          </p:cNvPr>
          <p:cNvSpPr/>
          <p:nvPr/>
        </p:nvSpPr>
        <p:spPr>
          <a:xfrm>
            <a:off x="6762749" y="4046139"/>
            <a:ext cx="800101" cy="177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 name="Rectángulo: esquinas redondeadas 10">
            <a:extLst>
              <a:ext uri="{FF2B5EF4-FFF2-40B4-BE49-F238E27FC236}">
                <a16:creationId xmlns:a16="http://schemas.microsoft.com/office/drawing/2014/main" id="{93A66048-6104-4B50-8777-F1D0FD1DC0BB}"/>
              </a:ext>
            </a:extLst>
          </p:cNvPr>
          <p:cNvSpPr/>
          <p:nvPr/>
        </p:nvSpPr>
        <p:spPr>
          <a:xfrm>
            <a:off x="6762749" y="4242989"/>
            <a:ext cx="977901" cy="177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cxnSp>
        <p:nvCxnSpPr>
          <p:cNvPr id="13" name="Conector recto 12">
            <a:extLst>
              <a:ext uri="{FF2B5EF4-FFF2-40B4-BE49-F238E27FC236}">
                <a16:creationId xmlns:a16="http://schemas.microsoft.com/office/drawing/2014/main" id="{5DC8A858-5F6F-4690-BAA8-B4EED97974F8}"/>
              </a:ext>
            </a:extLst>
          </p:cNvPr>
          <p:cNvCxnSpPr>
            <a:stCxn id="10" idx="3"/>
          </p:cNvCxnSpPr>
          <p:nvPr/>
        </p:nvCxnSpPr>
        <p:spPr>
          <a:xfrm>
            <a:off x="7562850" y="4135039"/>
            <a:ext cx="2057400" cy="1439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E926AECC-580E-42CB-BCA0-1F112812E986}"/>
              </a:ext>
            </a:extLst>
          </p:cNvPr>
          <p:cNvSpPr txBox="1"/>
          <p:nvPr/>
        </p:nvSpPr>
        <p:spPr>
          <a:xfrm>
            <a:off x="9620909" y="3169230"/>
            <a:ext cx="1212191" cy="1077218"/>
          </a:xfrm>
          <a:prstGeom prst="rect">
            <a:avLst/>
          </a:prstGeom>
          <a:noFill/>
        </p:spPr>
        <p:txBody>
          <a:bodyPr wrap="none" rtlCol="0">
            <a:spAutoFit/>
          </a:bodyPr>
          <a:lstStyle/>
          <a:p>
            <a:r>
              <a:rPr lang="es-PE" sz="1600" dirty="0">
                <a:solidFill>
                  <a:schemeClr val="tx1">
                    <a:lumMod val="75000"/>
                    <a:lumOff val="25000"/>
                  </a:schemeClr>
                </a:solidFill>
              </a:rPr>
              <a:t>R.U.C.</a:t>
            </a:r>
          </a:p>
          <a:p>
            <a:r>
              <a:rPr lang="es-PE" sz="1600" dirty="0">
                <a:solidFill>
                  <a:schemeClr val="tx1">
                    <a:lumMod val="75000"/>
                    <a:lumOff val="25000"/>
                  </a:schemeClr>
                </a:solidFill>
              </a:rPr>
              <a:t>D.N.I.</a:t>
            </a:r>
          </a:p>
          <a:p>
            <a:r>
              <a:rPr lang="es-PE" sz="1600" dirty="0">
                <a:solidFill>
                  <a:schemeClr val="tx1">
                    <a:lumMod val="75000"/>
                    <a:lumOff val="25000"/>
                  </a:schemeClr>
                </a:solidFill>
              </a:rPr>
              <a:t>Pasaporte</a:t>
            </a:r>
          </a:p>
          <a:p>
            <a:r>
              <a:rPr lang="es-PE" sz="1600" dirty="0">
                <a:solidFill>
                  <a:schemeClr val="tx1">
                    <a:lumMod val="75000"/>
                    <a:lumOff val="25000"/>
                  </a:schemeClr>
                </a:solidFill>
              </a:rPr>
              <a:t>Carnet Ext.</a:t>
            </a:r>
          </a:p>
        </p:txBody>
      </p:sp>
    </p:spTree>
    <p:extLst>
      <p:ext uri="{BB962C8B-B14F-4D97-AF65-F5344CB8AC3E}">
        <p14:creationId xmlns:p14="http://schemas.microsoft.com/office/powerpoint/2010/main" val="87659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animEffect transition="in" filter="fade">
                                      <p:cBhvr>
                                        <p:cTn id="23" dur="500"/>
                                        <p:tgtEl>
                                          <p:spTgt spid="4">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animBg="1"/>
      <p:bldP spid="8" grpId="0" animBg="1"/>
      <p:bldP spid="10" grpId="0" animBg="1"/>
      <p:bldP spid="11" grpId="0" animBg="1"/>
      <p:bldP spid="1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E2EA81F-ED22-4AD7-9F29-34C2E7781749}"/>
              </a:ext>
            </a:extLst>
          </p:cNvPr>
          <p:cNvSpPr>
            <a:spLocks noGrp="1"/>
          </p:cNvSpPr>
          <p:nvPr>
            <p:ph type="sldNum" sz="quarter" idx="12"/>
          </p:nvPr>
        </p:nvSpPr>
        <p:spPr/>
        <p:txBody>
          <a:bodyPr/>
          <a:lstStyle/>
          <a:p>
            <a:fld id="{A3945DB8-8969-4579-9EA6-038FDDAFF65B}" type="slidenum">
              <a:rPr lang="es-PE" smtClean="0"/>
              <a:t>50</a:t>
            </a:fld>
            <a:endParaRPr lang="es-PE"/>
          </a:p>
        </p:txBody>
      </p:sp>
      <p:sp>
        <p:nvSpPr>
          <p:cNvPr id="3" name="Título 2">
            <a:extLst>
              <a:ext uri="{FF2B5EF4-FFF2-40B4-BE49-F238E27FC236}">
                <a16:creationId xmlns:a16="http://schemas.microsoft.com/office/drawing/2014/main" id="{501445CE-016E-425E-80CA-BB85E7F92754}"/>
              </a:ext>
            </a:extLst>
          </p:cNvPr>
          <p:cNvSpPr>
            <a:spLocks noGrp="1"/>
          </p:cNvSpPr>
          <p:nvPr>
            <p:ph type="title"/>
          </p:nvPr>
        </p:nvSpPr>
        <p:spPr/>
        <p:txBody>
          <a:bodyPr>
            <a:normAutofit fontScale="90000"/>
          </a:bodyPr>
          <a:lstStyle/>
          <a:p>
            <a:r>
              <a:rPr lang="es-PE" dirty="0"/>
              <a:t>Proceso de venta postpago móvil_</a:t>
            </a:r>
          </a:p>
        </p:txBody>
      </p:sp>
      <p:grpSp>
        <p:nvGrpSpPr>
          <p:cNvPr id="4" name="Grupo 3">
            <a:extLst>
              <a:ext uri="{FF2B5EF4-FFF2-40B4-BE49-F238E27FC236}">
                <a16:creationId xmlns:a16="http://schemas.microsoft.com/office/drawing/2014/main" id="{FCEF9D43-2F39-484D-99C8-15FE9CFB6F6D}"/>
              </a:ext>
            </a:extLst>
          </p:cNvPr>
          <p:cNvGrpSpPr/>
          <p:nvPr/>
        </p:nvGrpSpPr>
        <p:grpSpPr>
          <a:xfrm>
            <a:off x="1109049" y="1724110"/>
            <a:ext cx="9966613" cy="4498168"/>
            <a:chOff x="371062" y="1205946"/>
            <a:chExt cx="10166310" cy="5261115"/>
          </a:xfrm>
        </p:grpSpPr>
        <p:pic>
          <p:nvPicPr>
            <p:cNvPr id="5" name="Imagen 4">
              <a:extLst>
                <a:ext uri="{FF2B5EF4-FFF2-40B4-BE49-F238E27FC236}">
                  <a16:creationId xmlns:a16="http://schemas.microsoft.com/office/drawing/2014/main" id="{EF45746B-F24E-4F0D-82BC-A8436BFE4853}"/>
                </a:ext>
              </a:extLst>
            </p:cNvPr>
            <p:cNvPicPr>
              <a:picLocks noChangeAspect="1"/>
            </p:cNvPicPr>
            <p:nvPr/>
          </p:nvPicPr>
          <p:blipFill rotWithShape="1">
            <a:blip r:embed="rId2" cstate="screen">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a:ext>
              </a:extLst>
            </a:blip>
            <a:srcRect r="546"/>
            <a:stretch/>
          </p:blipFill>
          <p:spPr>
            <a:xfrm>
              <a:off x="371062" y="1205946"/>
              <a:ext cx="10166310" cy="5261115"/>
            </a:xfrm>
            <a:prstGeom prst="rect">
              <a:avLst/>
            </a:prstGeom>
            <a:ln>
              <a:noFill/>
            </a:ln>
          </p:spPr>
        </p:pic>
        <p:sp>
          <p:nvSpPr>
            <p:cNvPr id="6" name="Rectángulo redondeado 3">
              <a:extLst>
                <a:ext uri="{FF2B5EF4-FFF2-40B4-BE49-F238E27FC236}">
                  <a16:creationId xmlns:a16="http://schemas.microsoft.com/office/drawing/2014/main" id="{0B4B1F7B-A2CF-4EB2-BD08-AF0615D2C515}"/>
                </a:ext>
              </a:extLst>
            </p:cNvPr>
            <p:cNvSpPr/>
            <p:nvPr/>
          </p:nvSpPr>
          <p:spPr>
            <a:xfrm>
              <a:off x="500063" y="1533526"/>
              <a:ext cx="1341437" cy="24288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7" name="Rectángulo redondeado 4">
              <a:extLst>
                <a:ext uri="{FF2B5EF4-FFF2-40B4-BE49-F238E27FC236}">
                  <a16:creationId xmlns:a16="http://schemas.microsoft.com/office/drawing/2014/main" id="{1DCB7FE5-8085-4E67-8816-45AF039ABE37}"/>
                </a:ext>
              </a:extLst>
            </p:cNvPr>
            <p:cNvSpPr/>
            <p:nvPr/>
          </p:nvSpPr>
          <p:spPr>
            <a:xfrm>
              <a:off x="490541" y="1865869"/>
              <a:ext cx="2557459" cy="24288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8" name="Rectángulo redondeado 5">
              <a:extLst>
                <a:ext uri="{FF2B5EF4-FFF2-40B4-BE49-F238E27FC236}">
                  <a16:creationId xmlns:a16="http://schemas.microsoft.com/office/drawing/2014/main" id="{E84C6DA4-B91C-42EC-8764-81B18C035656}"/>
                </a:ext>
              </a:extLst>
            </p:cNvPr>
            <p:cNvSpPr/>
            <p:nvPr/>
          </p:nvSpPr>
          <p:spPr>
            <a:xfrm>
              <a:off x="4143375" y="1865869"/>
              <a:ext cx="833438" cy="24288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9" name="Rectángulo redondeado 6">
              <a:extLst>
                <a:ext uri="{FF2B5EF4-FFF2-40B4-BE49-F238E27FC236}">
                  <a16:creationId xmlns:a16="http://schemas.microsoft.com/office/drawing/2014/main" id="{A577A635-D004-4F7D-9D89-C81549775C9E}"/>
                </a:ext>
              </a:extLst>
            </p:cNvPr>
            <p:cNvSpPr/>
            <p:nvPr/>
          </p:nvSpPr>
          <p:spPr>
            <a:xfrm>
              <a:off x="6272211" y="1865869"/>
              <a:ext cx="2952751" cy="24288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0" name="Rectángulo redondeado 7">
              <a:extLst>
                <a:ext uri="{FF2B5EF4-FFF2-40B4-BE49-F238E27FC236}">
                  <a16:creationId xmlns:a16="http://schemas.microsoft.com/office/drawing/2014/main" id="{F64342DB-94EB-4222-B524-28FD72D3E3E5}"/>
                </a:ext>
              </a:extLst>
            </p:cNvPr>
            <p:cNvSpPr/>
            <p:nvPr/>
          </p:nvSpPr>
          <p:spPr>
            <a:xfrm>
              <a:off x="485774" y="2222027"/>
              <a:ext cx="2919414" cy="24288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1" name="Rectángulo redondeado 8">
              <a:extLst>
                <a:ext uri="{FF2B5EF4-FFF2-40B4-BE49-F238E27FC236}">
                  <a16:creationId xmlns:a16="http://schemas.microsoft.com/office/drawing/2014/main" id="{1901C876-C695-47DF-B82F-019B426F2CBC}"/>
                </a:ext>
              </a:extLst>
            </p:cNvPr>
            <p:cNvSpPr/>
            <p:nvPr/>
          </p:nvSpPr>
          <p:spPr>
            <a:xfrm>
              <a:off x="476248" y="2923778"/>
              <a:ext cx="1619252" cy="24288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2" name="Rectángulo redondeado 9">
              <a:extLst>
                <a:ext uri="{FF2B5EF4-FFF2-40B4-BE49-F238E27FC236}">
                  <a16:creationId xmlns:a16="http://schemas.microsoft.com/office/drawing/2014/main" id="{3EB269A9-7417-4D42-B022-F416DF645A67}"/>
                </a:ext>
              </a:extLst>
            </p:cNvPr>
            <p:cNvSpPr/>
            <p:nvPr/>
          </p:nvSpPr>
          <p:spPr>
            <a:xfrm>
              <a:off x="5091113" y="6141882"/>
              <a:ext cx="771525" cy="24288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pic>
        <p:nvPicPr>
          <p:cNvPr id="13" name="Imagen 12">
            <a:extLst>
              <a:ext uri="{FF2B5EF4-FFF2-40B4-BE49-F238E27FC236}">
                <a16:creationId xmlns:a16="http://schemas.microsoft.com/office/drawing/2014/main" id="{D1E2556D-765D-4DF5-A794-10AC6B7EC3F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578490" y="3502533"/>
            <a:ext cx="2960143" cy="1807801"/>
          </a:xfrm>
          <a:prstGeom prst="rect">
            <a:avLst/>
          </a:prstGeom>
        </p:spPr>
      </p:pic>
      <p:sp>
        <p:nvSpPr>
          <p:cNvPr id="14" name="CuadroTexto 13">
            <a:extLst>
              <a:ext uri="{FF2B5EF4-FFF2-40B4-BE49-F238E27FC236}">
                <a16:creationId xmlns:a16="http://schemas.microsoft.com/office/drawing/2014/main" id="{841550F8-8621-4421-B11E-49C4AE443710}"/>
              </a:ext>
            </a:extLst>
          </p:cNvPr>
          <p:cNvSpPr txBox="1"/>
          <p:nvPr/>
        </p:nvSpPr>
        <p:spPr>
          <a:xfrm>
            <a:off x="1212169" y="1218474"/>
            <a:ext cx="9705356" cy="430054"/>
          </a:xfrm>
          <a:prstGeom prst="roundRect">
            <a:avLst>
              <a:gd name="adj" fmla="val 24451"/>
            </a:avLst>
          </a:prstGeom>
          <a:noFill/>
          <a:ln w="28575">
            <a:noFill/>
          </a:ln>
        </p:spPr>
        <p:txBody>
          <a:bodyPr wrap="square" rtlCol="0" anchor="ctr">
            <a:spAutoFit/>
          </a:bodyPr>
          <a:lstStyle/>
          <a:p>
            <a:pPr algn="just"/>
            <a:r>
              <a:rPr lang="es-PE" dirty="0">
                <a:solidFill>
                  <a:srgbClr val="4D4D4D"/>
                </a:solidFill>
                <a:latin typeface="+mj-lt"/>
                <a:cs typeface="Calibri" panose="020F0502020204030204" pitchFamily="34" charset="0"/>
              </a:rPr>
              <a:t>Creamos el incidente, seleccionando las opciones aquí mostradas.</a:t>
            </a:r>
          </a:p>
        </p:txBody>
      </p:sp>
    </p:spTree>
    <p:extLst>
      <p:ext uri="{BB962C8B-B14F-4D97-AF65-F5344CB8AC3E}">
        <p14:creationId xmlns:p14="http://schemas.microsoft.com/office/powerpoint/2010/main" val="32497865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7C1ED93-1913-49B5-9ABE-F58B62EA8975}"/>
              </a:ext>
            </a:extLst>
          </p:cNvPr>
          <p:cNvSpPr>
            <a:spLocks noGrp="1"/>
          </p:cNvSpPr>
          <p:nvPr>
            <p:ph type="sldNum" sz="quarter" idx="12"/>
          </p:nvPr>
        </p:nvSpPr>
        <p:spPr/>
        <p:txBody>
          <a:bodyPr/>
          <a:lstStyle/>
          <a:p>
            <a:fld id="{A3945DB8-8969-4579-9EA6-038FDDAFF65B}" type="slidenum">
              <a:rPr lang="es-PE" smtClean="0"/>
              <a:t>51</a:t>
            </a:fld>
            <a:endParaRPr lang="es-PE"/>
          </a:p>
        </p:txBody>
      </p:sp>
      <p:sp>
        <p:nvSpPr>
          <p:cNvPr id="3" name="Título 2">
            <a:extLst>
              <a:ext uri="{FF2B5EF4-FFF2-40B4-BE49-F238E27FC236}">
                <a16:creationId xmlns:a16="http://schemas.microsoft.com/office/drawing/2014/main" id="{1975C6C3-0B9C-4398-AC96-4FA30AAB7AE3}"/>
              </a:ext>
            </a:extLst>
          </p:cNvPr>
          <p:cNvSpPr>
            <a:spLocks noGrp="1"/>
          </p:cNvSpPr>
          <p:nvPr>
            <p:ph type="title"/>
          </p:nvPr>
        </p:nvSpPr>
        <p:spPr/>
        <p:txBody>
          <a:bodyPr>
            <a:normAutofit fontScale="90000"/>
          </a:bodyPr>
          <a:lstStyle/>
          <a:p>
            <a:r>
              <a:rPr lang="es-PE" dirty="0"/>
              <a:t>Proceso de venta postpago móvil_</a:t>
            </a:r>
          </a:p>
        </p:txBody>
      </p:sp>
      <p:pic>
        <p:nvPicPr>
          <p:cNvPr id="4" name="Picture 3">
            <a:extLst>
              <a:ext uri="{FF2B5EF4-FFF2-40B4-BE49-F238E27FC236}">
                <a16:creationId xmlns:a16="http://schemas.microsoft.com/office/drawing/2014/main" id="{ECC2B0A7-00BA-42BC-8CDD-9903AD7AA91E}"/>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186622" y="1793097"/>
            <a:ext cx="9912624" cy="435216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5" name="3 Rectángulo">
            <a:extLst>
              <a:ext uri="{FF2B5EF4-FFF2-40B4-BE49-F238E27FC236}">
                <a16:creationId xmlns:a16="http://schemas.microsoft.com/office/drawing/2014/main" id="{41DE908D-E1FA-4E3A-A9D7-CA3C3A7EF073}"/>
              </a:ext>
            </a:extLst>
          </p:cNvPr>
          <p:cNvSpPr/>
          <p:nvPr/>
        </p:nvSpPr>
        <p:spPr>
          <a:xfrm>
            <a:off x="1260062" y="3052974"/>
            <a:ext cx="1973468" cy="576064"/>
          </a:xfrm>
          <a:prstGeom prst="rect">
            <a:avLst/>
          </a:prstGeom>
          <a:solidFill>
            <a:schemeClr val="bg1"/>
          </a:solidFill>
          <a:ln w="28575">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r>
              <a:rPr lang="es-MX" sz="1600" dirty="0">
                <a:solidFill>
                  <a:schemeClr val="tx1"/>
                </a:solidFill>
              </a:rPr>
              <a:t>1) Seleccionar Cargo en el Recibo</a:t>
            </a:r>
          </a:p>
        </p:txBody>
      </p:sp>
      <p:sp>
        <p:nvSpPr>
          <p:cNvPr id="6" name="16 Rectángulo">
            <a:extLst>
              <a:ext uri="{FF2B5EF4-FFF2-40B4-BE49-F238E27FC236}">
                <a16:creationId xmlns:a16="http://schemas.microsoft.com/office/drawing/2014/main" id="{082CC78D-04B2-4A41-A918-8854474E6342}"/>
              </a:ext>
            </a:extLst>
          </p:cNvPr>
          <p:cNvSpPr/>
          <p:nvPr/>
        </p:nvSpPr>
        <p:spPr>
          <a:xfrm>
            <a:off x="9059108" y="5569202"/>
            <a:ext cx="2040138" cy="576064"/>
          </a:xfrm>
          <a:prstGeom prst="rect">
            <a:avLst/>
          </a:prstGeom>
          <a:solidFill>
            <a:schemeClr val="bg1"/>
          </a:solidFill>
          <a:ln w="28575">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r>
              <a:rPr lang="es-MX" sz="1600" dirty="0">
                <a:solidFill>
                  <a:schemeClr val="tx1"/>
                </a:solidFill>
              </a:rPr>
              <a:t>2) Seleccionar VEP</a:t>
            </a:r>
          </a:p>
        </p:txBody>
      </p:sp>
      <p:sp>
        <p:nvSpPr>
          <p:cNvPr id="7" name="CuadroTexto 6">
            <a:extLst>
              <a:ext uri="{FF2B5EF4-FFF2-40B4-BE49-F238E27FC236}">
                <a16:creationId xmlns:a16="http://schemas.microsoft.com/office/drawing/2014/main" id="{07588C31-2C4C-4AF7-A322-623BCC9FE72B}"/>
              </a:ext>
            </a:extLst>
          </p:cNvPr>
          <p:cNvSpPr txBox="1"/>
          <p:nvPr/>
        </p:nvSpPr>
        <p:spPr>
          <a:xfrm>
            <a:off x="5830956" y="4182230"/>
            <a:ext cx="4400025" cy="1225868"/>
          </a:xfrm>
          <a:prstGeom prst="wedgeRoundRectCallout">
            <a:avLst>
              <a:gd name="adj1" fmla="val 58087"/>
              <a:gd name="adj2" fmla="val -56903"/>
              <a:gd name="adj3" fmla="val 16667"/>
            </a:avLst>
          </a:prstGeom>
          <a:solidFill>
            <a:schemeClr val="bg1"/>
          </a:solidFill>
          <a:ln w="38100">
            <a:solidFill>
              <a:schemeClr val="tx1"/>
            </a:solidFill>
          </a:ln>
        </p:spPr>
        <p:txBody>
          <a:bodyPr wrap="square" rtlCol="0">
            <a:spAutoFit/>
          </a:bodyPr>
          <a:lstStyle/>
          <a:p>
            <a:pPr algn="just"/>
            <a:r>
              <a:rPr lang="es-PE" sz="1600" dirty="0"/>
              <a:t>Al seleccionar “Cargo en el Recibo”, nos dará un mensaje de alerta y luego tendremos que colocar la cuota inicial y el número de cuotas que siempre deberán ser </a:t>
            </a:r>
            <a:r>
              <a:rPr lang="es-PE" b="1" u="sng" dirty="0"/>
              <a:t>18</a:t>
            </a:r>
            <a:r>
              <a:rPr lang="es-PE" sz="1600" dirty="0"/>
              <a:t>.</a:t>
            </a:r>
          </a:p>
        </p:txBody>
      </p:sp>
      <p:pic>
        <p:nvPicPr>
          <p:cNvPr id="8" name="Imagen 7">
            <a:extLst>
              <a:ext uri="{FF2B5EF4-FFF2-40B4-BE49-F238E27FC236}">
                <a16:creationId xmlns:a16="http://schemas.microsoft.com/office/drawing/2014/main" id="{FA10A45E-39C3-4AF4-A483-E3604961207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flipH="1">
            <a:off x="10137912" y="1374441"/>
            <a:ext cx="1503777" cy="4122796"/>
          </a:xfrm>
          <a:prstGeom prst="rect">
            <a:avLst/>
          </a:prstGeom>
        </p:spPr>
      </p:pic>
      <p:pic>
        <p:nvPicPr>
          <p:cNvPr id="9" name="Picture 2" descr="https://upload.wikimedia.org/wikipedia/commons/thumb/5/50/Yes_Check_Circle.svg/2000px-Yes_Check_Circle.svg.png">
            <a:extLst>
              <a:ext uri="{FF2B5EF4-FFF2-40B4-BE49-F238E27FC236}">
                <a16:creationId xmlns:a16="http://schemas.microsoft.com/office/drawing/2014/main" id="{109F1613-7D2C-467A-88BE-A6AB8F65047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186622" y="1215362"/>
            <a:ext cx="379863" cy="423494"/>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585A1C4C-0DA4-4C88-AD97-5EF091C9CF2F}"/>
              </a:ext>
            </a:extLst>
          </p:cNvPr>
          <p:cNvSpPr txBox="1"/>
          <p:nvPr/>
        </p:nvSpPr>
        <p:spPr>
          <a:xfrm>
            <a:off x="1780395" y="1073166"/>
            <a:ext cx="8450587" cy="707886"/>
          </a:xfrm>
          <a:prstGeom prst="rect">
            <a:avLst/>
          </a:prstGeom>
          <a:noFill/>
        </p:spPr>
        <p:txBody>
          <a:bodyPr wrap="square" rtlCol="0">
            <a:spAutoFit/>
          </a:bodyPr>
          <a:lstStyle/>
          <a:p>
            <a:r>
              <a:rPr lang="es-PE" sz="2000" dirty="0">
                <a:solidFill>
                  <a:schemeClr val="tx1">
                    <a:lumMod val="65000"/>
                    <a:lumOff val="35000"/>
                  </a:schemeClr>
                </a:solidFill>
                <a:latin typeface="+mj-lt"/>
                <a:cs typeface="Calibri" panose="020F0502020204030204" pitchFamily="34" charset="0"/>
              </a:rPr>
              <a:t>Llenamos los campos como se verifica en al parte inferior y registramos el CPUF y seleccionamos firma digital.</a:t>
            </a:r>
          </a:p>
        </p:txBody>
      </p:sp>
    </p:spTree>
    <p:extLst>
      <p:ext uri="{BB962C8B-B14F-4D97-AF65-F5344CB8AC3E}">
        <p14:creationId xmlns:p14="http://schemas.microsoft.com/office/powerpoint/2010/main" val="2637557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7C1ED93-1913-49B5-9ABE-F58B62EA8975}"/>
              </a:ext>
            </a:extLst>
          </p:cNvPr>
          <p:cNvSpPr>
            <a:spLocks noGrp="1"/>
          </p:cNvSpPr>
          <p:nvPr>
            <p:ph type="sldNum" sz="quarter" idx="12"/>
          </p:nvPr>
        </p:nvSpPr>
        <p:spPr/>
        <p:txBody>
          <a:bodyPr/>
          <a:lstStyle/>
          <a:p>
            <a:fld id="{A3945DB8-8969-4579-9EA6-038FDDAFF65B}" type="slidenum">
              <a:rPr lang="es-PE" smtClean="0"/>
              <a:t>52</a:t>
            </a:fld>
            <a:endParaRPr lang="es-PE"/>
          </a:p>
        </p:txBody>
      </p:sp>
      <p:sp>
        <p:nvSpPr>
          <p:cNvPr id="3" name="Título 2">
            <a:extLst>
              <a:ext uri="{FF2B5EF4-FFF2-40B4-BE49-F238E27FC236}">
                <a16:creationId xmlns:a16="http://schemas.microsoft.com/office/drawing/2014/main" id="{1975C6C3-0B9C-4398-AC96-4FA30AAB7AE3}"/>
              </a:ext>
            </a:extLst>
          </p:cNvPr>
          <p:cNvSpPr>
            <a:spLocks noGrp="1"/>
          </p:cNvSpPr>
          <p:nvPr>
            <p:ph type="title"/>
          </p:nvPr>
        </p:nvSpPr>
        <p:spPr/>
        <p:txBody>
          <a:bodyPr>
            <a:normAutofit fontScale="90000"/>
          </a:bodyPr>
          <a:lstStyle/>
          <a:p>
            <a:r>
              <a:rPr lang="es-PE" dirty="0"/>
              <a:t>Proceso de venta postpago móvil_</a:t>
            </a:r>
          </a:p>
        </p:txBody>
      </p:sp>
      <p:pic>
        <p:nvPicPr>
          <p:cNvPr id="5" name="Imagen 4">
            <a:extLst>
              <a:ext uri="{FF2B5EF4-FFF2-40B4-BE49-F238E27FC236}">
                <a16:creationId xmlns:a16="http://schemas.microsoft.com/office/drawing/2014/main" id="{301F02CC-F9AE-428C-9418-8676F55703A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043144" y="1197665"/>
            <a:ext cx="1977691" cy="5022988"/>
          </a:xfrm>
          <a:prstGeom prst="rect">
            <a:avLst/>
          </a:prstGeom>
        </p:spPr>
      </p:pic>
      <p:pic>
        <p:nvPicPr>
          <p:cNvPr id="6" name="Imagen 5">
            <a:extLst>
              <a:ext uri="{FF2B5EF4-FFF2-40B4-BE49-F238E27FC236}">
                <a16:creationId xmlns:a16="http://schemas.microsoft.com/office/drawing/2014/main" id="{FB029B98-25D6-42D5-8DCA-62669D5FD4A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669773" y="2431800"/>
            <a:ext cx="6944140" cy="3817203"/>
          </a:xfrm>
          <a:prstGeom prst="rect">
            <a:avLst/>
          </a:prstGeom>
          <a:ln>
            <a:solidFill>
              <a:schemeClr val="tx1"/>
            </a:solidFill>
          </a:ln>
        </p:spPr>
      </p:pic>
      <p:sp>
        <p:nvSpPr>
          <p:cNvPr id="8" name="CuadroTexto 7">
            <a:extLst>
              <a:ext uri="{FF2B5EF4-FFF2-40B4-BE49-F238E27FC236}">
                <a16:creationId xmlns:a16="http://schemas.microsoft.com/office/drawing/2014/main" id="{79209833-3A6C-4C75-8AFC-463A66922089}"/>
              </a:ext>
            </a:extLst>
          </p:cNvPr>
          <p:cNvSpPr txBox="1"/>
          <p:nvPr/>
        </p:nvSpPr>
        <p:spPr>
          <a:xfrm>
            <a:off x="1669774" y="1306901"/>
            <a:ext cx="6944140" cy="1015663"/>
          </a:xfrm>
          <a:prstGeom prst="rect">
            <a:avLst/>
          </a:prstGeom>
          <a:noFill/>
        </p:spPr>
        <p:txBody>
          <a:bodyPr wrap="square" rtlCol="0">
            <a:spAutoFit/>
          </a:bodyPr>
          <a:lstStyle/>
          <a:p>
            <a:pPr algn="just"/>
            <a:r>
              <a:rPr lang="es-PE" sz="2000" dirty="0">
                <a:solidFill>
                  <a:schemeClr val="tx1">
                    <a:lumMod val="65000"/>
                    <a:lumOff val="35000"/>
                  </a:schemeClr>
                </a:solidFill>
                <a:latin typeface="+mj-lt"/>
                <a:cs typeface="Calibri" panose="020F0502020204030204" pitchFamily="34" charset="0"/>
              </a:rPr>
              <a:t>Habrá una opción para ver el </a:t>
            </a:r>
            <a:r>
              <a:rPr lang="es-PE" sz="2000" b="1" i="1" dirty="0">
                <a:solidFill>
                  <a:schemeClr val="tx1">
                    <a:lumMod val="65000"/>
                    <a:lumOff val="35000"/>
                  </a:schemeClr>
                </a:solidFill>
                <a:latin typeface="+mj-lt"/>
                <a:cs typeface="Calibri" panose="020F0502020204030204" pitchFamily="34" charset="0"/>
              </a:rPr>
              <a:t>resumen de la Venta a Plazos</a:t>
            </a:r>
            <a:r>
              <a:rPr lang="es-PE" sz="2000" dirty="0">
                <a:solidFill>
                  <a:schemeClr val="tx1">
                    <a:lumMod val="65000"/>
                    <a:lumOff val="35000"/>
                  </a:schemeClr>
                </a:solidFill>
                <a:latin typeface="+mj-lt"/>
                <a:cs typeface="Calibri" panose="020F0502020204030204" pitchFamily="34" charset="0"/>
              </a:rPr>
              <a:t>, cuota inicial y monto de cuota mensual. Ten en cuenta que verás el detalle a nivel de orden.</a:t>
            </a:r>
          </a:p>
        </p:txBody>
      </p:sp>
    </p:spTree>
    <p:extLst>
      <p:ext uri="{BB962C8B-B14F-4D97-AF65-F5344CB8AC3E}">
        <p14:creationId xmlns:p14="http://schemas.microsoft.com/office/powerpoint/2010/main" val="38732568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7C1ED93-1913-49B5-9ABE-F58B62EA8975}"/>
              </a:ext>
            </a:extLst>
          </p:cNvPr>
          <p:cNvSpPr>
            <a:spLocks noGrp="1"/>
          </p:cNvSpPr>
          <p:nvPr>
            <p:ph type="sldNum" sz="quarter" idx="12"/>
          </p:nvPr>
        </p:nvSpPr>
        <p:spPr/>
        <p:txBody>
          <a:bodyPr/>
          <a:lstStyle/>
          <a:p>
            <a:fld id="{A3945DB8-8969-4579-9EA6-038FDDAFF65B}" type="slidenum">
              <a:rPr lang="es-PE" smtClean="0"/>
              <a:t>53</a:t>
            </a:fld>
            <a:endParaRPr lang="es-PE"/>
          </a:p>
        </p:txBody>
      </p:sp>
      <p:sp>
        <p:nvSpPr>
          <p:cNvPr id="3" name="Título 2">
            <a:extLst>
              <a:ext uri="{FF2B5EF4-FFF2-40B4-BE49-F238E27FC236}">
                <a16:creationId xmlns:a16="http://schemas.microsoft.com/office/drawing/2014/main" id="{1975C6C3-0B9C-4398-AC96-4FA30AAB7AE3}"/>
              </a:ext>
            </a:extLst>
          </p:cNvPr>
          <p:cNvSpPr>
            <a:spLocks noGrp="1"/>
          </p:cNvSpPr>
          <p:nvPr>
            <p:ph type="title"/>
          </p:nvPr>
        </p:nvSpPr>
        <p:spPr/>
        <p:txBody>
          <a:bodyPr>
            <a:normAutofit fontScale="90000"/>
          </a:bodyPr>
          <a:lstStyle/>
          <a:p>
            <a:r>
              <a:rPr lang="es-PE" dirty="0"/>
              <a:t>Proceso de venta postpago móvil_</a:t>
            </a:r>
          </a:p>
        </p:txBody>
      </p:sp>
      <p:pic>
        <p:nvPicPr>
          <p:cNvPr id="4" name="Picture 4">
            <a:extLst>
              <a:ext uri="{FF2B5EF4-FFF2-40B4-BE49-F238E27FC236}">
                <a16:creationId xmlns:a16="http://schemas.microsoft.com/office/drawing/2014/main" id="{ED9F36A2-1495-4B0D-B0F2-BED844071C19}"/>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744193" y="1484243"/>
            <a:ext cx="4768711" cy="46438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a:extLst>
              <a:ext uri="{FF2B5EF4-FFF2-40B4-BE49-F238E27FC236}">
                <a16:creationId xmlns:a16="http://schemas.microsoft.com/office/drawing/2014/main" id="{3B09C1CB-96D5-485E-ABBA-5CAFF7D04C7B}"/>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5652271" y="4589811"/>
            <a:ext cx="4473349" cy="1559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agen 5">
            <a:extLst>
              <a:ext uri="{FF2B5EF4-FFF2-40B4-BE49-F238E27FC236}">
                <a16:creationId xmlns:a16="http://schemas.microsoft.com/office/drawing/2014/main" id="{6DF89D58-B9A8-4926-B163-08D455C7711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531076" y="1472736"/>
            <a:ext cx="1892648" cy="4655403"/>
          </a:xfrm>
          <a:prstGeom prst="rect">
            <a:avLst/>
          </a:prstGeom>
        </p:spPr>
      </p:pic>
      <p:sp>
        <p:nvSpPr>
          <p:cNvPr id="7" name="CuadroTexto 6">
            <a:extLst>
              <a:ext uri="{FF2B5EF4-FFF2-40B4-BE49-F238E27FC236}">
                <a16:creationId xmlns:a16="http://schemas.microsoft.com/office/drawing/2014/main" id="{CD1F8581-3B71-48D9-8E0E-03930203BA06}"/>
              </a:ext>
            </a:extLst>
          </p:cNvPr>
          <p:cNvSpPr txBox="1"/>
          <p:nvPr/>
        </p:nvSpPr>
        <p:spPr>
          <a:xfrm>
            <a:off x="6107933" y="1723971"/>
            <a:ext cx="3485322" cy="2246769"/>
          </a:xfrm>
          <a:prstGeom prst="rect">
            <a:avLst/>
          </a:prstGeom>
          <a:noFill/>
        </p:spPr>
        <p:txBody>
          <a:bodyPr wrap="square" rtlCol="0">
            <a:spAutoFit/>
          </a:bodyPr>
          <a:lstStyle/>
          <a:p>
            <a:pPr algn="just"/>
            <a:r>
              <a:rPr lang="es-PE" sz="2000" dirty="0">
                <a:solidFill>
                  <a:schemeClr val="tx1">
                    <a:lumMod val="65000"/>
                    <a:lumOff val="35000"/>
                  </a:schemeClr>
                </a:solidFill>
                <a:latin typeface="+mj-lt"/>
                <a:cs typeface="Calibri" panose="020F0502020204030204" pitchFamily="34" charset="0"/>
              </a:rPr>
              <a:t>Llenamos los campos solicitados y seleccionamos el producto que el cliente desea llevar.</a:t>
            </a:r>
          </a:p>
          <a:p>
            <a:pPr algn="just"/>
            <a:r>
              <a:rPr lang="es-PE" sz="2000" dirty="0">
                <a:solidFill>
                  <a:schemeClr val="tx1">
                    <a:lumMod val="65000"/>
                    <a:lumOff val="35000"/>
                  </a:schemeClr>
                </a:solidFill>
                <a:latin typeface="+mj-lt"/>
                <a:cs typeface="Calibri" panose="020F0502020204030204" pitchFamily="34" charset="0"/>
              </a:rPr>
              <a:t>Recuerda que no debemos marcar la adenda de 18 meses.</a:t>
            </a:r>
          </a:p>
        </p:txBody>
      </p:sp>
      <p:sp>
        <p:nvSpPr>
          <p:cNvPr id="8" name="Flecha: hacia abajo 7">
            <a:extLst>
              <a:ext uri="{FF2B5EF4-FFF2-40B4-BE49-F238E27FC236}">
                <a16:creationId xmlns:a16="http://schemas.microsoft.com/office/drawing/2014/main" id="{EEA96010-64A6-4CEC-8ED7-4D6F30A08725}"/>
              </a:ext>
            </a:extLst>
          </p:cNvPr>
          <p:cNvSpPr/>
          <p:nvPr/>
        </p:nvSpPr>
        <p:spPr>
          <a:xfrm>
            <a:off x="7328452" y="4098832"/>
            <a:ext cx="808383" cy="4909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50782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7C1ED93-1913-49B5-9ABE-F58B62EA8975}"/>
              </a:ext>
            </a:extLst>
          </p:cNvPr>
          <p:cNvSpPr>
            <a:spLocks noGrp="1"/>
          </p:cNvSpPr>
          <p:nvPr>
            <p:ph type="sldNum" sz="quarter" idx="12"/>
          </p:nvPr>
        </p:nvSpPr>
        <p:spPr/>
        <p:txBody>
          <a:bodyPr/>
          <a:lstStyle/>
          <a:p>
            <a:fld id="{A3945DB8-8969-4579-9EA6-038FDDAFF65B}" type="slidenum">
              <a:rPr lang="es-PE" smtClean="0"/>
              <a:t>54</a:t>
            </a:fld>
            <a:endParaRPr lang="es-PE"/>
          </a:p>
        </p:txBody>
      </p:sp>
      <p:sp>
        <p:nvSpPr>
          <p:cNvPr id="3" name="Título 2">
            <a:extLst>
              <a:ext uri="{FF2B5EF4-FFF2-40B4-BE49-F238E27FC236}">
                <a16:creationId xmlns:a16="http://schemas.microsoft.com/office/drawing/2014/main" id="{1975C6C3-0B9C-4398-AC96-4FA30AAB7AE3}"/>
              </a:ext>
            </a:extLst>
          </p:cNvPr>
          <p:cNvSpPr>
            <a:spLocks noGrp="1"/>
          </p:cNvSpPr>
          <p:nvPr>
            <p:ph type="title"/>
          </p:nvPr>
        </p:nvSpPr>
        <p:spPr/>
        <p:txBody>
          <a:bodyPr>
            <a:normAutofit fontScale="90000"/>
          </a:bodyPr>
          <a:lstStyle/>
          <a:p>
            <a:r>
              <a:rPr lang="es-PE" dirty="0"/>
              <a:t>Proceso de venta postpago móvil_</a:t>
            </a:r>
          </a:p>
        </p:txBody>
      </p:sp>
      <p:pic>
        <p:nvPicPr>
          <p:cNvPr id="4" name="Imagen 3">
            <a:extLst>
              <a:ext uri="{FF2B5EF4-FFF2-40B4-BE49-F238E27FC236}">
                <a16:creationId xmlns:a16="http://schemas.microsoft.com/office/drawing/2014/main" id="{1E8B4E75-978D-4103-A733-5F8F4EEB3ABE}"/>
              </a:ext>
            </a:extLst>
          </p:cNvPr>
          <p:cNvPicPr/>
          <p:nvPr/>
        </p:nvPicPr>
        <p:blipFill rotWithShape="1">
          <a:blip r:embed="rId2" cstate="screen">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a:ext>
            </a:extLst>
          </a:blip>
          <a:srcRect b="13523"/>
          <a:stretch/>
        </p:blipFill>
        <p:spPr>
          <a:xfrm>
            <a:off x="967408" y="2131252"/>
            <a:ext cx="10257183" cy="4017757"/>
          </a:xfrm>
          <a:prstGeom prst="rect">
            <a:avLst/>
          </a:prstGeom>
          <a:ln>
            <a:noFill/>
          </a:ln>
        </p:spPr>
      </p:pic>
      <p:sp>
        <p:nvSpPr>
          <p:cNvPr id="5" name="CuadroTexto 4">
            <a:extLst>
              <a:ext uri="{FF2B5EF4-FFF2-40B4-BE49-F238E27FC236}">
                <a16:creationId xmlns:a16="http://schemas.microsoft.com/office/drawing/2014/main" id="{45B72474-FADC-4D8F-BF70-B972456D61E4}"/>
              </a:ext>
            </a:extLst>
          </p:cNvPr>
          <p:cNvSpPr txBox="1"/>
          <p:nvPr/>
        </p:nvSpPr>
        <p:spPr>
          <a:xfrm>
            <a:off x="1258957" y="1264133"/>
            <a:ext cx="9574143" cy="707886"/>
          </a:xfrm>
          <a:prstGeom prst="rect">
            <a:avLst/>
          </a:prstGeom>
          <a:noFill/>
        </p:spPr>
        <p:txBody>
          <a:bodyPr wrap="square" rtlCol="0">
            <a:spAutoFit/>
          </a:bodyPr>
          <a:lstStyle/>
          <a:p>
            <a:r>
              <a:rPr lang="es-PE" sz="2000" dirty="0">
                <a:solidFill>
                  <a:schemeClr val="tx1">
                    <a:lumMod val="65000"/>
                    <a:lumOff val="35000"/>
                  </a:schemeClr>
                </a:solidFill>
                <a:latin typeface="+mj-lt"/>
                <a:cs typeface="Calibri" panose="020F0502020204030204" pitchFamily="34" charset="0"/>
              </a:rPr>
              <a:t>Con el ítem ya agregado procedemos a grabar la orden y lanzará el número correspondiente en </a:t>
            </a:r>
            <a:r>
              <a:rPr lang="es-PE" sz="2000" dirty="0" err="1">
                <a:solidFill>
                  <a:schemeClr val="tx1">
                    <a:lumMod val="65000"/>
                    <a:lumOff val="35000"/>
                  </a:schemeClr>
                </a:solidFill>
                <a:latin typeface="+mj-lt"/>
                <a:cs typeface="Calibri" panose="020F0502020204030204" pitchFamily="34" charset="0"/>
              </a:rPr>
              <a:t>inbox</a:t>
            </a:r>
            <a:r>
              <a:rPr lang="es-PE" sz="2000" dirty="0">
                <a:solidFill>
                  <a:schemeClr val="tx1">
                    <a:lumMod val="65000"/>
                    <a:lumOff val="35000"/>
                  </a:schemeClr>
                </a:solidFill>
                <a:latin typeface="+mj-lt"/>
                <a:cs typeface="Calibri" panose="020F0502020204030204" pitchFamily="34" charset="0"/>
              </a:rPr>
              <a:t> tienda.</a:t>
            </a:r>
          </a:p>
        </p:txBody>
      </p:sp>
    </p:spTree>
    <p:extLst>
      <p:ext uri="{BB962C8B-B14F-4D97-AF65-F5344CB8AC3E}">
        <p14:creationId xmlns:p14="http://schemas.microsoft.com/office/powerpoint/2010/main" val="315134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style.rotation</p:attrName>
                                        </p:attrNameLst>
                                      </p:cBhvr>
                                      <p:tavLst>
                                        <p:tav tm="0">
                                          <p:val>
                                            <p:fltVal val="720"/>
                                          </p:val>
                                        </p:tav>
                                        <p:tav tm="100000">
                                          <p:val>
                                            <p:fltVal val="0"/>
                                          </p:val>
                                        </p:tav>
                                      </p:tavLst>
                                    </p:anim>
                                    <p:anim calcmode="lin" valueType="num">
                                      <p:cBhvr>
                                        <p:cTn id="9" dur="1000" fill="hold"/>
                                        <p:tgtEl>
                                          <p:spTgt spid="4"/>
                                        </p:tgtEl>
                                        <p:attrNameLst>
                                          <p:attrName>ppt_h</p:attrName>
                                        </p:attrNameLst>
                                      </p:cBhvr>
                                      <p:tavLst>
                                        <p:tav tm="0">
                                          <p:val>
                                            <p:fltVal val="0"/>
                                          </p:val>
                                        </p:tav>
                                        <p:tav tm="100000">
                                          <p:val>
                                            <p:strVal val="#ppt_h"/>
                                          </p:val>
                                        </p:tav>
                                      </p:tavLst>
                                    </p:anim>
                                    <p:anim calcmode="lin" valueType="num">
                                      <p:cBhvr>
                                        <p:cTn id="10" dur="1000" fill="hold"/>
                                        <p:tgtEl>
                                          <p:spTgt spid="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7C1ED93-1913-49B5-9ABE-F58B62EA8975}"/>
              </a:ext>
            </a:extLst>
          </p:cNvPr>
          <p:cNvSpPr>
            <a:spLocks noGrp="1"/>
          </p:cNvSpPr>
          <p:nvPr>
            <p:ph type="sldNum" sz="quarter" idx="12"/>
          </p:nvPr>
        </p:nvSpPr>
        <p:spPr/>
        <p:txBody>
          <a:bodyPr/>
          <a:lstStyle/>
          <a:p>
            <a:fld id="{A3945DB8-8969-4579-9EA6-038FDDAFF65B}" type="slidenum">
              <a:rPr lang="es-PE" smtClean="0"/>
              <a:t>55</a:t>
            </a:fld>
            <a:endParaRPr lang="es-PE"/>
          </a:p>
        </p:txBody>
      </p:sp>
      <p:sp>
        <p:nvSpPr>
          <p:cNvPr id="3" name="Título 2">
            <a:extLst>
              <a:ext uri="{FF2B5EF4-FFF2-40B4-BE49-F238E27FC236}">
                <a16:creationId xmlns:a16="http://schemas.microsoft.com/office/drawing/2014/main" id="{1975C6C3-0B9C-4398-AC96-4FA30AAB7AE3}"/>
              </a:ext>
            </a:extLst>
          </p:cNvPr>
          <p:cNvSpPr>
            <a:spLocks noGrp="1"/>
          </p:cNvSpPr>
          <p:nvPr>
            <p:ph type="title"/>
          </p:nvPr>
        </p:nvSpPr>
        <p:spPr/>
        <p:txBody>
          <a:bodyPr>
            <a:normAutofit fontScale="90000"/>
          </a:bodyPr>
          <a:lstStyle/>
          <a:p>
            <a:r>
              <a:rPr lang="es-PE" dirty="0"/>
              <a:t>Proceso de venta postpago móvil_</a:t>
            </a:r>
          </a:p>
        </p:txBody>
      </p:sp>
      <p:pic>
        <p:nvPicPr>
          <p:cNvPr id="4" name="Imagen 3">
            <a:extLst>
              <a:ext uri="{FF2B5EF4-FFF2-40B4-BE49-F238E27FC236}">
                <a16:creationId xmlns:a16="http://schemas.microsoft.com/office/drawing/2014/main" id="{C03A0055-2BF4-482C-8455-396E8DFD8E97}"/>
              </a:ext>
            </a:extLst>
          </p:cNvPr>
          <p:cNvPicPr>
            <a:picLocks noChangeAspect="1"/>
          </p:cNvPicPr>
          <p:nvPr/>
        </p:nvPicPr>
        <p:blipFill rotWithShape="1">
          <a:blip r:embed="rId2" cstate="hqprint">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a:ext>
            </a:extLst>
          </a:blip>
          <a:srcRect/>
          <a:stretch/>
        </p:blipFill>
        <p:spPr>
          <a:xfrm>
            <a:off x="1268077" y="1759469"/>
            <a:ext cx="6912646" cy="4379663"/>
          </a:xfrm>
          <a:prstGeom prst="rect">
            <a:avLst/>
          </a:prstGeom>
          <a:ln w="6350">
            <a:noFill/>
          </a:ln>
        </p:spPr>
      </p:pic>
      <p:sp>
        <p:nvSpPr>
          <p:cNvPr id="5" name="Llamada rectangular redondeada 8">
            <a:extLst>
              <a:ext uri="{FF2B5EF4-FFF2-40B4-BE49-F238E27FC236}">
                <a16:creationId xmlns:a16="http://schemas.microsoft.com/office/drawing/2014/main" id="{0AABF066-978F-47ED-B73D-A51DADE641F7}"/>
              </a:ext>
            </a:extLst>
          </p:cNvPr>
          <p:cNvSpPr/>
          <p:nvPr/>
        </p:nvSpPr>
        <p:spPr>
          <a:xfrm>
            <a:off x="7665179" y="2500575"/>
            <a:ext cx="3571461" cy="1275319"/>
          </a:xfrm>
          <a:prstGeom prst="wedgeRoundRectCallout">
            <a:avLst>
              <a:gd name="adj1" fmla="val -9965"/>
              <a:gd name="adj2" fmla="val 73599"/>
              <a:gd name="adj3" fmla="val 16667"/>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r>
              <a:rPr lang="es-PE" dirty="0">
                <a:solidFill>
                  <a:srgbClr val="4D4D4D"/>
                </a:solidFill>
                <a:latin typeface="+mj-lt"/>
                <a:cs typeface="Calibri" panose="020F0502020204030204" pitchFamily="34" charset="0"/>
              </a:rPr>
              <a:t>Hacemos que el cliente coloque su índice sobre el biométrico, </a:t>
            </a:r>
            <a:r>
              <a:rPr lang="es-PE" b="1" dirty="0">
                <a:solidFill>
                  <a:srgbClr val="90CB46"/>
                </a:solidFill>
                <a:latin typeface="+mj-lt"/>
                <a:cs typeface="Calibri" panose="020F0502020204030204" pitchFamily="34" charset="0"/>
              </a:rPr>
              <a:t>ambas manos</a:t>
            </a:r>
            <a:r>
              <a:rPr lang="es-PE" dirty="0">
                <a:solidFill>
                  <a:srgbClr val="4D4D4D"/>
                </a:solidFill>
                <a:latin typeface="+mj-lt"/>
                <a:cs typeface="Calibri" panose="020F0502020204030204" pitchFamily="34" charset="0"/>
              </a:rPr>
              <a:t>.</a:t>
            </a:r>
          </a:p>
        </p:txBody>
      </p:sp>
      <p:pic>
        <p:nvPicPr>
          <p:cNvPr id="6" name="Imagen 5">
            <a:extLst>
              <a:ext uri="{FF2B5EF4-FFF2-40B4-BE49-F238E27FC236}">
                <a16:creationId xmlns:a16="http://schemas.microsoft.com/office/drawing/2014/main" id="{AE867C26-B5B7-48D4-864F-BB72A1BAD2D2}"/>
              </a:ext>
            </a:extLst>
          </p:cNvPr>
          <p:cNvPicPr>
            <a:picLocks noChangeAspect="1"/>
          </p:cNvPicPr>
          <p:nvPr/>
        </p:nvPicPr>
        <p:blipFill rotWithShape="1">
          <a:blip r:embed="rId4" cstate="screen">
            <a:clrChange>
              <a:clrFrom>
                <a:srgbClr val="FEFEFE"/>
              </a:clrFrom>
              <a:clrTo>
                <a:srgbClr val="FEFEFE">
                  <a:alpha val="0"/>
                </a:srgbClr>
              </a:clrTo>
            </a:clrChange>
            <a:extLst>
              <a:ext uri="{28A0092B-C50C-407E-A947-70E740481C1C}">
                <a14:useLocalDpi xmlns:a14="http://schemas.microsoft.com/office/drawing/2010/main"/>
              </a:ext>
            </a:extLst>
          </a:blip>
          <a:srcRect/>
          <a:stretch/>
        </p:blipFill>
        <p:spPr>
          <a:xfrm>
            <a:off x="7773126" y="3775894"/>
            <a:ext cx="3823092" cy="2675185"/>
          </a:xfrm>
          <a:prstGeom prst="rect">
            <a:avLst/>
          </a:prstGeom>
        </p:spPr>
      </p:pic>
      <p:sp>
        <p:nvSpPr>
          <p:cNvPr id="7" name="CuadroTexto 6">
            <a:extLst>
              <a:ext uri="{FF2B5EF4-FFF2-40B4-BE49-F238E27FC236}">
                <a16:creationId xmlns:a16="http://schemas.microsoft.com/office/drawing/2014/main" id="{73E6723F-B10C-472A-8C68-9AF64720838D}"/>
              </a:ext>
            </a:extLst>
          </p:cNvPr>
          <p:cNvSpPr txBox="1"/>
          <p:nvPr/>
        </p:nvSpPr>
        <p:spPr>
          <a:xfrm>
            <a:off x="1083016" y="4170986"/>
            <a:ext cx="2250262" cy="738664"/>
          </a:xfrm>
          <a:prstGeom prst="rect">
            <a:avLst/>
          </a:prstGeom>
          <a:noFill/>
        </p:spPr>
        <p:txBody>
          <a:bodyPr wrap="square" rtlCol="0">
            <a:spAutoFit/>
          </a:bodyPr>
          <a:lstStyle/>
          <a:p>
            <a:r>
              <a:rPr lang="es-PE" sz="1400" dirty="0">
                <a:solidFill>
                  <a:srgbClr val="FF6702"/>
                </a:solidFill>
                <a:latin typeface="+mj-lt"/>
                <a:cs typeface="Calibri" panose="020F0502020204030204" pitchFamily="34" charset="0"/>
              </a:rPr>
              <a:t>El lector emitirá una </a:t>
            </a:r>
            <a:r>
              <a:rPr lang="es-PE" sz="1400" b="1" dirty="0">
                <a:solidFill>
                  <a:srgbClr val="FF0000"/>
                </a:solidFill>
                <a:latin typeface="+mj-lt"/>
                <a:cs typeface="Calibri" panose="020F0502020204030204" pitchFamily="34" charset="0"/>
              </a:rPr>
              <a:t>luz roja</a:t>
            </a:r>
            <a:r>
              <a:rPr lang="es-PE" sz="1400" dirty="0">
                <a:solidFill>
                  <a:srgbClr val="FF6702"/>
                </a:solidFill>
                <a:latin typeface="+mj-lt"/>
                <a:cs typeface="Calibri" panose="020F0502020204030204" pitchFamily="34" charset="0"/>
              </a:rPr>
              <a:t> al momento de que se deba colocar la </a:t>
            </a:r>
            <a:r>
              <a:rPr lang="es-PE" sz="1400" b="1" dirty="0">
                <a:solidFill>
                  <a:srgbClr val="0154A0"/>
                </a:solidFill>
                <a:latin typeface="+mj-lt"/>
                <a:cs typeface="Calibri" panose="020F0502020204030204" pitchFamily="34" charset="0"/>
              </a:rPr>
              <a:t>huella</a:t>
            </a:r>
          </a:p>
        </p:txBody>
      </p:sp>
      <p:sp>
        <p:nvSpPr>
          <p:cNvPr id="8" name="CuadroTexto 7">
            <a:extLst>
              <a:ext uri="{FF2B5EF4-FFF2-40B4-BE49-F238E27FC236}">
                <a16:creationId xmlns:a16="http://schemas.microsoft.com/office/drawing/2014/main" id="{A7FB8260-EEBF-40A7-8B53-4F4E90BA95F6}"/>
              </a:ext>
            </a:extLst>
          </p:cNvPr>
          <p:cNvSpPr txBox="1"/>
          <p:nvPr/>
        </p:nvSpPr>
        <p:spPr>
          <a:xfrm>
            <a:off x="1358900" y="1162658"/>
            <a:ext cx="10030692" cy="646331"/>
          </a:xfrm>
          <a:prstGeom prst="rect">
            <a:avLst/>
          </a:prstGeom>
          <a:noFill/>
        </p:spPr>
        <p:txBody>
          <a:bodyPr wrap="square" rtlCol="0">
            <a:spAutoFit/>
          </a:bodyPr>
          <a:lstStyle/>
          <a:p>
            <a:r>
              <a:rPr lang="es-PE" dirty="0">
                <a:solidFill>
                  <a:srgbClr val="4D4D4D"/>
                </a:solidFill>
                <a:latin typeface="+mj-lt"/>
                <a:cs typeface="Calibri" panose="020F0502020204030204" pitchFamily="34" charset="0"/>
              </a:rPr>
              <a:t>Todo cliente con D.N.I. debe pasar la validación biométrica para su correcto registro y el resultado de ser exitoso.</a:t>
            </a:r>
          </a:p>
        </p:txBody>
      </p:sp>
      <p:sp>
        <p:nvSpPr>
          <p:cNvPr id="9" name="Rectángulo 8">
            <a:extLst>
              <a:ext uri="{FF2B5EF4-FFF2-40B4-BE49-F238E27FC236}">
                <a16:creationId xmlns:a16="http://schemas.microsoft.com/office/drawing/2014/main" id="{A58243ED-1B4E-4530-BF2C-AA964F7EB7D1}"/>
              </a:ext>
            </a:extLst>
          </p:cNvPr>
          <p:cNvSpPr/>
          <p:nvPr/>
        </p:nvSpPr>
        <p:spPr>
          <a:xfrm>
            <a:off x="3749913" y="4267200"/>
            <a:ext cx="1323738" cy="13433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0" name="Picture 2" descr="http://correvedile.com/images/director/huella-dactilar.png">
            <a:extLst>
              <a:ext uri="{FF2B5EF4-FFF2-40B4-BE49-F238E27FC236}">
                <a16:creationId xmlns:a16="http://schemas.microsoft.com/office/drawing/2014/main" id="{AA7CA9E4-0474-4A7A-9854-70D030FADE96}"/>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034740" y="4318184"/>
            <a:ext cx="784830" cy="1182932"/>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a:extLst>
              <a:ext uri="{FF2B5EF4-FFF2-40B4-BE49-F238E27FC236}">
                <a16:creationId xmlns:a16="http://schemas.microsoft.com/office/drawing/2014/main" id="{56178958-B336-428C-BC1D-7EA0C0A86E46}"/>
              </a:ext>
            </a:extLst>
          </p:cNvPr>
          <p:cNvSpPr/>
          <p:nvPr/>
        </p:nvSpPr>
        <p:spPr>
          <a:xfrm>
            <a:off x="5582671" y="4272156"/>
            <a:ext cx="1323738" cy="13433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2" name="Picture 2" descr="http://correvedile.com/images/director/huella-dactilar.png">
            <a:extLst>
              <a:ext uri="{FF2B5EF4-FFF2-40B4-BE49-F238E27FC236}">
                <a16:creationId xmlns:a16="http://schemas.microsoft.com/office/drawing/2014/main" id="{8AB39A97-11A6-4886-B9E2-FE6C685892B8}"/>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852125" y="4318184"/>
            <a:ext cx="784830" cy="1182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291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7C1ED93-1913-49B5-9ABE-F58B62EA8975}"/>
              </a:ext>
            </a:extLst>
          </p:cNvPr>
          <p:cNvSpPr>
            <a:spLocks noGrp="1"/>
          </p:cNvSpPr>
          <p:nvPr>
            <p:ph type="sldNum" sz="quarter" idx="12"/>
          </p:nvPr>
        </p:nvSpPr>
        <p:spPr/>
        <p:txBody>
          <a:bodyPr/>
          <a:lstStyle/>
          <a:p>
            <a:fld id="{A3945DB8-8969-4579-9EA6-038FDDAFF65B}" type="slidenum">
              <a:rPr lang="es-PE" smtClean="0"/>
              <a:t>56</a:t>
            </a:fld>
            <a:endParaRPr lang="es-PE"/>
          </a:p>
        </p:txBody>
      </p:sp>
      <p:sp>
        <p:nvSpPr>
          <p:cNvPr id="3" name="Título 2">
            <a:extLst>
              <a:ext uri="{FF2B5EF4-FFF2-40B4-BE49-F238E27FC236}">
                <a16:creationId xmlns:a16="http://schemas.microsoft.com/office/drawing/2014/main" id="{1975C6C3-0B9C-4398-AC96-4FA30AAB7AE3}"/>
              </a:ext>
            </a:extLst>
          </p:cNvPr>
          <p:cNvSpPr>
            <a:spLocks noGrp="1"/>
          </p:cNvSpPr>
          <p:nvPr>
            <p:ph type="title"/>
          </p:nvPr>
        </p:nvSpPr>
        <p:spPr/>
        <p:txBody>
          <a:bodyPr>
            <a:normAutofit fontScale="90000"/>
          </a:bodyPr>
          <a:lstStyle/>
          <a:p>
            <a:r>
              <a:rPr lang="es-PE" dirty="0"/>
              <a:t>Proceso de venta postpago móvil_</a:t>
            </a:r>
          </a:p>
        </p:txBody>
      </p:sp>
      <p:sp>
        <p:nvSpPr>
          <p:cNvPr id="4" name="object 16">
            <a:extLst>
              <a:ext uri="{FF2B5EF4-FFF2-40B4-BE49-F238E27FC236}">
                <a16:creationId xmlns:a16="http://schemas.microsoft.com/office/drawing/2014/main" id="{E85D94DB-5264-4959-84E8-E78D448FD125}"/>
              </a:ext>
            </a:extLst>
          </p:cNvPr>
          <p:cNvSpPr/>
          <p:nvPr/>
        </p:nvSpPr>
        <p:spPr>
          <a:xfrm>
            <a:off x="766482" y="2060455"/>
            <a:ext cx="6249772" cy="4297963"/>
          </a:xfrm>
          <a:prstGeom prst="rect">
            <a:avLst/>
          </a:prstGeom>
          <a:blipFill>
            <a:blip r:embed="rId3" cstate="print"/>
            <a:stretch>
              <a:fillRect/>
            </a:stretch>
          </a:blipFill>
        </p:spPr>
        <p:txBody>
          <a:bodyPr wrap="square" lIns="0" tIns="0" rIns="0" bIns="0" rtlCol="0">
            <a:noAutofit/>
          </a:bodyPr>
          <a:lstStyle/>
          <a:p>
            <a:endParaRPr/>
          </a:p>
        </p:txBody>
      </p:sp>
      <p:sp>
        <p:nvSpPr>
          <p:cNvPr id="5" name="object 7">
            <a:extLst>
              <a:ext uri="{FF2B5EF4-FFF2-40B4-BE49-F238E27FC236}">
                <a16:creationId xmlns:a16="http://schemas.microsoft.com/office/drawing/2014/main" id="{92904DE8-9923-453F-A6C9-5E996C892EC1}"/>
              </a:ext>
            </a:extLst>
          </p:cNvPr>
          <p:cNvSpPr txBox="1"/>
          <p:nvPr/>
        </p:nvSpPr>
        <p:spPr>
          <a:xfrm>
            <a:off x="7701558" y="2221537"/>
            <a:ext cx="3762059" cy="1382275"/>
          </a:xfrm>
          <a:prstGeom prst="rect">
            <a:avLst/>
          </a:prstGeom>
        </p:spPr>
        <p:txBody>
          <a:bodyPr wrap="square" lIns="0" tIns="0" rIns="0" bIns="0" rtlCol="0">
            <a:noAutofit/>
          </a:bodyPr>
          <a:lstStyle/>
          <a:p>
            <a:pPr marL="12700">
              <a:lnSpc>
                <a:spcPts val="1939"/>
              </a:lnSpc>
              <a:spcBef>
                <a:spcPts val="97"/>
              </a:spcBef>
            </a:pPr>
            <a:endParaRPr sz="1800" dirty="0">
              <a:latin typeface="Arial"/>
              <a:cs typeface="Arial"/>
            </a:endParaRPr>
          </a:p>
        </p:txBody>
      </p:sp>
      <p:sp>
        <p:nvSpPr>
          <p:cNvPr id="6" name="object 6">
            <a:extLst>
              <a:ext uri="{FF2B5EF4-FFF2-40B4-BE49-F238E27FC236}">
                <a16:creationId xmlns:a16="http://schemas.microsoft.com/office/drawing/2014/main" id="{A0936329-8196-45CF-9B16-F2CB30351F60}"/>
              </a:ext>
            </a:extLst>
          </p:cNvPr>
          <p:cNvSpPr txBox="1"/>
          <p:nvPr/>
        </p:nvSpPr>
        <p:spPr>
          <a:xfrm>
            <a:off x="7560365" y="3475354"/>
            <a:ext cx="4044447" cy="528700"/>
          </a:xfrm>
          <a:prstGeom prst="rect">
            <a:avLst/>
          </a:prstGeom>
        </p:spPr>
        <p:txBody>
          <a:bodyPr wrap="square" lIns="0" tIns="0" rIns="0" bIns="0" rtlCol="0">
            <a:noAutofit/>
          </a:bodyPr>
          <a:lstStyle/>
          <a:p>
            <a:pPr marL="12700">
              <a:lnSpc>
                <a:spcPts val="1939"/>
              </a:lnSpc>
              <a:spcBef>
                <a:spcPts val="97"/>
              </a:spcBef>
            </a:pPr>
            <a:endParaRPr sz="1800" dirty="0">
              <a:latin typeface="Arial"/>
              <a:cs typeface="Arial"/>
            </a:endParaRPr>
          </a:p>
        </p:txBody>
      </p:sp>
      <p:sp>
        <p:nvSpPr>
          <p:cNvPr id="7" name="object 5">
            <a:extLst>
              <a:ext uri="{FF2B5EF4-FFF2-40B4-BE49-F238E27FC236}">
                <a16:creationId xmlns:a16="http://schemas.microsoft.com/office/drawing/2014/main" id="{0997B7A6-D273-4EF7-82CD-BB9A00D2BEEB}"/>
              </a:ext>
            </a:extLst>
          </p:cNvPr>
          <p:cNvSpPr txBox="1"/>
          <p:nvPr/>
        </p:nvSpPr>
        <p:spPr>
          <a:xfrm>
            <a:off x="7620689" y="3603812"/>
            <a:ext cx="3923795" cy="528319"/>
          </a:xfrm>
          <a:prstGeom prst="rect">
            <a:avLst/>
          </a:prstGeom>
        </p:spPr>
        <p:txBody>
          <a:bodyPr wrap="square" lIns="0" tIns="0" rIns="0" bIns="0" rtlCol="0">
            <a:noAutofit/>
          </a:bodyPr>
          <a:lstStyle/>
          <a:p>
            <a:pPr marL="12700">
              <a:lnSpc>
                <a:spcPts val="1939"/>
              </a:lnSpc>
              <a:spcBef>
                <a:spcPts val="97"/>
              </a:spcBef>
            </a:pPr>
            <a:endParaRPr sz="1800" dirty="0">
              <a:latin typeface="Arial"/>
              <a:cs typeface="Arial"/>
            </a:endParaRPr>
          </a:p>
        </p:txBody>
      </p:sp>
      <p:sp>
        <p:nvSpPr>
          <p:cNvPr id="8" name="object 4">
            <a:extLst>
              <a:ext uri="{FF2B5EF4-FFF2-40B4-BE49-F238E27FC236}">
                <a16:creationId xmlns:a16="http://schemas.microsoft.com/office/drawing/2014/main" id="{3F9A3D00-F551-4D42-B77F-D28BA364D18E}"/>
              </a:ext>
            </a:extLst>
          </p:cNvPr>
          <p:cNvSpPr txBox="1"/>
          <p:nvPr/>
        </p:nvSpPr>
        <p:spPr>
          <a:xfrm>
            <a:off x="7560365" y="4847335"/>
            <a:ext cx="3597253" cy="522281"/>
          </a:xfrm>
          <a:prstGeom prst="rect">
            <a:avLst/>
          </a:prstGeom>
        </p:spPr>
        <p:txBody>
          <a:bodyPr wrap="square" lIns="0" tIns="0" rIns="0" bIns="0" rtlCol="0">
            <a:noAutofit/>
          </a:bodyPr>
          <a:lstStyle/>
          <a:p>
            <a:pPr marL="12700">
              <a:lnSpc>
                <a:spcPts val="1939"/>
              </a:lnSpc>
              <a:spcBef>
                <a:spcPts val="97"/>
              </a:spcBef>
            </a:pPr>
            <a:endParaRPr sz="1800" dirty="0">
              <a:latin typeface="Arial"/>
              <a:cs typeface="Arial"/>
            </a:endParaRPr>
          </a:p>
        </p:txBody>
      </p:sp>
      <p:sp>
        <p:nvSpPr>
          <p:cNvPr id="9" name="Rectángulo 8">
            <a:extLst>
              <a:ext uri="{FF2B5EF4-FFF2-40B4-BE49-F238E27FC236}">
                <a16:creationId xmlns:a16="http://schemas.microsoft.com/office/drawing/2014/main" id="{9C19283C-E89A-46B4-B1C0-BE4FF2F57145}"/>
              </a:ext>
            </a:extLst>
          </p:cNvPr>
          <p:cNvSpPr/>
          <p:nvPr/>
        </p:nvSpPr>
        <p:spPr>
          <a:xfrm>
            <a:off x="7166083" y="2285471"/>
            <a:ext cx="3991535" cy="3693319"/>
          </a:xfrm>
          <a:prstGeom prst="rect">
            <a:avLst/>
          </a:prstGeom>
        </p:spPr>
        <p:txBody>
          <a:bodyPr wrap="square">
            <a:spAutoFit/>
          </a:bodyPr>
          <a:lstStyle/>
          <a:p>
            <a:pPr algn="just"/>
            <a:r>
              <a:rPr lang="es-PE" dirty="0">
                <a:solidFill>
                  <a:srgbClr val="0070C0"/>
                </a:solidFill>
              </a:rPr>
              <a:t>1.El Asesor debe hacer clic en el botón "Normalizar“.</a:t>
            </a:r>
          </a:p>
          <a:p>
            <a:pPr algn="just"/>
            <a:endParaRPr lang="es-PE" dirty="0">
              <a:solidFill>
                <a:srgbClr val="0070C0"/>
              </a:solidFill>
            </a:endParaRPr>
          </a:p>
          <a:p>
            <a:pPr algn="just"/>
            <a:r>
              <a:rPr lang="es-PE" dirty="0">
                <a:solidFill>
                  <a:srgbClr val="0070C0"/>
                </a:solidFill>
              </a:rPr>
              <a:t>2.El aplicativo invoca el servicio de </a:t>
            </a:r>
            <a:r>
              <a:rPr lang="es-PE" dirty="0" err="1">
                <a:solidFill>
                  <a:srgbClr val="0070C0"/>
                </a:solidFill>
              </a:rPr>
              <a:t>Analitycs</a:t>
            </a:r>
            <a:r>
              <a:rPr lang="es-PE" dirty="0">
                <a:solidFill>
                  <a:srgbClr val="0070C0"/>
                </a:solidFill>
              </a:rPr>
              <a:t> y obtiene la dirección normalizada.</a:t>
            </a:r>
          </a:p>
          <a:p>
            <a:pPr algn="just"/>
            <a:endParaRPr lang="es-PE" dirty="0">
              <a:solidFill>
                <a:srgbClr val="0070C0"/>
              </a:solidFill>
            </a:endParaRPr>
          </a:p>
          <a:p>
            <a:pPr algn="just"/>
            <a:r>
              <a:rPr lang="es-PE" dirty="0">
                <a:solidFill>
                  <a:srgbClr val="0070C0"/>
                </a:solidFill>
              </a:rPr>
              <a:t>3. Si se devolvieran más de una dirección, el asesor preguntará al cliente cual es la correcta y grabará la dirección para cada de los tipos de direcciones (legal, facturación, entrega y comunicación)</a:t>
            </a:r>
          </a:p>
        </p:txBody>
      </p:sp>
      <p:sp>
        <p:nvSpPr>
          <p:cNvPr id="10" name="CuadroTexto 9">
            <a:extLst>
              <a:ext uri="{FF2B5EF4-FFF2-40B4-BE49-F238E27FC236}">
                <a16:creationId xmlns:a16="http://schemas.microsoft.com/office/drawing/2014/main" id="{F0166DBE-5306-4994-8B35-A6FF88234A1B}"/>
              </a:ext>
            </a:extLst>
          </p:cNvPr>
          <p:cNvSpPr txBox="1"/>
          <p:nvPr/>
        </p:nvSpPr>
        <p:spPr>
          <a:xfrm>
            <a:off x="1128049" y="1336547"/>
            <a:ext cx="10030692" cy="646331"/>
          </a:xfrm>
          <a:prstGeom prst="rect">
            <a:avLst/>
          </a:prstGeom>
          <a:noFill/>
        </p:spPr>
        <p:txBody>
          <a:bodyPr wrap="square" rtlCol="0">
            <a:spAutoFit/>
          </a:bodyPr>
          <a:lstStyle/>
          <a:p>
            <a:r>
              <a:rPr lang="es-PE" dirty="0">
                <a:solidFill>
                  <a:srgbClr val="4D4D4D"/>
                </a:solidFill>
                <a:latin typeface="+mj-lt"/>
                <a:cs typeface="Calibri" panose="020F0502020204030204" pitchFamily="34" charset="0"/>
              </a:rPr>
              <a:t>Luego de realizar la validación biométrica, si el cliente es nuevo, el sistema mostrará la ventana de </a:t>
            </a:r>
            <a:r>
              <a:rPr lang="es-PE" b="1" i="1" dirty="0">
                <a:solidFill>
                  <a:srgbClr val="4D4D4D"/>
                </a:solidFill>
                <a:latin typeface="+mj-lt"/>
                <a:cs typeface="Calibri" panose="020F0502020204030204" pitchFamily="34" charset="0"/>
              </a:rPr>
              <a:t>“normalización de direcciones” </a:t>
            </a:r>
            <a:r>
              <a:rPr lang="es-PE" dirty="0">
                <a:solidFill>
                  <a:srgbClr val="4D4D4D"/>
                </a:solidFill>
                <a:latin typeface="+mj-lt"/>
                <a:cs typeface="Calibri" panose="020F0502020204030204" pitchFamily="34" charset="0"/>
              </a:rPr>
              <a:t>para el correcto registro de la dirección del cliente.</a:t>
            </a:r>
          </a:p>
        </p:txBody>
      </p:sp>
    </p:spTree>
    <p:extLst>
      <p:ext uri="{BB962C8B-B14F-4D97-AF65-F5344CB8AC3E}">
        <p14:creationId xmlns:p14="http://schemas.microsoft.com/office/powerpoint/2010/main" val="221329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fade">
                                      <p:cBhvr>
                                        <p:cTn id="22"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7C1ED93-1913-49B5-9ABE-F58B62EA8975}"/>
              </a:ext>
            </a:extLst>
          </p:cNvPr>
          <p:cNvSpPr>
            <a:spLocks noGrp="1"/>
          </p:cNvSpPr>
          <p:nvPr>
            <p:ph type="sldNum" sz="quarter" idx="12"/>
          </p:nvPr>
        </p:nvSpPr>
        <p:spPr/>
        <p:txBody>
          <a:bodyPr/>
          <a:lstStyle/>
          <a:p>
            <a:fld id="{A3945DB8-8969-4579-9EA6-038FDDAFF65B}" type="slidenum">
              <a:rPr lang="es-PE" smtClean="0"/>
              <a:t>57</a:t>
            </a:fld>
            <a:endParaRPr lang="es-PE"/>
          </a:p>
        </p:txBody>
      </p:sp>
      <p:sp>
        <p:nvSpPr>
          <p:cNvPr id="3" name="Título 2">
            <a:extLst>
              <a:ext uri="{FF2B5EF4-FFF2-40B4-BE49-F238E27FC236}">
                <a16:creationId xmlns:a16="http://schemas.microsoft.com/office/drawing/2014/main" id="{1975C6C3-0B9C-4398-AC96-4FA30AAB7AE3}"/>
              </a:ext>
            </a:extLst>
          </p:cNvPr>
          <p:cNvSpPr>
            <a:spLocks noGrp="1"/>
          </p:cNvSpPr>
          <p:nvPr>
            <p:ph type="title"/>
          </p:nvPr>
        </p:nvSpPr>
        <p:spPr/>
        <p:txBody>
          <a:bodyPr>
            <a:normAutofit fontScale="90000"/>
          </a:bodyPr>
          <a:lstStyle/>
          <a:p>
            <a:r>
              <a:rPr lang="es-PE" dirty="0"/>
              <a:t>Proceso de venta postpago móvil_</a:t>
            </a:r>
          </a:p>
        </p:txBody>
      </p:sp>
      <p:sp>
        <p:nvSpPr>
          <p:cNvPr id="4" name="Rectángulo 3">
            <a:extLst>
              <a:ext uri="{FF2B5EF4-FFF2-40B4-BE49-F238E27FC236}">
                <a16:creationId xmlns:a16="http://schemas.microsoft.com/office/drawing/2014/main" id="{A058DDF3-ED83-4F84-AAAE-FCEF444D560B}"/>
              </a:ext>
            </a:extLst>
          </p:cNvPr>
          <p:cNvSpPr/>
          <p:nvPr/>
        </p:nvSpPr>
        <p:spPr>
          <a:xfrm>
            <a:off x="1358900" y="1538818"/>
            <a:ext cx="9501809" cy="1200329"/>
          </a:xfrm>
          <a:prstGeom prst="rect">
            <a:avLst/>
          </a:prstGeom>
        </p:spPr>
        <p:txBody>
          <a:bodyPr wrap="square">
            <a:spAutoFit/>
          </a:bodyPr>
          <a:lstStyle/>
          <a:p>
            <a:pPr algn="just"/>
            <a:r>
              <a:rPr lang="es-PE" dirty="0">
                <a:solidFill>
                  <a:schemeClr val="tx1">
                    <a:lumMod val="75000"/>
                    <a:lumOff val="25000"/>
                  </a:schemeClr>
                </a:solidFill>
              </a:rPr>
              <a:t>Luego de pasar el biométrico de manera exitosa y de haber realizado el pago en caja, aparecerá el siguiente mensaje luego de seleccionar la opción </a:t>
            </a:r>
            <a:r>
              <a:rPr lang="es-PE" b="1" i="1" dirty="0">
                <a:solidFill>
                  <a:schemeClr val="tx1">
                    <a:lumMod val="75000"/>
                    <a:lumOff val="25000"/>
                  </a:schemeClr>
                </a:solidFill>
              </a:rPr>
              <a:t>“avanzar”, </a:t>
            </a:r>
            <a:r>
              <a:rPr lang="es-PE" dirty="0">
                <a:solidFill>
                  <a:schemeClr val="tx1">
                    <a:lumMod val="75000"/>
                    <a:lumOff val="25000"/>
                  </a:schemeClr>
                </a:solidFill>
              </a:rPr>
              <a:t>el cual confirma que todos los datos ingresados son los correctos, ya que después de este paso se generarán los documentos finales.</a:t>
            </a:r>
          </a:p>
        </p:txBody>
      </p:sp>
      <p:pic>
        <p:nvPicPr>
          <p:cNvPr id="5" name="Picture 6">
            <a:extLst>
              <a:ext uri="{FF2B5EF4-FFF2-40B4-BE49-F238E27FC236}">
                <a16:creationId xmlns:a16="http://schemas.microsoft.com/office/drawing/2014/main" id="{7D246E20-989D-40F7-B488-8CDBE7488288}"/>
              </a:ext>
            </a:extLst>
          </p:cNvPr>
          <p:cNvPicPr>
            <a:picLocks noChangeAspect="1" noChangeArrowheads="1"/>
          </p:cNvPicPr>
          <p:nvPr/>
        </p:nvPicPr>
        <p:blipFill rotWithShape="1">
          <a:blip r:embed="rId2" cstate="screen">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a:ext>
            </a:extLst>
          </a:blip>
          <a:srcRect l="-441"/>
          <a:stretch/>
        </p:blipFill>
        <p:spPr bwMode="auto">
          <a:xfrm>
            <a:off x="1358900" y="3030190"/>
            <a:ext cx="9501809" cy="834887"/>
          </a:xfrm>
          <a:prstGeom prst="rect">
            <a:avLst/>
          </a:prstGeom>
          <a:noFill/>
          <a:ln w="63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Imagen 5">
            <a:extLst>
              <a:ext uri="{FF2B5EF4-FFF2-40B4-BE49-F238E27FC236}">
                <a16:creationId xmlns:a16="http://schemas.microsoft.com/office/drawing/2014/main" id="{0DA4B18F-D1C6-4DE5-B985-5A61F09CBD99}"/>
              </a:ext>
            </a:extLst>
          </p:cNvPr>
          <p:cNvPicPr>
            <a:picLocks noChangeAspect="1"/>
          </p:cNvPicPr>
          <p:nvPr/>
        </p:nvPicPr>
        <p:blipFill>
          <a:blip r:embed="rId4"/>
          <a:stretch>
            <a:fillRect/>
          </a:stretch>
        </p:blipFill>
        <p:spPr>
          <a:xfrm>
            <a:off x="6454103" y="2720818"/>
            <a:ext cx="4378997" cy="1528572"/>
          </a:xfrm>
          <a:prstGeom prst="rect">
            <a:avLst/>
          </a:prstGeom>
        </p:spPr>
      </p:pic>
      <p:sp>
        <p:nvSpPr>
          <p:cNvPr id="7" name="Rectángulo 6">
            <a:extLst>
              <a:ext uri="{FF2B5EF4-FFF2-40B4-BE49-F238E27FC236}">
                <a16:creationId xmlns:a16="http://schemas.microsoft.com/office/drawing/2014/main" id="{44D18417-82FE-4B62-9960-5D6FEA75E5C3}"/>
              </a:ext>
            </a:extLst>
          </p:cNvPr>
          <p:cNvSpPr/>
          <p:nvPr/>
        </p:nvSpPr>
        <p:spPr>
          <a:xfrm>
            <a:off x="6109804" y="4863709"/>
            <a:ext cx="4750905" cy="923330"/>
          </a:xfrm>
          <a:prstGeom prst="rect">
            <a:avLst/>
          </a:prstGeom>
        </p:spPr>
        <p:txBody>
          <a:bodyPr wrap="square">
            <a:spAutoFit/>
          </a:bodyPr>
          <a:lstStyle/>
          <a:p>
            <a:pPr algn="just"/>
            <a:r>
              <a:rPr lang="es-PE" dirty="0">
                <a:solidFill>
                  <a:schemeClr val="tx1">
                    <a:lumMod val="75000"/>
                    <a:lumOff val="25000"/>
                  </a:schemeClr>
                </a:solidFill>
              </a:rPr>
              <a:t>Cuando se generen los documentos, aparecerá el siguiente mensaje y damos “Aceptar”.</a:t>
            </a:r>
          </a:p>
        </p:txBody>
      </p:sp>
      <p:pic>
        <p:nvPicPr>
          <p:cNvPr id="8" name="Imagen 7">
            <a:extLst>
              <a:ext uri="{FF2B5EF4-FFF2-40B4-BE49-F238E27FC236}">
                <a16:creationId xmlns:a16="http://schemas.microsoft.com/office/drawing/2014/main" id="{CC4F9712-2236-4E54-B9DB-EC60EFBBEEC1}"/>
              </a:ext>
            </a:extLst>
          </p:cNvPr>
          <p:cNvPicPr>
            <a:picLocks noChangeAspect="1"/>
          </p:cNvPicPr>
          <p:nvPr/>
        </p:nvPicPr>
        <p:blipFill>
          <a:blip r:embed="rId5"/>
          <a:stretch>
            <a:fillRect/>
          </a:stretch>
        </p:blipFill>
        <p:spPr>
          <a:xfrm>
            <a:off x="1358900" y="4560906"/>
            <a:ext cx="4428839" cy="1472650"/>
          </a:xfrm>
          <a:prstGeom prst="rect">
            <a:avLst/>
          </a:prstGeom>
        </p:spPr>
      </p:pic>
    </p:spTree>
    <p:extLst>
      <p:ext uri="{BB962C8B-B14F-4D97-AF65-F5344CB8AC3E}">
        <p14:creationId xmlns:p14="http://schemas.microsoft.com/office/powerpoint/2010/main" val="2842340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par>
                          <p:cTn id="13" fill="hold">
                            <p:stCondLst>
                              <p:cond delay="500"/>
                            </p:stCondLst>
                            <p:childTnLst>
                              <p:par>
                                <p:cTn id="14" presetID="42"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anim calcmode="lin" valueType="num">
                                      <p:cBhvr>
                                        <p:cTn id="17" dur="1000" fill="hold"/>
                                        <p:tgtEl>
                                          <p:spTgt spid="8"/>
                                        </p:tgtEl>
                                        <p:attrNameLst>
                                          <p:attrName>ppt_x</p:attrName>
                                        </p:attrNameLst>
                                      </p:cBhvr>
                                      <p:tavLst>
                                        <p:tav tm="0">
                                          <p:val>
                                            <p:strVal val="#ppt_x"/>
                                          </p:val>
                                        </p:tav>
                                        <p:tav tm="100000">
                                          <p:val>
                                            <p:strVal val="#ppt_x"/>
                                          </p:val>
                                        </p:tav>
                                      </p:tavLst>
                                    </p:anim>
                                    <p:anim calcmode="lin" valueType="num">
                                      <p:cBhvr>
                                        <p:cTn id="1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7C1ED93-1913-49B5-9ABE-F58B62EA8975}"/>
              </a:ext>
            </a:extLst>
          </p:cNvPr>
          <p:cNvSpPr>
            <a:spLocks noGrp="1"/>
          </p:cNvSpPr>
          <p:nvPr>
            <p:ph type="sldNum" sz="quarter" idx="12"/>
          </p:nvPr>
        </p:nvSpPr>
        <p:spPr/>
        <p:txBody>
          <a:bodyPr/>
          <a:lstStyle/>
          <a:p>
            <a:fld id="{A3945DB8-8969-4579-9EA6-038FDDAFF65B}" type="slidenum">
              <a:rPr lang="es-PE" smtClean="0"/>
              <a:t>58</a:t>
            </a:fld>
            <a:endParaRPr lang="es-PE"/>
          </a:p>
        </p:txBody>
      </p:sp>
      <p:sp>
        <p:nvSpPr>
          <p:cNvPr id="3" name="Título 2">
            <a:extLst>
              <a:ext uri="{FF2B5EF4-FFF2-40B4-BE49-F238E27FC236}">
                <a16:creationId xmlns:a16="http://schemas.microsoft.com/office/drawing/2014/main" id="{1975C6C3-0B9C-4398-AC96-4FA30AAB7AE3}"/>
              </a:ext>
            </a:extLst>
          </p:cNvPr>
          <p:cNvSpPr>
            <a:spLocks noGrp="1"/>
          </p:cNvSpPr>
          <p:nvPr>
            <p:ph type="title"/>
          </p:nvPr>
        </p:nvSpPr>
        <p:spPr/>
        <p:txBody>
          <a:bodyPr>
            <a:normAutofit fontScale="90000"/>
          </a:bodyPr>
          <a:lstStyle/>
          <a:p>
            <a:r>
              <a:rPr lang="es-PE" dirty="0"/>
              <a:t>Proceso de venta postpago móvil_</a:t>
            </a:r>
          </a:p>
        </p:txBody>
      </p:sp>
      <p:pic>
        <p:nvPicPr>
          <p:cNvPr id="4" name="3 Imagen">
            <a:extLst>
              <a:ext uri="{FF2B5EF4-FFF2-40B4-BE49-F238E27FC236}">
                <a16:creationId xmlns:a16="http://schemas.microsoft.com/office/drawing/2014/main" id="{FC191FE7-37F9-43F7-BDE7-9B01CC9DA476}"/>
              </a:ext>
            </a:extLst>
          </p:cNvPr>
          <p:cNvPicPr/>
          <p:nvPr/>
        </p:nvPicPr>
        <p:blipFill rotWithShape="1">
          <a:blip r:embed="rId2" cstate="screen">
            <a:extLst>
              <a:ext uri="{28A0092B-C50C-407E-A947-70E740481C1C}">
                <a14:useLocalDpi xmlns:a14="http://schemas.microsoft.com/office/drawing/2010/main"/>
              </a:ext>
            </a:extLst>
          </a:blip>
          <a:srcRect/>
          <a:stretch/>
        </p:blipFill>
        <p:spPr>
          <a:xfrm>
            <a:off x="1501085" y="2016273"/>
            <a:ext cx="9189830" cy="3430370"/>
          </a:xfrm>
          <a:prstGeom prst="rect">
            <a:avLst/>
          </a:prstGeom>
        </p:spPr>
      </p:pic>
      <p:sp>
        <p:nvSpPr>
          <p:cNvPr id="5" name="Rectángulo 4">
            <a:extLst>
              <a:ext uri="{FF2B5EF4-FFF2-40B4-BE49-F238E27FC236}">
                <a16:creationId xmlns:a16="http://schemas.microsoft.com/office/drawing/2014/main" id="{1CE4E10F-1EC9-4BB4-BC9A-634ECC190A89}"/>
              </a:ext>
            </a:extLst>
          </p:cNvPr>
          <p:cNvSpPr/>
          <p:nvPr/>
        </p:nvSpPr>
        <p:spPr>
          <a:xfrm>
            <a:off x="1358900" y="1237421"/>
            <a:ext cx="9746974" cy="646331"/>
          </a:xfrm>
          <a:prstGeom prst="rect">
            <a:avLst/>
          </a:prstGeom>
        </p:spPr>
        <p:txBody>
          <a:bodyPr wrap="square">
            <a:spAutoFit/>
          </a:bodyPr>
          <a:lstStyle/>
          <a:p>
            <a:r>
              <a:rPr lang="es-PE" dirty="0">
                <a:solidFill>
                  <a:schemeClr val="tx1">
                    <a:lumMod val="75000"/>
                    <a:lumOff val="25000"/>
                  </a:schemeClr>
                </a:solidFill>
              </a:rPr>
              <a:t>Los documentos digitales se podrán ver de manera inmediata en la pestaña de “Documentos Digitales” en “Compañía”</a:t>
            </a:r>
          </a:p>
        </p:txBody>
      </p:sp>
      <p:sp>
        <p:nvSpPr>
          <p:cNvPr id="6" name="9 CuadroTexto">
            <a:extLst>
              <a:ext uri="{FF2B5EF4-FFF2-40B4-BE49-F238E27FC236}">
                <a16:creationId xmlns:a16="http://schemas.microsoft.com/office/drawing/2014/main" id="{1DE7AEA8-83EA-4808-A747-C0650D280E73}"/>
              </a:ext>
            </a:extLst>
          </p:cNvPr>
          <p:cNvSpPr txBox="1"/>
          <p:nvPr/>
        </p:nvSpPr>
        <p:spPr>
          <a:xfrm>
            <a:off x="1358900" y="5353878"/>
            <a:ext cx="9474200" cy="830997"/>
          </a:xfrm>
          <a:prstGeom prst="rect">
            <a:avLst/>
          </a:prstGeom>
          <a:noFill/>
        </p:spPr>
        <p:txBody>
          <a:bodyPr wrap="square" rtlCol="0">
            <a:spAutoFit/>
          </a:bodyPr>
          <a:lstStyle/>
          <a:p>
            <a:pPr algn="just"/>
            <a:r>
              <a:rPr lang="es-MX" sz="1600" b="1" i="1" dirty="0">
                <a:solidFill>
                  <a:srgbClr val="00B050"/>
                </a:solidFill>
              </a:rPr>
              <a:t>Nota: </a:t>
            </a:r>
            <a:r>
              <a:rPr lang="es-MX" sz="1600" i="1" dirty="0">
                <a:solidFill>
                  <a:srgbClr val="4D4D4D"/>
                </a:solidFill>
              </a:rPr>
              <a:t>En caso el flujo digital tenga un error en la generación de los documentos, aparecerá un mensaje de error el cual indicará que se debe seguir con el proceso </a:t>
            </a:r>
            <a:r>
              <a:rPr lang="es-MX" sz="1600" b="1" i="1" dirty="0">
                <a:solidFill>
                  <a:srgbClr val="4D4D4D"/>
                </a:solidFill>
              </a:rPr>
              <a:t>regular con documentos físicos </a:t>
            </a:r>
            <a:r>
              <a:rPr lang="es-MX" sz="1600" i="1" dirty="0">
                <a:solidFill>
                  <a:srgbClr val="4D4D4D"/>
                </a:solidFill>
              </a:rPr>
              <a:t>para lo cual el asesor seguirá el mismo proceso que maneja actualmente sin esta implementación.</a:t>
            </a:r>
          </a:p>
        </p:txBody>
      </p:sp>
    </p:spTree>
    <p:extLst>
      <p:ext uri="{BB962C8B-B14F-4D97-AF65-F5344CB8AC3E}">
        <p14:creationId xmlns:p14="http://schemas.microsoft.com/office/powerpoint/2010/main" val="3636596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D153C2E3-7C12-425C-B90F-29329859CEBB}"/>
              </a:ext>
            </a:extLst>
          </p:cNvPr>
          <p:cNvSpPr>
            <a:spLocks noGrp="1"/>
          </p:cNvSpPr>
          <p:nvPr>
            <p:ph type="sldNum" sz="quarter" idx="12"/>
          </p:nvPr>
        </p:nvSpPr>
        <p:spPr/>
        <p:txBody>
          <a:bodyPr/>
          <a:lstStyle/>
          <a:p>
            <a:fld id="{A3945DB8-8969-4579-9EA6-038FDDAFF65B}" type="slidenum">
              <a:rPr lang="es-PE" smtClean="0"/>
              <a:t>59</a:t>
            </a:fld>
            <a:endParaRPr lang="es-PE"/>
          </a:p>
        </p:txBody>
      </p:sp>
      <p:sp>
        <p:nvSpPr>
          <p:cNvPr id="3" name="Título 2">
            <a:extLst>
              <a:ext uri="{FF2B5EF4-FFF2-40B4-BE49-F238E27FC236}">
                <a16:creationId xmlns:a16="http://schemas.microsoft.com/office/drawing/2014/main" id="{DCCB0DFB-D0F3-4547-A801-6422E9979B9F}"/>
              </a:ext>
            </a:extLst>
          </p:cNvPr>
          <p:cNvSpPr>
            <a:spLocks noGrp="1"/>
          </p:cNvSpPr>
          <p:nvPr>
            <p:ph type="title"/>
          </p:nvPr>
        </p:nvSpPr>
        <p:spPr/>
        <p:txBody>
          <a:bodyPr>
            <a:normAutofit fontScale="90000"/>
          </a:bodyPr>
          <a:lstStyle/>
          <a:p>
            <a:r>
              <a:rPr lang="es-PE" dirty="0"/>
              <a:t>Proceso de venta postpago móvil_</a:t>
            </a:r>
          </a:p>
        </p:txBody>
      </p:sp>
      <p:pic>
        <p:nvPicPr>
          <p:cNvPr id="4" name="Imagen 3">
            <a:extLst>
              <a:ext uri="{FF2B5EF4-FFF2-40B4-BE49-F238E27FC236}">
                <a16:creationId xmlns:a16="http://schemas.microsoft.com/office/drawing/2014/main" id="{A8BA3EC4-69F0-440E-8E25-BC2A2BCC8A4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25258" y="1397831"/>
            <a:ext cx="4936123" cy="4776713"/>
          </a:xfrm>
          <a:prstGeom prst="round2DiagRect">
            <a:avLst>
              <a:gd name="adj1" fmla="val 9169"/>
              <a:gd name="adj2" fmla="val 0"/>
            </a:avLst>
          </a:prstGeom>
          <a:ln>
            <a:solidFill>
              <a:schemeClr val="tx1"/>
            </a:solidFill>
          </a:ln>
        </p:spPr>
      </p:pic>
      <p:pic>
        <p:nvPicPr>
          <p:cNvPr id="5" name="Imagen 4">
            <a:extLst>
              <a:ext uri="{FF2B5EF4-FFF2-40B4-BE49-F238E27FC236}">
                <a16:creationId xmlns:a16="http://schemas.microsoft.com/office/drawing/2014/main" id="{402F307B-503C-45D5-944B-323A9C0FE8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0095" y="3786187"/>
            <a:ext cx="2604496" cy="2604496"/>
          </a:xfrm>
          <a:prstGeom prst="rect">
            <a:avLst/>
          </a:prstGeom>
        </p:spPr>
      </p:pic>
      <p:sp>
        <p:nvSpPr>
          <p:cNvPr id="6" name="Bocadillo: rectángulo con esquinas redondeadas 5">
            <a:extLst>
              <a:ext uri="{FF2B5EF4-FFF2-40B4-BE49-F238E27FC236}">
                <a16:creationId xmlns:a16="http://schemas.microsoft.com/office/drawing/2014/main" id="{4C642316-CD82-42FF-9B41-8C02A6A04FDF}"/>
              </a:ext>
            </a:extLst>
          </p:cNvPr>
          <p:cNvSpPr/>
          <p:nvPr/>
        </p:nvSpPr>
        <p:spPr>
          <a:xfrm>
            <a:off x="3604591" y="4094922"/>
            <a:ext cx="2239618" cy="1060174"/>
          </a:xfrm>
          <a:prstGeom prst="wedgeRoundRectCallout">
            <a:avLst>
              <a:gd name="adj1" fmla="val -65064"/>
              <a:gd name="adj2" fmla="val 27983"/>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PE" dirty="0"/>
              <a:t>Esta será la boleta/factura a entregar por Entel</a:t>
            </a:r>
          </a:p>
        </p:txBody>
      </p:sp>
      <p:sp>
        <p:nvSpPr>
          <p:cNvPr id="7" name="Rectángulo 6">
            <a:extLst>
              <a:ext uri="{FF2B5EF4-FFF2-40B4-BE49-F238E27FC236}">
                <a16:creationId xmlns:a16="http://schemas.microsoft.com/office/drawing/2014/main" id="{E05BA5E6-2B0B-46FA-BE22-93336000749A}"/>
              </a:ext>
            </a:extLst>
          </p:cNvPr>
          <p:cNvSpPr/>
          <p:nvPr/>
        </p:nvSpPr>
        <p:spPr>
          <a:xfrm>
            <a:off x="1358900" y="1655719"/>
            <a:ext cx="4492486" cy="1477328"/>
          </a:xfrm>
          <a:prstGeom prst="rect">
            <a:avLst/>
          </a:prstGeom>
        </p:spPr>
        <p:txBody>
          <a:bodyPr wrap="square">
            <a:spAutoFit/>
          </a:bodyPr>
          <a:lstStyle/>
          <a:p>
            <a:r>
              <a:rPr lang="es-PE" b="1" i="1" dirty="0">
                <a:solidFill>
                  <a:srgbClr val="0070C0"/>
                </a:solidFill>
              </a:rPr>
              <a:t>En total se entregarán:</a:t>
            </a:r>
          </a:p>
          <a:p>
            <a:endParaRPr lang="es-PE" dirty="0"/>
          </a:p>
          <a:p>
            <a:r>
              <a:rPr lang="es-PE" dirty="0"/>
              <a:t>1 Guía de Remisión (De Entel).</a:t>
            </a:r>
          </a:p>
          <a:p>
            <a:r>
              <a:rPr lang="es-PE" dirty="0"/>
              <a:t>1 Boleta/Factura con el monto total del equipo (De Entel).</a:t>
            </a:r>
          </a:p>
        </p:txBody>
      </p:sp>
    </p:spTree>
    <p:extLst>
      <p:ext uri="{BB962C8B-B14F-4D97-AF65-F5344CB8AC3E}">
        <p14:creationId xmlns:p14="http://schemas.microsoft.com/office/powerpoint/2010/main" val="1978251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71202C-6622-4FB2-882A-DDF236DFE7DF}"/>
              </a:ext>
            </a:extLst>
          </p:cNvPr>
          <p:cNvSpPr>
            <a:spLocks noGrp="1"/>
          </p:cNvSpPr>
          <p:nvPr>
            <p:ph type="sldNum" sz="quarter" idx="12"/>
          </p:nvPr>
        </p:nvSpPr>
        <p:spPr/>
        <p:txBody>
          <a:bodyPr/>
          <a:lstStyle/>
          <a:p>
            <a:fld id="{A3945DB8-8969-4579-9EA6-038FDDAFF65B}" type="slidenum">
              <a:rPr lang="es-PE" smtClean="0"/>
              <a:t>6</a:t>
            </a:fld>
            <a:endParaRPr lang="es-PE"/>
          </a:p>
        </p:txBody>
      </p:sp>
      <p:sp>
        <p:nvSpPr>
          <p:cNvPr id="3" name="Título 2">
            <a:extLst>
              <a:ext uri="{FF2B5EF4-FFF2-40B4-BE49-F238E27FC236}">
                <a16:creationId xmlns:a16="http://schemas.microsoft.com/office/drawing/2014/main" id="{FC75DF15-1B86-4E16-8D02-17F6F497FA63}"/>
              </a:ext>
            </a:extLst>
          </p:cNvPr>
          <p:cNvSpPr>
            <a:spLocks noGrp="1"/>
          </p:cNvSpPr>
          <p:nvPr>
            <p:ph type="title"/>
          </p:nvPr>
        </p:nvSpPr>
        <p:spPr/>
        <p:txBody>
          <a:bodyPr>
            <a:normAutofit fontScale="90000"/>
          </a:bodyPr>
          <a:lstStyle/>
          <a:p>
            <a:r>
              <a:rPr lang="es-PE" dirty="0"/>
              <a:t>Crear al cliente_</a:t>
            </a:r>
          </a:p>
        </p:txBody>
      </p:sp>
      <p:pic>
        <p:nvPicPr>
          <p:cNvPr id="4" name="Imagen 3">
            <a:extLst>
              <a:ext uri="{FF2B5EF4-FFF2-40B4-BE49-F238E27FC236}">
                <a16:creationId xmlns:a16="http://schemas.microsoft.com/office/drawing/2014/main" id="{70E7249F-EDBD-44E1-9DCF-65E6414E7016}"/>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a:ext>
            </a:extLst>
          </a:blip>
          <a:srcRect/>
          <a:stretch/>
        </p:blipFill>
        <p:spPr>
          <a:xfrm>
            <a:off x="1358900" y="2089188"/>
            <a:ext cx="9717405" cy="4238830"/>
          </a:xfrm>
          <a:prstGeom prst="rect">
            <a:avLst/>
          </a:prstGeom>
        </p:spPr>
      </p:pic>
      <p:sp>
        <p:nvSpPr>
          <p:cNvPr id="5" name="Rectángulo 4">
            <a:extLst>
              <a:ext uri="{FF2B5EF4-FFF2-40B4-BE49-F238E27FC236}">
                <a16:creationId xmlns:a16="http://schemas.microsoft.com/office/drawing/2014/main" id="{6C94BAB4-64D2-4DCA-8500-D21B156F9C3A}"/>
              </a:ext>
            </a:extLst>
          </p:cNvPr>
          <p:cNvSpPr/>
          <p:nvPr/>
        </p:nvSpPr>
        <p:spPr>
          <a:xfrm>
            <a:off x="1371600" y="1295156"/>
            <a:ext cx="9522633" cy="646331"/>
          </a:xfrm>
          <a:prstGeom prst="rect">
            <a:avLst/>
          </a:prstGeom>
        </p:spPr>
        <p:txBody>
          <a:bodyPr wrap="square">
            <a:spAutoFit/>
          </a:bodyPr>
          <a:lstStyle/>
          <a:p>
            <a:pPr algn="just"/>
            <a:r>
              <a:rPr lang="es-PE" dirty="0">
                <a:solidFill>
                  <a:schemeClr val="tx1">
                    <a:lumMod val="65000"/>
                    <a:lumOff val="35000"/>
                  </a:schemeClr>
                </a:solidFill>
                <a:latin typeface="+mj-lt"/>
                <a:cs typeface="Calibri" panose="020F0502020204030204" pitchFamily="34" charset="0"/>
              </a:rPr>
              <a:t>Registramos los datos del cliente, aclarando que la dirección consignada en el DNI es la que se debe de registrar, dado que es la dirección legal. </a:t>
            </a:r>
          </a:p>
        </p:txBody>
      </p:sp>
    </p:spTree>
    <p:extLst>
      <p:ext uri="{BB962C8B-B14F-4D97-AF65-F5344CB8AC3E}">
        <p14:creationId xmlns:p14="http://schemas.microsoft.com/office/powerpoint/2010/main" val="5115436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EBEDF2E6-56BD-4606-92AB-32DD127EDBE1}"/>
              </a:ext>
            </a:extLst>
          </p:cNvPr>
          <p:cNvSpPr>
            <a:spLocks noGrp="1"/>
          </p:cNvSpPr>
          <p:nvPr>
            <p:ph type="sldNum" sz="quarter" idx="12"/>
          </p:nvPr>
        </p:nvSpPr>
        <p:spPr/>
        <p:txBody>
          <a:bodyPr/>
          <a:lstStyle/>
          <a:p>
            <a:fld id="{A3945DB8-8969-4579-9EA6-038FDDAFF65B}" type="slidenum">
              <a:rPr lang="es-PE" smtClean="0"/>
              <a:t>60</a:t>
            </a:fld>
            <a:endParaRPr lang="es-PE"/>
          </a:p>
        </p:txBody>
      </p:sp>
      <p:sp>
        <p:nvSpPr>
          <p:cNvPr id="3" name="Título 2">
            <a:extLst>
              <a:ext uri="{FF2B5EF4-FFF2-40B4-BE49-F238E27FC236}">
                <a16:creationId xmlns:a16="http://schemas.microsoft.com/office/drawing/2014/main" id="{A099F82A-C9A3-4F03-A9E2-60BFC29C0503}"/>
              </a:ext>
            </a:extLst>
          </p:cNvPr>
          <p:cNvSpPr>
            <a:spLocks noGrp="1"/>
          </p:cNvSpPr>
          <p:nvPr>
            <p:ph type="title"/>
          </p:nvPr>
        </p:nvSpPr>
        <p:spPr/>
        <p:txBody>
          <a:bodyPr>
            <a:normAutofit fontScale="90000"/>
          </a:bodyPr>
          <a:lstStyle/>
          <a:p>
            <a:r>
              <a:rPr lang="es-PE" dirty="0"/>
              <a:t>Proceso de venta postpago móvil_</a:t>
            </a:r>
          </a:p>
        </p:txBody>
      </p:sp>
      <p:pic>
        <p:nvPicPr>
          <p:cNvPr id="4" name="Picture 2" descr="https://upload.wikimedia.org/wikipedia/commons/thumb/5/50/Yes_Check_Circle.svg/2000px-Yes_Check_Circle.svg.png">
            <a:extLst>
              <a:ext uri="{FF2B5EF4-FFF2-40B4-BE49-F238E27FC236}">
                <a16:creationId xmlns:a16="http://schemas.microsoft.com/office/drawing/2014/main" id="{2A4AD915-479A-4A0D-927A-35D7FB59CAE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86343" y="1364078"/>
            <a:ext cx="423494" cy="423494"/>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CAB2B988-A51E-4739-B9AF-31A3935607F8}"/>
              </a:ext>
            </a:extLst>
          </p:cNvPr>
          <p:cNvSpPr txBox="1"/>
          <p:nvPr/>
        </p:nvSpPr>
        <p:spPr>
          <a:xfrm>
            <a:off x="1668137" y="1317360"/>
            <a:ext cx="9421219" cy="523220"/>
          </a:xfrm>
          <a:prstGeom prst="rect">
            <a:avLst/>
          </a:prstGeom>
          <a:noFill/>
        </p:spPr>
        <p:txBody>
          <a:bodyPr wrap="square" rtlCol="0">
            <a:spAutoFit/>
          </a:bodyPr>
          <a:lstStyle/>
          <a:p>
            <a:r>
              <a:rPr lang="es-PE" sz="2800" b="1" dirty="0">
                <a:solidFill>
                  <a:srgbClr val="00B050"/>
                </a:solidFill>
                <a:latin typeface="+mj-lt"/>
                <a:cs typeface="Calibri" panose="020F0502020204030204" pitchFamily="34" charset="0"/>
              </a:rPr>
              <a:t>Proceso de firma manual_</a:t>
            </a:r>
          </a:p>
        </p:txBody>
      </p:sp>
      <p:sp>
        <p:nvSpPr>
          <p:cNvPr id="6" name="Rectángulo 5">
            <a:extLst>
              <a:ext uri="{FF2B5EF4-FFF2-40B4-BE49-F238E27FC236}">
                <a16:creationId xmlns:a16="http://schemas.microsoft.com/office/drawing/2014/main" id="{B398BCE9-377C-4532-A679-C1A2CAC37384}"/>
              </a:ext>
            </a:extLst>
          </p:cNvPr>
          <p:cNvSpPr/>
          <p:nvPr/>
        </p:nvSpPr>
        <p:spPr>
          <a:xfrm>
            <a:off x="1555037" y="2046750"/>
            <a:ext cx="6660855" cy="1569660"/>
          </a:xfrm>
          <a:prstGeom prst="rect">
            <a:avLst/>
          </a:prstGeom>
        </p:spPr>
        <p:txBody>
          <a:bodyPr wrap="square">
            <a:spAutoFit/>
          </a:bodyPr>
          <a:lstStyle/>
          <a:p>
            <a:r>
              <a:rPr lang="es-MX" sz="1600" b="1" u="sng" dirty="0">
                <a:solidFill>
                  <a:srgbClr val="00B050"/>
                </a:solidFill>
              </a:rPr>
              <a:t>Manual</a:t>
            </a:r>
            <a:r>
              <a:rPr lang="es-MX" sz="1600" dirty="0">
                <a:solidFill>
                  <a:srgbClr val="00B050"/>
                </a:solidFill>
              </a:rPr>
              <a:t>: </a:t>
            </a:r>
            <a:r>
              <a:rPr lang="es-MX" sz="1600" dirty="0">
                <a:solidFill>
                  <a:srgbClr val="4D4D4D"/>
                </a:solidFill>
              </a:rPr>
              <a:t>Asesor imprime documentos y el cliente firma manualmente cada uno.</a:t>
            </a:r>
          </a:p>
          <a:p>
            <a:endParaRPr lang="es-MX" sz="1600" dirty="0">
              <a:solidFill>
                <a:srgbClr val="4D4D4D"/>
              </a:solidFill>
            </a:endParaRPr>
          </a:p>
          <a:p>
            <a:r>
              <a:rPr lang="es-MX" sz="1600" dirty="0">
                <a:solidFill>
                  <a:srgbClr val="4D4D4D"/>
                </a:solidFill>
              </a:rPr>
              <a:t>De manera obligatoria, además se debe colocar el motivo por el cual se elige esta acción (según los motivos arriba), considerar que el proceso de validación biométrica igual se realiza.</a:t>
            </a:r>
          </a:p>
        </p:txBody>
      </p:sp>
      <p:pic>
        <p:nvPicPr>
          <p:cNvPr id="7" name="Imagen 6">
            <a:extLst>
              <a:ext uri="{FF2B5EF4-FFF2-40B4-BE49-F238E27FC236}">
                <a16:creationId xmlns:a16="http://schemas.microsoft.com/office/drawing/2014/main" id="{65DD01D0-38C6-436F-B867-128D92E64C46}"/>
              </a:ext>
            </a:extLst>
          </p:cNvPr>
          <p:cNvPicPr/>
          <p:nvPr/>
        </p:nvPicPr>
        <p:blipFill rotWithShape="1">
          <a:blip r:embed="rId3" cstate="screen">
            <a:extLst>
              <a:ext uri="{28A0092B-C50C-407E-A947-70E740481C1C}">
                <a14:useLocalDpi xmlns:a14="http://schemas.microsoft.com/office/drawing/2010/main"/>
              </a:ext>
            </a:extLst>
          </a:blip>
          <a:srcRect/>
          <a:stretch/>
        </p:blipFill>
        <p:spPr>
          <a:xfrm>
            <a:off x="1609837" y="3722617"/>
            <a:ext cx="5860330" cy="1671285"/>
          </a:xfrm>
          <a:prstGeom prst="rect">
            <a:avLst/>
          </a:prstGeom>
        </p:spPr>
      </p:pic>
      <p:sp>
        <p:nvSpPr>
          <p:cNvPr id="8" name="Rectángulo 7">
            <a:extLst>
              <a:ext uri="{FF2B5EF4-FFF2-40B4-BE49-F238E27FC236}">
                <a16:creationId xmlns:a16="http://schemas.microsoft.com/office/drawing/2014/main" id="{1F141A20-141C-4389-9DD9-022722C81556}"/>
              </a:ext>
            </a:extLst>
          </p:cNvPr>
          <p:cNvSpPr/>
          <p:nvPr/>
        </p:nvSpPr>
        <p:spPr>
          <a:xfrm>
            <a:off x="1398090" y="5728274"/>
            <a:ext cx="6178650" cy="307777"/>
          </a:xfrm>
          <a:prstGeom prst="rect">
            <a:avLst/>
          </a:prstGeom>
        </p:spPr>
        <p:txBody>
          <a:bodyPr wrap="square">
            <a:spAutoFit/>
          </a:bodyPr>
          <a:lstStyle/>
          <a:p>
            <a:pPr algn="ctr"/>
            <a:r>
              <a:rPr lang="es-MX" sz="1400" dirty="0">
                <a:solidFill>
                  <a:srgbClr val="4D4D4D"/>
                </a:solidFill>
                <a:latin typeface="Arial" panose="020B0604020202020204" pitchFamily="34" charset="0"/>
                <a:cs typeface="Arial" panose="020B0604020202020204" pitchFamily="34" charset="0"/>
              </a:rPr>
              <a:t>“En esta parte es donde se elegirá el tipo de flujo que seguirá el cliente”.</a:t>
            </a:r>
          </a:p>
        </p:txBody>
      </p:sp>
      <p:sp>
        <p:nvSpPr>
          <p:cNvPr id="9" name="Flecha derecha 2">
            <a:extLst>
              <a:ext uri="{FF2B5EF4-FFF2-40B4-BE49-F238E27FC236}">
                <a16:creationId xmlns:a16="http://schemas.microsoft.com/office/drawing/2014/main" id="{26084F55-EBFC-4628-91D4-9D2BD873A2FD}"/>
              </a:ext>
            </a:extLst>
          </p:cNvPr>
          <p:cNvSpPr/>
          <p:nvPr/>
        </p:nvSpPr>
        <p:spPr>
          <a:xfrm rot="16200000" flipV="1">
            <a:off x="4914203" y="5294149"/>
            <a:ext cx="288032" cy="345508"/>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pic>
        <p:nvPicPr>
          <p:cNvPr id="10" name="Imagen 9">
            <a:extLst>
              <a:ext uri="{FF2B5EF4-FFF2-40B4-BE49-F238E27FC236}">
                <a16:creationId xmlns:a16="http://schemas.microsoft.com/office/drawing/2014/main" id="{CE9FC079-D682-4A9E-8DF6-B6CFD2105314}"/>
              </a:ext>
            </a:extLst>
          </p:cNvPr>
          <p:cNvPicPr>
            <a:picLocks noChangeAspect="1"/>
          </p:cNvPicPr>
          <p:nvPr/>
        </p:nvPicPr>
        <p:blipFill>
          <a:blip r:embed="rId4">
            <a:extLst>
              <a:ext uri="{BEBA8EAE-BF5A-486C-A8C5-ECC9F3942E4B}">
                <a14:imgProps xmlns:a14="http://schemas.microsoft.com/office/drawing/2010/main">
                  <a14:imgLayer r:embed="rId5">
                    <a14:imgEffect>
                      <a14:saturation sat="300000"/>
                    </a14:imgEffect>
                  </a14:imgLayer>
                </a14:imgProps>
              </a:ext>
              <a:ext uri="{28A0092B-C50C-407E-A947-70E740481C1C}">
                <a14:useLocalDpi xmlns:a14="http://schemas.microsoft.com/office/drawing/2010/main"/>
              </a:ext>
            </a:extLst>
          </a:blip>
          <a:stretch>
            <a:fillRect/>
          </a:stretch>
        </p:blipFill>
        <p:spPr>
          <a:xfrm>
            <a:off x="8059713" y="2053040"/>
            <a:ext cx="3649068" cy="3621213"/>
          </a:xfrm>
          <a:prstGeom prst="rect">
            <a:avLst/>
          </a:prstGeom>
        </p:spPr>
      </p:pic>
    </p:spTree>
    <p:extLst>
      <p:ext uri="{BB962C8B-B14F-4D97-AF65-F5344CB8AC3E}">
        <p14:creationId xmlns:p14="http://schemas.microsoft.com/office/powerpoint/2010/main" val="60011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4ABDCB0A-348E-4113-9DE1-1AC14BEDC7DA}"/>
              </a:ext>
            </a:extLst>
          </p:cNvPr>
          <p:cNvSpPr>
            <a:spLocks noGrp="1"/>
          </p:cNvSpPr>
          <p:nvPr>
            <p:ph type="sldNum" sz="quarter" idx="12"/>
          </p:nvPr>
        </p:nvSpPr>
        <p:spPr/>
        <p:txBody>
          <a:bodyPr/>
          <a:lstStyle/>
          <a:p>
            <a:fld id="{A3945DB8-8969-4579-9EA6-038FDDAFF65B}" type="slidenum">
              <a:rPr lang="es-PE" smtClean="0"/>
              <a:t>61</a:t>
            </a:fld>
            <a:endParaRPr lang="es-PE"/>
          </a:p>
        </p:txBody>
      </p:sp>
      <p:sp>
        <p:nvSpPr>
          <p:cNvPr id="3" name="Título 2">
            <a:extLst>
              <a:ext uri="{FF2B5EF4-FFF2-40B4-BE49-F238E27FC236}">
                <a16:creationId xmlns:a16="http://schemas.microsoft.com/office/drawing/2014/main" id="{2D029674-F860-4216-945E-D547DEC68848}"/>
              </a:ext>
            </a:extLst>
          </p:cNvPr>
          <p:cNvSpPr>
            <a:spLocks noGrp="1"/>
          </p:cNvSpPr>
          <p:nvPr>
            <p:ph type="title"/>
          </p:nvPr>
        </p:nvSpPr>
        <p:spPr/>
        <p:txBody>
          <a:bodyPr>
            <a:normAutofit fontScale="90000"/>
          </a:bodyPr>
          <a:lstStyle/>
          <a:p>
            <a:r>
              <a:rPr lang="es-PE" dirty="0"/>
              <a:t>Proceso de venta postpago móvil_</a:t>
            </a:r>
          </a:p>
        </p:txBody>
      </p:sp>
      <p:sp>
        <p:nvSpPr>
          <p:cNvPr id="4" name="Marcador de contenido 2">
            <a:extLst>
              <a:ext uri="{FF2B5EF4-FFF2-40B4-BE49-F238E27FC236}">
                <a16:creationId xmlns:a16="http://schemas.microsoft.com/office/drawing/2014/main" id="{F0CCD5D4-1A55-4EBE-AC5A-9FA31EC2FF45}"/>
              </a:ext>
            </a:extLst>
          </p:cNvPr>
          <p:cNvSpPr txBox="1">
            <a:spLocks/>
          </p:cNvSpPr>
          <p:nvPr/>
        </p:nvSpPr>
        <p:spPr>
          <a:xfrm>
            <a:off x="1609837" y="1917777"/>
            <a:ext cx="5399987" cy="10426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mj-lt"/>
              <a:buAutoNum type="arabicPeriod"/>
            </a:pPr>
            <a:r>
              <a:rPr lang="es-PE" sz="1600" dirty="0">
                <a:solidFill>
                  <a:schemeClr val="tx1">
                    <a:lumMod val="65000"/>
                    <a:lumOff val="35000"/>
                  </a:schemeClr>
                </a:solidFill>
              </a:rPr>
              <a:t>Al grabar la orden, aparecerá el siguiente mensaje, el cual confirma que todos los datos ingresados son los correctos, ya que después  de  este paso se generarán los documentos finales.</a:t>
            </a:r>
          </a:p>
          <a:p>
            <a:pPr algn="just"/>
            <a:endParaRPr lang="es-PE" sz="1600" dirty="0">
              <a:solidFill>
                <a:schemeClr val="tx1">
                  <a:lumMod val="65000"/>
                  <a:lumOff val="35000"/>
                </a:schemeClr>
              </a:solidFill>
            </a:endParaRPr>
          </a:p>
        </p:txBody>
      </p:sp>
      <p:pic>
        <p:nvPicPr>
          <p:cNvPr id="5" name="Imagen 4">
            <a:extLst>
              <a:ext uri="{FF2B5EF4-FFF2-40B4-BE49-F238E27FC236}">
                <a16:creationId xmlns:a16="http://schemas.microsoft.com/office/drawing/2014/main" id="{FFF32890-99FC-41B7-853C-CE3AC0EAA6B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 r="-388"/>
          <a:stretch/>
        </p:blipFill>
        <p:spPr>
          <a:xfrm>
            <a:off x="7467600" y="1466050"/>
            <a:ext cx="3648413" cy="1478222"/>
          </a:xfrm>
          <a:prstGeom prst="rect">
            <a:avLst/>
          </a:prstGeom>
        </p:spPr>
      </p:pic>
      <p:sp>
        <p:nvSpPr>
          <p:cNvPr id="6" name="Marcador de contenido 2">
            <a:extLst>
              <a:ext uri="{FF2B5EF4-FFF2-40B4-BE49-F238E27FC236}">
                <a16:creationId xmlns:a16="http://schemas.microsoft.com/office/drawing/2014/main" id="{5F7DD727-AC1F-4C9B-89DB-BDFD0FC57407}"/>
              </a:ext>
            </a:extLst>
          </p:cNvPr>
          <p:cNvSpPr txBox="1">
            <a:spLocks/>
          </p:cNvSpPr>
          <p:nvPr/>
        </p:nvSpPr>
        <p:spPr>
          <a:xfrm>
            <a:off x="5622974" y="3391882"/>
            <a:ext cx="5694382" cy="90514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rgbClr val="585657"/>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mj-lt"/>
              <a:buAutoNum type="arabicPeriod" startAt="2"/>
            </a:pPr>
            <a:r>
              <a:rPr lang="es-PE" sz="1600" dirty="0"/>
              <a:t>Al grabar la orden, aparecerá el siguiente mensaje, el cual confirma que todos los datos ingresados son los correctos, ya que después  de  este paso se generarán los documentos finales.</a:t>
            </a:r>
          </a:p>
          <a:p>
            <a:pPr marL="342900" indent="-342900" algn="just">
              <a:buFont typeface="+mj-lt"/>
              <a:buAutoNum type="arabicPeriod" startAt="2"/>
            </a:pPr>
            <a:endParaRPr lang="es-PE" sz="1600" dirty="0"/>
          </a:p>
        </p:txBody>
      </p:sp>
      <p:pic>
        <p:nvPicPr>
          <p:cNvPr id="7" name="Imagen 6">
            <a:extLst>
              <a:ext uri="{FF2B5EF4-FFF2-40B4-BE49-F238E27FC236}">
                <a16:creationId xmlns:a16="http://schemas.microsoft.com/office/drawing/2014/main" id="{236CC070-8151-477C-ADAE-C2271EDCF684}"/>
              </a:ext>
            </a:extLst>
          </p:cNvPr>
          <p:cNvPicPr>
            <a:picLocks noChangeAspect="1"/>
          </p:cNvPicPr>
          <p:nvPr/>
        </p:nvPicPr>
        <p:blipFill>
          <a:blip r:embed="rId3"/>
          <a:stretch>
            <a:fillRect/>
          </a:stretch>
        </p:blipFill>
        <p:spPr>
          <a:xfrm>
            <a:off x="1609837" y="3221295"/>
            <a:ext cx="3733800" cy="1390650"/>
          </a:xfrm>
          <a:prstGeom prst="rect">
            <a:avLst/>
          </a:prstGeom>
        </p:spPr>
      </p:pic>
      <p:pic>
        <p:nvPicPr>
          <p:cNvPr id="8" name="14 Imagen">
            <a:extLst>
              <a:ext uri="{FF2B5EF4-FFF2-40B4-BE49-F238E27FC236}">
                <a16:creationId xmlns:a16="http://schemas.microsoft.com/office/drawing/2014/main" id="{33624822-8A59-44FE-8D10-8A03B48ABF59}"/>
              </a:ext>
            </a:extLst>
          </p:cNvPr>
          <p:cNvPicPr/>
          <p:nvPr/>
        </p:nvPicPr>
        <p:blipFill rotWithShape="1">
          <a:blip r:embed="rId4" cstate="screen">
            <a:extLst>
              <a:ext uri="{28A0092B-C50C-407E-A947-70E740481C1C}">
                <a14:useLocalDpi xmlns:a14="http://schemas.microsoft.com/office/drawing/2010/main"/>
              </a:ext>
            </a:extLst>
          </a:blip>
          <a:srcRect/>
          <a:stretch/>
        </p:blipFill>
        <p:spPr>
          <a:xfrm>
            <a:off x="6026979" y="4728482"/>
            <a:ext cx="5170743" cy="1411188"/>
          </a:xfrm>
          <a:prstGeom prst="rect">
            <a:avLst/>
          </a:prstGeom>
        </p:spPr>
      </p:pic>
      <p:sp>
        <p:nvSpPr>
          <p:cNvPr id="9" name="Marcador de contenido 2">
            <a:extLst>
              <a:ext uri="{FF2B5EF4-FFF2-40B4-BE49-F238E27FC236}">
                <a16:creationId xmlns:a16="http://schemas.microsoft.com/office/drawing/2014/main" id="{1DEC849A-5155-43C6-8655-F176E1213BC3}"/>
              </a:ext>
            </a:extLst>
          </p:cNvPr>
          <p:cNvSpPr txBox="1">
            <a:spLocks/>
          </p:cNvSpPr>
          <p:nvPr/>
        </p:nvSpPr>
        <p:spPr>
          <a:xfrm>
            <a:off x="1609836" y="5189713"/>
            <a:ext cx="3825763" cy="94995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rgbClr val="585657"/>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mj-lt"/>
              <a:buAutoNum type="arabicPeriod" startAt="3"/>
            </a:pPr>
            <a:r>
              <a:rPr lang="es-PE" dirty="0"/>
              <a:t>En la pestaña de documentos digitales, se verán los anexos de la siguiente manera.</a:t>
            </a:r>
          </a:p>
        </p:txBody>
      </p:sp>
      <p:pic>
        <p:nvPicPr>
          <p:cNvPr id="10" name="Picture 2" descr="https://upload.wikimedia.org/wikipedia/commons/thumb/5/50/Yes_Check_Circle.svg/2000px-Yes_Check_Circle.svg.png">
            <a:extLst>
              <a:ext uri="{FF2B5EF4-FFF2-40B4-BE49-F238E27FC236}">
                <a16:creationId xmlns:a16="http://schemas.microsoft.com/office/drawing/2014/main" id="{1B139A2D-B8E9-4879-BCCE-D057660F470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186343" y="1364078"/>
            <a:ext cx="423494" cy="423494"/>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141E1E98-32C0-4634-85F1-DE992EC6F6C1}"/>
              </a:ext>
            </a:extLst>
          </p:cNvPr>
          <p:cNvSpPr txBox="1"/>
          <p:nvPr/>
        </p:nvSpPr>
        <p:spPr>
          <a:xfrm>
            <a:off x="1668137" y="1317360"/>
            <a:ext cx="9421219" cy="523220"/>
          </a:xfrm>
          <a:prstGeom prst="rect">
            <a:avLst/>
          </a:prstGeom>
          <a:noFill/>
        </p:spPr>
        <p:txBody>
          <a:bodyPr wrap="square" rtlCol="0">
            <a:spAutoFit/>
          </a:bodyPr>
          <a:lstStyle/>
          <a:p>
            <a:r>
              <a:rPr lang="es-PE" sz="2800" b="1" dirty="0">
                <a:solidFill>
                  <a:srgbClr val="00B050"/>
                </a:solidFill>
                <a:latin typeface="+mj-lt"/>
                <a:cs typeface="Calibri" panose="020F0502020204030204" pitchFamily="34" charset="0"/>
              </a:rPr>
              <a:t>Proceso de firma manual_</a:t>
            </a:r>
          </a:p>
        </p:txBody>
      </p:sp>
    </p:spTree>
    <p:extLst>
      <p:ext uri="{BB962C8B-B14F-4D97-AF65-F5344CB8AC3E}">
        <p14:creationId xmlns:p14="http://schemas.microsoft.com/office/powerpoint/2010/main" val="2128708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38610E8-29BC-4F87-AB50-81968667E091}"/>
              </a:ext>
            </a:extLst>
          </p:cNvPr>
          <p:cNvSpPr>
            <a:spLocks noGrp="1"/>
          </p:cNvSpPr>
          <p:nvPr>
            <p:ph type="sldNum" sz="quarter" idx="12"/>
          </p:nvPr>
        </p:nvSpPr>
        <p:spPr/>
        <p:txBody>
          <a:bodyPr/>
          <a:lstStyle/>
          <a:p>
            <a:fld id="{A3945DB8-8969-4579-9EA6-038FDDAFF65B}" type="slidenum">
              <a:rPr lang="es-PE" smtClean="0"/>
              <a:t>62</a:t>
            </a:fld>
            <a:endParaRPr lang="es-PE"/>
          </a:p>
        </p:txBody>
      </p:sp>
      <p:sp>
        <p:nvSpPr>
          <p:cNvPr id="3" name="Título 2">
            <a:extLst>
              <a:ext uri="{FF2B5EF4-FFF2-40B4-BE49-F238E27FC236}">
                <a16:creationId xmlns:a16="http://schemas.microsoft.com/office/drawing/2014/main" id="{734495BE-46D1-4FB0-BFF2-6857DDDE86C6}"/>
              </a:ext>
            </a:extLst>
          </p:cNvPr>
          <p:cNvSpPr>
            <a:spLocks noGrp="1"/>
          </p:cNvSpPr>
          <p:nvPr>
            <p:ph type="title"/>
          </p:nvPr>
        </p:nvSpPr>
        <p:spPr>
          <a:xfrm>
            <a:off x="1049807" y="2794716"/>
            <a:ext cx="9474200" cy="1207931"/>
          </a:xfrm>
        </p:spPr>
        <p:txBody>
          <a:bodyPr>
            <a:normAutofit fontScale="90000"/>
          </a:bodyPr>
          <a:lstStyle/>
          <a:p>
            <a:r>
              <a:rPr lang="es-PE" sz="5400" dirty="0"/>
              <a:t>Venta postpago sin caja Entel_</a:t>
            </a:r>
          </a:p>
        </p:txBody>
      </p:sp>
    </p:spTree>
    <p:extLst>
      <p:ext uri="{BB962C8B-B14F-4D97-AF65-F5344CB8AC3E}">
        <p14:creationId xmlns:p14="http://schemas.microsoft.com/office/powerpoint/2010/main" val="7584150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99277047-EA7F-47F4-B11F-FC6D6490D5C8}"/>
              </a:ext>
            </a:extLst>
          </p:cNvPr>
          <p:cNvSpPr>
            <a:spLocks noGrp="1"/>
          </p:cNvSpPr>
          <p:nvPr>
            <p:ph type="sldNum" sz="quarter" idx="12"/>
          </p:nvPr>
        </p:nvSpPr>
        <p:spPr/>
        <p:txBody>
          <a:bodyPr/>
          <a:lstStyle/>
          <a:p>
            <a:fld id="{A3945DB8-8969-4579-9EA6-038FDDAFF65B}" type="slidenum">
              <a:rPr lang="es-PE" smtClean="0"/>
              <a:t>63</a:t>
            </a:fld>
            <a:endParaRPr lang="es-PE"/>
          </a:p>
        </p:txBody>
      </p:sp>
      <p:sp>
        <p:nvSpPr>
          <p:cNvPr id="3" name="Título 2">
            <a:extLst>
              <a:ext uri="{FF2B5EF4-FFF2-40B4-BE49-F238E27FC236}">
                <a16:creationId xmlns:a16="http://schemas.microsoft.com/office/drawing/2014/main" id="{62487016-055D-4729-B355-0D85BCA344AE}"/>
              </a:ext>
            </a:extLst>
          </p:cNvPr>
          <p:cNvSpPr>
            <a:spLocks noGrp="1"/>
          </p:cNvSpPr>
          <p:nvPr>
            <p:ph type="title"/>
          </p:nvPr>
        </p:nvSpPr>
        <p:spPr/>
        <p:txBody>
          <a:bodyPr>
            <a:normAutofit fontScale="90000"/>
          </a:bodyPr>
          <a:lstStyle/>
          <a:p>
            <a:r>
              <a:rPr lang="es-PE" dirty="0"/>
              <a:t>Proceso de venta postpago móvil_</a:t>
            </a:r>
          </a:p>
        </p:txBody>
      </p:sp>
      <p:graphicFrame>
        <p:nvGraphicFramePr>
          <p:cNvPr id="4" name="Diagrama 3">
            <a:extLst>
              <a:ext uri="{FF2B5EF4-FFF2-40B4-BE49-F238E27FC236}">
                <a16:creationId xmlns:a16="http://schemas.microsoft.com/office/drawing/2014/main" id="{CF7CD8DE-8CA0-4143-9DF4-36463EFD0B0B}"/>
              </a:ext>
            </a:extLst>
          </p:cNvPr>
          <p:cNvGraphicFramePr/>
          <p:nvPr>
            <p:extLst>
              <p:ext uri="{D42A27DB-BD31-4B8C-83A1-F6EECF244321}">
                <p14:modId xmlns:p14="http://schemas.microsoft.com/office/powerpoint/2010/main" val="4082342282"/>
              </p:ext>
            </p:extLst>
          </p:nvPr>
        </p:nvGraphicFramePr>
        <p:xfrm>
          <a:off x="4034247" y="1444081"/>
          <a:ext cx="7324919" cy="46842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Imagen 4">
            <a:extLst>
              <a:ext uri="{FF2B5EF4-FFF2-40B4-BE49-F238E27FC236}">
                <a16:creationId xmlns:a16="http://schemas.microsoft.com/office/drawing/2014/main" id="{1170631F-85E0-42B4-A0CA-3A127E731299}"/>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567489" y="2129881"/>
            <a:ext cx="2020043" cy="3024484"/>
          </a:xfrm>
          <a:prstGeom prst="rect">
            <a:avLst/>
          </a:prstGeom>
        </p:spPr>
      </p:pic>
      <p:pic>
        <p:nvPicPr>
          <p:cNvPr id="6" name="Picture 2" descr="Resultado de imagen para check png">
            <a:extLst>
              <a:ext uri="{FF2B5EF4-FFF2-40B4-BE49-F238E27FC236}">
                <a16:creationId xmlns:a16="http://schemas.microsoft.com/office/drawing/2014/main" id="{F0A504BF-3B5C-43AC-876D-2C0645579D75}"/>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61115" y="1450033"/>
            <a:ext cx="459658" cy="459658"/>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a:extLst>
              <a:ext uri="{FF2B5EF4-FFF2-40B4-BE49-F238E27FC236}">
                <a16:creationId xmlns:a16="http://schemas.microsoft.com/office/drawing/2014/main" id="{5CAFBCAF-BA69-4C48-BD74-D43F94980D15}"/>
              </a:ext>
            </a:extLst>
          </p:cNvPr>
          <p:cNvSpPr/>
          <p:nvPr/>
        </p:nvSpPr>
        <p:spPr>
          <a:xfrm>
            <a:off x="1120773" y="1462560"/>
            <a:ext cx="4099464" cy="461665"/>
          </a:xfrm>
          <a:prstGeom prst="rect">
            <a:avLst/>
          </a:prstGeom>
        </p:spPr>
        <p:txBody>
          <a:bodyPr wrap="square">
            <a:spAutoFit/>
          </a:bodyPr>
          <a:lstStyle/>
          <a:p>
            <a:r>
              <a:rPr lang="es-PE" sz="2400" dirty="0">
                <a:solidFill>
                  <a:srgbClr val="00B050"/>
                </a:solidFill>
                <a:cs typeface="Calibri" panose="020F0502020204030204" pitchFamily="34" charset="0"/>
              </a:rPr>
              <a:t>Flujo de atención_</a:t>
            </a:r>
            <a:endParaRPr lang="es-PE" sz="2400" b="1" i="1" dirty="0">
              <a:solidFill>
                <a:srgbClr val="00B050"/>
              </a:solidFill>
              <a:cs typeface="Calibri" panose="020F0502020204030204" pitchFamily="34" charset="0"/>
            </a:endParaRPr>
          </a:p>
        </p:txBody>
      </p:sp>
      <p:sp>
        <p:nvSpPr>
          <p:cNvPr id="8" name="Rectángulo 7">
            <a:extLst>
              <a:ext uri="{FF2B5EF4-FFF2-40B4-BE49-F238E27FC236}">
                <a16:creationId xmlns:a16="http://schemas.microsoft.com/office/drawing/2014/main" id="{BB015785-7F4B-441B-ADD0-A943159FFDE3}"/>
              </a:ext>
            </a:extLst>
          </p:cNvPr>
          <p:cNvSpPr/>
          <p:nvPr/>
        </p:nvSpPr>
        <p:spPr>
          <a:xfrm>
            <a:off x="244555" y="5250862"/>
            <a:ext cx="3789692" cy="923330"/>
          </a:xfrm>
          <a:prstGeom prst="rect">
            <a:avLst/>
          </a:prstGeom>
        </p:spPr>
        <p:txBody>
          <a:bodyPr wrap="square">
            <a:spAutoFit/>
          </a:bodyPr>
          <a:lstStyle/>
          <a:p>
            <a:pPr algn="ctr"/>
            <a:r>
              <a:rPr lang="es-PE" b="1" dirty="0">
                <a:solidFill>
                  <a:schemeClr val="accent4">
                    <a:lumMod val="75000"/>
                  </a:schemeClr>
                </a:solidFill>
                <a:cs typeface="Calibri" panose="020F0502020204030204" pitchFamily="34" charset="0"/>
              </a:rPr>
              <a:t>IMPORTANTE</a:t>
            </a:r>
          </a:p>
          <a:p>
            <a:pPr algn="ctr"/>
            <a:r>
              <a:rPr lang="es-PE" b="1" dirty="0">
                <a:solidFill>
                  <a:schemeClr val="accent4">
                    <a:lumMod val="75000"/>
                  </a:schemeClr>
                </a:solidFill>
                <a:cs typeface="Calibri" panose="020F0502020204030204" pitchFamily="34" charset="0"/>
              </a:rPr>
              <a:t> Este proceso no aplica </a:t>
            </a:r>
            <a:r>
              <a:rPr lang="es-PE" b="1" dirty="0" err="1">
                <a:solidFill>
                  <a:schemeClr val="accent4">
                    <a:lumMod val="75000"/>
                  </a:schemeClr>
                </a:solidFill>
                <a:cs typeface="Calibri" panose="020F0502020204030204" pitchFamily="34" charset="0"/>
              </a:rPr>
              <a:t>paperless</a:t>
            </a:r>
            <a:r>
              <a:rPr lang="es-PE" b="1" dirty="0">
                <a:solidFill>
                  <a:schemeClr val="accent4">
                    <a:lumMod val="75000"/>
                  </a:schemeClr>
                </a:solidFill>
                <a:cs typeface="Calibri" panose="020F0502020204030204" pitchFamily="34" charset="0"/>
              </a:rPr>
              <a:t>.</a:t>
            </a:r>
            <a:endParaRPr lang="es-PE" b="1" i="1" dirty="0">
              <a:solidFill>
                <a:schemeClr val="accent4">
                  <a:lumMod val="75000"/>
                </a:schemeClr>
              </a:solidFill>
              <a:cs typeface="Calibri" panose="020F0502020204030204" pitchFamily="34" charset="0"/>
            </a:endParaRPr>
          </a:p>
        </p:txBody>
      </p:sp>
    </p:spTree>
    <p:extLst>
      <p:ext uri="{BB962C8B-B14F-4D97-AF65-F5344CB8AC3E}">
        <p14:creationId xmlns:p14="http://schemas.microsoft.com/office/powerpoint/2010/main" val="2072740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815BA875-7DD2-495B-A4D2-6AEA82C699EA}"/>
                                            </p:graphicEl>
                                          </p:spTgt>
                                        </p:tgtEl>
                                        <p:attrNameLst>
                                          <p:attrName>style.visibility</p:attrName>
                                        </p:attrNameLst>
                                      </p:cBhvr>
                                      <p:to>
                                        <p:strVal val="visible"/>
                                      </p:to>
                                    </p:set>
                                    <p:animEffect transition="in" filter="fade">
                                      <p:cBhvr>
                                        <p:cTn id="7" dur="500"/>
                                        <p:tgtEl>
                                          <p:spTgt spid="4">
                                            <p:graphicEl>
                                              <a:dgm id="{815BA875-7DD2-495B-A4D2-6AEA82C699E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9F882AA8-2155-44C2-A5BE-C73939AC8396}"/>
                                            </p:graphicEl>
                                          </p:spTgt>
                                        </p:tgtEl>
                                        <p:attrNameLst>
                                          <p:attrName>style.visibility</p:attrName>
                                        </p:attrNameLst>
                                      </p:cBhvr>
                                      <p:to>
                                        <p:strVal val="visible"/>
                                      </p:to>
                                    </p:set>
                                    <p:animEffect transition="in" filter="fade">
                                      <p:cBhvr>
                                        <p:cTn id="12" dur="500"/>
                                        <p:tgtEl>
                                          <p:spTgt spid="4">
                                            <p:graphicEl>
                                              <a:dgm id="{9F882AA8-2155-44C2-A5BE-C73939AC8396}"/>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graphicEl>
                                              <a:dgm id="{724BF4ED-DEA1-41CC-87B4-C1FC9ACF576F}"/>
                                            </p:graphicEl>
                                          </p:spTgt>
                                        </p:tgtEl>
                                        <p:attrNameLst>
                                          <p:attrName>style.visibility</p:attrName>
                                        </p:attrNameLst>
                                      </p:cBhvr>
                                      <p:to>
                                        <p:strVal val="visible"/>
                                      </p:to>
                                    </p:set>
                                    <p:animEffect transition="in" filter="fade">
                                      <p:cBhvr>
                                        <p:cTn id="15" dur="500"/>
                                        <p:tgtEl>
                                          <p:spTgt spid="4">
                                            <p:graphicEl>
                                              <a:dgm id="{724BF4ED-DEA1-41CC-87B4-C1FC9ACF576F}"/>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796F7B23-E5FE-4879-8637-DF791CE30B6A}"/>
                                            </p:graphicEl>
                                          </p:spTgt>
                                        </p:tgtEl>
                                        <p:attrNameLst>
                                          <p:attrName>style.visibility</p:attrName>
                                        </p:attrNameLst>
                                      </p:cBhvr>
                                      <p:to>
                                        <p:strVal val="visible"/>
                                      </p:to>
                                    </p:set>
                                    <p:animEffect transition="in" filter="fade">
                                      <p:cBhvr>
                                        <p:cTn id="20" dur="500"/>
                                        <p:tgtEl>
                                          <p:spTgt spid="4">
                                            <p:graphicEl>
                                              <a:dgm id="{796F7B23-E5FE-4879-8637-DF791CE30B6A}"/>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7F1B16F4-DA0F-46C7-B7C8-7EA26A9D909A}"/>
                                            </p:graphicEl>
                                          </p:spTgt>
                                        </p:tgtEl>
                                        <p:attrNameLst>
                                          <p:attrName>style.visibility</p:attrName>
                                        </p:attrNameLst>
                                      </p:cBhvr>
                                      <p:to>
                                        <p:strVal val="visible"/>
                                      </p:to>
                                    </p:set>
                                    <p:animEffect transition="in" filter="fade">
                                      <p:cBhvr>
                                        <p:cTn id="23" dur="500"/>
                                        <p:tgtEl>
                                          <p:spTgt spid="4">
                                            <p:graphicEl>
                                              <a:dgm id="{7F1B16F4-DA0F-46C7-B7C8-7EA26A9D909A}"/>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graphicEl>
                                              <a:dgm id="{CC7DC10F-2B78-4C5B-9387-F625324623A7}"/>
                                            </p:graphicEl>
                                          </p:spTgt>
                                        </p:tgtEl>
                                        <p:attrNameLst>
                                          <p:attrName>style.visibility</p:attrName>
                                        </p:attrNameLst>
                                      </p:cBhvr>
                                      <p:to>
                                        <p:strVal val="visible"/>
                                      </p:to>
                                    </p:set>
                                    <p:animEffect transition="in" filter="fade">
                                      <p:cBhvr>
                                        <p:cTn id="28" dur="500"/>
                                        <p:tgtEl>
                                          <p:spTgt spid="4">
                                            <p:graphicEl>
                                              <a:dgm id="{CC7DC10F-2B78-4C5B-9387-F625324623A7}"/>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graphicEl>
                                              <a:dgm id="{6993E69B-1AD1-4014-B273-C532D789CA83}"/>
                                            </p:graphicEl>
                                          </p:spTgt>
                                        </p:tgtEl>
                                        <p:attrNameLst>
                                          <p:attrName>style.visibility</p:attrName>
                                        </p:attrNameLst>
                                      </p:cBhvr>
                                      <p:to>
                                        <p:strVal val="visible"/>
                                      </p:to>
                                    </p:set>
                                    <p:animEffect transition="in" filter="fade">
                                      <p:cBhvr>
                                        <p:cTn id="31" dur="500"/>
                                        <p:tgtEl>
                                          <p:spTgt spid="4">
                                            <p:graphicEl>
                                              <a:dgm id="{6993E69B-1AD1-4014-B273-C532D789CA83}"/>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graphicEl>
                                              <a:dgm id="{A1E196B0-0987-48C0-8BB6-F656B2EAA109}"/>
                                            </p:graphicEl>
                                          </p:spTgt>
                                        </p:tgtEl>
                                        <p:attrNameLst>
                                          <p:attrName>style.visibility</p:attrName>
                                        </p:attrNameLst>
                                      </p:cBhvr>
                                      <p:to>
                                        <p:strVal val="visible"/>
                                      </p:to>
                                    </p:set>
                                    <p:animEffect transition="in" filter="fade">
                                      <p:cBhvr>
                                        <p:cTn id="36" dur="500"/>
                                        <p:tgtEl>
                                          <p:spTgt spid="4">
                                            <p:graphicEl>
                                              <a:dgm id="{A1E196B0-0987-48C0-8BB6-F656B2EAA109}"/>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graphicEl>
                                              <a:dgm id="{15DA4226-98AC-4129-A96D-D91993D96894}"/>
                                            </p:graphicEl>
                                          </p:spTgt>
                                        </p:tgtEl>
                                        <p:attrNameLst>
                                          <p:attrName>style.visibility</p:attrName>
                                        </p:attrNameLst>
                                      </p:cBhvr>
                                      <p:to>
                                        <p:strVal val="visible"/>
                                      </p:to>
                                    </p:set>
                                    <p:animEffect transition="in" filter="fade">
                                      <p:cBhvr>
                                        <p:cTn id="39" dur="500"/>
                                        <p:tgtEl>
                                          <p:spTgt spid="4">
                                            <p:graphicEl>
                                              <a:dgm id="{15DA4226-98AC-4129-A96D-D91993D96894}"/>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
                                            <p:graphicEl>
                                              <a:dgm id="{EDD4491D-2D54-437C-843A-2121AC8AD104}"/>
                                            </p:graphicEl>
                                          </p:spTgt>
                                        </p:tgtEl>
                                        <p:attrNameLst>
                                          <p:attrName>style.visibility</p:attrName>
                                        </p:attrNameLst>
                                      </p:cBhvr>
                                      <p:to>
                                        <p:strVal val="visible"/>
                                      </p:to>
                                    </p:set>
                                    <p:animEffect transition="in" filter="fade">
                                      <p:cBhvr>
                                        <p:cTn id="44" dur="500"/>
                                        <p:tgtEl>
                                          <p:spTgt spid="4">
                                            <p:graphicEl>
                                              <a:dgm id="{EDD4491D-2D54-437C-843A-2121AC8AD104}"/>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
                                            <p:graphicEl>
                                              <a:dgm id="{109194ED-59E9-4165-8487-C886ECB90105}"/>
                                            </p:graphicEl>
                                          </p:spTgt>
                                        </p:tgtEl>
                                        <p:attrNameLst>
                                          <p:attrName>style.visibility</p:attrName>
                                        </p:attrNameLst>
                                      </p:cBhvr>
                                      <p:to>
                                        <p:strVal val="visible"/>
                                      </p:to>
                                    </p:set>
                                    <p:animEffect transition="in" filter="fade">
                                      <p:cBhvr>
                                        <p:cTn id="47" dur="500"/>
                                        <p:tgtEl>
                                          <p:spTgt spid="4">
                                            <p:graphicEl>
                                              <a:dgm id="{109194ED-59E9-4165-8487-C886ECB90105}"/>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graphicEl>
                                              <a:dgm id="{050C3A18-FEF8-4883-9623-4464B953B57F}"/>
                                            </p:graphicEl>
                                          </p:spTgt>
                                        </p:tgtEl>
                                        <p:attrNameLst>
                                          <p:attrName>style.visibility</p:attrName>
                                        </p:attrNameLst>
                                      </p:cBhvr>
                                      <p:to>
                                        <p:strVal val="visible"/>
                                      </p:to>
                                    </p:set>
                                    <p:animEffect transition="in" filter="fade">
                                      <p:cBhvr>
                                        <p:cTn id="52" dur="500"/>
                                        <p:tgtEl>
                                          <p:spTgt spid="4">
                                            <p:graphicEl>
                                              <a:dgm id="{050C3A18-FEF8-4883-9623-4464B953B57F}"/>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
                                            <p:graphicEl>
                                              <a:dgm id="{E0D3BFA5-D6A2-448B-B704-FC6CF106F3BF}"/>
                                            </p:graphicEl>
                                          </p:spTgt>
                                        </p:tgtEl>
                                        <p:attrNameLst>
                                          <p:attrName>style.visibility</p:attrName>
                                        </p:attrNameLst>
                                      </p:cBhvr>
                                      <p:to>
                                        <p:strVal val="visible"/>
                                      </p:to>
                                    </p:set>
                                    <p:animEffect transition="in" filter="fade">
                                      <p:cBhvr>
                                        <p:cTn id="55" dur="500"/>
                                        <p:tgtEl>
                                          <p:spTgt spid="4">
                                            <p:graphicEl>
                                              <a:dgm id="{E0D3BFA5-D6A2-448B-B704-FC6CF106F3BF}"/>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4">
                                            <p:graphicEl>
                                              <a:dgm id="{814E3715-B366-4318-98BC-0EA391056DDC}"/>
                                            </p:graphicEl>
                                          </p:spTgt>
                                        </p:tgtEl>
                                        <p:attrNameLst>
                                          <p:attrName>style.visibility</p:attrName>
                                        </p:attrNameLst>
                                      </p:cBhvr>
                                      <p:to>
                                        <p:strVal val="visible"/>
                                      </p:to>
                                    </p:set>
                                    <p:animEffect transition="in" filter="fade">
                                      <p:cBhvr>
                                        <p:cTn id="60" dur="500"/>
                                        <p:tgtEl>
                                          <p:spTgt spid="4">
                                            <p:graphicEl>
                                              <a:dgm id="{814E3715-B366-4318-98BC-0EA391056DDC}"/>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
                                            <p:graphicEl>
                                              <a:dgm id="{92BAB4E8-8EA0-4EE6-AEA9-D8E99A53E3F4}"/>
                                            </p:graphicEl>
                                          </p:spTgt>
                                        </p:tgtEl>
                                        <p:attrNameLst>
                                          <p:attrName>style.visibility</p:attrName>
                                        </p:attrNameLst>
                                      </p:cBhvr>
                                      <p:to>
                                        <p:strVal val="visible"/>
                                      </p:to>
                                    </p:set>
                                    <p:animEffect transition="in" filter="fade">
                                      <p:cBhvr>
                                        <p:cTn id="63" dur="500"/>
                                        <p:tgtEl>
                                          <p:spTgt spid="4">
                                            <p:graphicEl>
                                              <a:dgm id="{92BAB4E8-8EA0-4EE6-AEA9-D8E99A53E3F4}"/>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53" presetClass="entr" presetSubtype="16" fill="hold" grpId="0" nodeType="clickEffect">
                                  <p:stCondLst>
                                    <p:cond delay="0"/>
                                  </p:stCondLst>
                                  <p:childTnLst>
                                    <p:set>
                                      <p:cBhvr>
                                        <p:cTn id="67" dur="1" fill="hold">
                                          <p:stCondLst>
                                            <p:cond delay="0"/>
                                          </p:stCondLst>
                                        </p:cTn>
                                        <p:tgtEl>
                                          <p:spTgt spid="8"/>
                                        </p:tgtEl>
                                        <p:attrNameLst>
                                          <p:attrName>style.visibility</p:attrName>
                                        </p:attrNameLst>
                                      </p:cBhvr>
                                      <p:to>
                                        <p:strVal val="visible"/>
                                      </p:to>
                                    </p:set>
                                    <p:anim calcmode="lin" valueType="num">
                                      <p:cBhvr>
                                        <p:cTn id="68" dur="500" fill="hold"/>
                                        <p:tgtEl>
                                          <p:spTgt spid="8"/>
                                        </p:tgtEl>
                                        <p:attrNameLst>
                                          <p:attrName>ppt_w</p:attrName>
                                        </p:attrNameLst>
                                      </p:cBhvr>
                                      <p:tavLst>
                                        <p:tav tm="0">
                                          <p:val>
                                            <p:fltVal val="0"/>
                                          </p:val>
                                        </p:tav>
                                        <p:tav tm="100000">
                                          <p:val>
                                            <p:strVal val="#ppt_w"/>
                                          </p:val>
                                        </p:tav>
                                      </p:tavLst>
                                    </p:anim>
                                    <p:anim calcmode="lin" valueType="num">
                                      <p:cBhvr>
                                        <p:cTn id="69" dur="500" fill="hold"/>
                                        <p:tgtEl>
                                          <p:spTgt spid="8"/>
                                        </p:tgtEl>
                                        <p:attrNameLst>
                                          <p:attrName>ppt_h</p:attrName>
                                        </p:attrNameLst>
                                      </p:cBhvr>
                                      <p:tavLst>
                                        <p:tav tm="0">
                                          <p:val>
                                            <p:fltVal val="0"/>
                                          </p:val>
                                        </p:tav>
                                        <p:tav tm="100000">
                                          <p:val>
                                            <p:strVal val="#ppt_h"/>
                                          </p:val>
                                        </p:tav>
                                      </p:tavLst>
                                    </p:anim>
                                    <p:animEffect transition="in" filter="fade">
                                      <p:cBhvr>
                                        <p:cTn id="7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DE777D41-0F75-4239-B08F-E8138966947D}"/>
              </a:ext>
            </a:extLst>
          </p:cNvPr>
          <p:cNvSpPr>
            <a:spLocks noGrp="1"/>
          </p:cNvSpPr>
          <p:nvPr>
            <p:ph type="sldNum" sz="quarter" idx="12"/>
          </p:nvPr>
        </p:nvSpPr>
        <p:spPr/>
        <p:txBody>
          <a:bodyPr/>
          <a:lstStyle/>
          <a:p>
            <a:fld id="{A3945DB8-8969-4579-9EA6-038FDDAFF65B}" type="slidenum">
              <a:rPr lang="es-PE" smtClean="0"/>
              <a:t>64</a:t>
            </a:fld>
            <a:endParaRPr lang="es-PE"/>
          </a:p>
        </p:txBody>
      </p:sp>
      <p:sp>
        <p:nvSpPr>
          <p:cNvPr id="3" name="Título 2">
            <a:extLst>
              <a:ext uri="{FF2B5EF4-FFF2-40B4-BE49-F238E27FC236}">
                <a16:creationId xmlns:a16="http://schemas.microsoft.com/office/drawing/2014/main" id="{CA482638-1FC8-470C-8F38-FD9D73A9A593}"/>
              </a:ext>
            </a:extLst>
          </p:cNvPr>
          <p:cNvSpPr>
            <a:spLocks noGrp="1"/>
          </p:cNvSpPr>
          <p:nvPr>
            <p:ph type="title"/>
          </p:nvPr>
        </p:nvSpPr>
        <p:spPr/>
        <p:txBody>
          <a:bodyPr>
            <a:normAutofit fontScale="90000"/>
          </a:bodyPr>
          <a:lstStyle/>
          <a:p>
            <a:r>
              <a:rPr lang="es-PE" dirty="0"/>
              <a:t>Proceso de venta postpago móvil_</a:t>
            </a:r>
          </a:p>
        </p:txBody>
      </p:sp>
      <p:sp>
        <p:nvSpPr>
          <p:cNvPr id="5" name="Rectángulo 4">
            <a:extLst>
              <a:ext uri="{FF2B5EF4-FFF2-40B4-BE49-F238E27FC236}">
                <a16:creationId xmlns:a16="http://schemas.microsoft.com/office/drawing/2014/main" id="{37C48BEE-3AF7-4077-BA4D-7109107F5D2B}"/>
              </a:ext>
            </a:extLst>
          </p:cNvPr>
          <p:cNvSpPr/>
          <p:nvPr/>
        </p:nvSpPr>
        <p:spPr>
          <a:xfrm>
            <a:off x="1549400" y="1272546"/>
            <a:ext cx="9461501" cy="646331"/>
          </a:xfrm>
          <a:prstGeom prst="rect">
            <a:avLst/>
          </a:prstGeom>
        </p:spPr>
        <p:txBody>
          <a:bodyPr wrap="square">
            <a:spAutoFit/>
          </a:bodyPr>
          <a:lstStyle/>
          <a:p>
            <a:r>
              <a:rPr lang="es-PE" dirty="0">
                <a:solidFill>
                  <a:schemeClr val="tx1">
                    <a:lumMod val="65000"/>
                    <a:lumOff val="35000"/>
                  </a:schemeClr>
                </a:solidFill>
              </a:rPr>
              <a:t>Primero, realizamos la Pre-Evaluación </a:t>
            </a:r>
            <a:r>
              <a:rPr lang="es-PE" dirty="0">
                <a:solidFill>
                  <a:srgbClr val="0070C0"/>
                </a:solidFill>
              </a:rPr>
              <a:t>(Accediendo a Compañía -&gt; Pre-Evaluación)</a:t>
            </a:r>
          </a:p>
          <a:p>
            <a:r>
              <a:rPr lang="es-PE" dirty="0">
                <a:solidFill>
                  <a:schemeClr val="tx1">
                    <a:lumMod val="65000"/>
                    <a:lumOff val="35000"/>
                  </a:schemeClr>
                </a:solidFill>
              </a:rPr>
              <a:t>Seleccionamos el tipo de documento, el número y seleccionamos el tipo de operación.</a:t>
            </a:r>
          </a:p>
        </p:txBody>
      </p:sp>
      <p:pic>
        <p:nvPicPr>
          <p:cNvPr id="6" name="Imagen 5">
            <a:extLst>
              <a:ext uri="{FF2B5EF4-FFF2-40B4-BE49-F238E27FC236}">
                <a16:creationId xmlns:a16="http://schemas.microsoft.com/office/drawing/2014/main" id="{8B7CB2BB-F4BB-4179-A0C5-C08C5727A548}"/>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a:ext>
            </a:extLst>
          </a:blip>
          <a:srcRect/>
          <a:stretch/>
        </p:blipFill>
        <p:spPr>
          <a:xfrm>
            <a:off x="1725768" y="2155636"/>
            <a:ext cx="1725769" cy="3987586"/>
          </a:xfrm>
          <a:prstGeom prst="rect">
            <a:avLst/>
          </a:prstGeom>
        </p:spPr>
      </p:pic>
      <p:pic>
        <p:nvPicPr>
          <p:cNvPr id="7" name="Imagen 6">
            <a:extLst>
              <a:ext uri="{FF2B5EF4-FFF2-40B4-BE49-F238E27FC236}">
                <a16:creationId xmlns:a16="http://schemas.microsoft.com/office/drawing/2014/main" id="{8FFBCCA7-6671-423F-886A-975AEB29972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469482" y="3803650"/>
            <a:ext cx="1095375" cy="787400"/>
          </a:xfrm>
          <a:prstGeom prst="rect">
            <a:avLst/>
          </a:prstGeom>
        </p:spPr>
      </p:pic>
      <p:sp>
        <p:nvSpPr>
          <p:cNvPr id="8" name="Rectángulo: esquinas redondeadas 7">
            <a:extLst>
              <a:ext uri="{FF2B5EF4-FFF2-40B4-BE49-F238E27FC236}">
                <a16:creationId xmlns:a16="http://schemas.microsoft.com/office/drawing/2014/main" id="{DA6D8374-5E76-41D4-A0C3-A511E3D36D68}"/>
              </a:ext>
            </a:extLst>
          </p:cNvPr>
          <p:cNvSpPr/>
          <p:nvPr/>
        </p:nvSpPr>
        <p:spPr>
          <a:xfrm>
            <a:off x="1761332" y="3803650"/>
            <a:ext cx="1657350" cy="177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Rectángulo: esquinas redondeadas 8">
            <a:extLst>
              <a:ext uri="{FF2B5EF4-FFF2-40B4-BE49-F238E27FC236}">
                <a16:creationId xmlns:a16="http://schemas.microsoft.com/office/drawing/2014/main" id="{8BC973F7-BCF3-44F6-A135-9F5F7D5E91C1}"/>
              </a:ext>
            </a:extLst>
          </p:cNvPr>
          <p:cNvSpPr/>
          <p:nvPr/>
        </p:nvSpPr>
        <p:spPr>
          <a:xfrm>
            <a:off x="3469482" y="4413250"/>
            <a:ext cx="1095375" cy="177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0" name="Imagen 9">
            <a:extLst>
              <a:ext uri="{FF2B5EF4-FFF2-40B4-BE49-F238E27FC236}">
                <a16:creationId xmlns:a16="http://schemas.microsoft.com/office/drawing/2014/main" id="{478ABACF-E947-4EC8-8216-3E250C6A7A07}"/>
              </a:ext>
            </a:extLst>
          </p:cNvPr>
          <p:cNvPicPr>
            <a:picLocks noChangeAspect="1"/>
          </p:cNvPicPr>
          <p:nvPr/>
        </p:nvPicPr>
        <p:blipFill>
          <a:blip r:embed="rId5"/>
          <a:stretch>
            <a:fillRect/>
          </a:stretch>
        </p:blipFill>
        <p:spPr>
          <a:xfrm>
            <a:off x="5162726" y="2189562"/>
            <a:ext cx="5657675" cy="3854104"/>
          </a:xfrm>
          <a:prstGeom prst="rect">
            <a:avLst/>
          </a:prstGeom>
        </p:spPr>
      </p:pic>
      <p:sp>
        <p:nvSpPr>
          <p:cNvPr id="11" name="Rectángulo 10">
            <a:extLst>
              <a:ext uri="{FF2B5EF4-FFF2-40B4-BE49-F238E27FC236}">
                <a16:creationId xmlns:a16="http://schemas.microsoft.com/office/drawing/2014/main" id="{40D72B61-67E9-43FE-A9D4-B5753E21FFF9}"/>
              </a:ext>
            </a:extLst>
          </p:cNvPr>
          <p:cNvSpPr/>
          <p:nvPr/>
        </p:nvSpPr>
        <p:spPr>
          <a:xfrm>
            <a:off x="5739714" y="5096434"/>
            <a:ext cx="4703000" cy="646331"/>
          </a:xfrm>
          <a:prstGeom prst="rect">
            <a:avLst/>
          </a:prstGeom>
        </p:spPr>
        <p:txBody>
          <a:bodyPr wrap="square">
            <a:spAutoFit/>
          </a:bodyPr>
          <a:lstStyle/>
          <a:p>
            <a:pPr algn="ctr"/>
            <a:r>
              <a:rPr lang="es-PE" dirty="0">
                <a:solidFill>
                  <a:srgbClr val="4D4D4D"/>
                </a:solidFill>
                <a:latin typeface="Calibri" panose="020F0502020204030204" pitchFamily="34" charset="0"/>
                <a:cs typeface="Calibri" panose="020F0502020204030204" pitchFamily="34" charset="0"/>
              </a:rPr>
              <a:t>En el Mercado Personas, evaluamos a los clientes con </a:t>
            </a:r>
            <a:r>
              <a:rPr lang="es-PE" b="1" i="1" dirty="0">
                <a:solidFill>
                  <a:srgbClr val="FF6702"/>
                </a:solidFill>
                <a:latin typeface="Calibri" panose="020F0502020204030204" pitchFamily="34" charset="0"/>
                <a:cs typeface="Calibri" panose="020F0502020204030204" pitchFamily="34" charset="0"/>
              </a:rPr>
              <a:t>DNI</a:t>
            </a:r>
            <a:r>
              <a:rPr lang="es-PE" dirty="0">
                <a:solidFill>
                  <a:srgbClr val="0154A0"/>
                </a:solidFill>
                <a:latin typeface="Calibri" panose="020F0502020204030204" pitchFamily="34" charset="0"/>
                <a:cs typeface="Calibri" panose="020F0502020204030204" pitchFamily="34" charset="0"/>
              </a:rPr>
              <a:t> </a:t>
            </a:r>
            <a:r>
              <a:rPr lang="es-PE" dirty="0">
                <a:solidFill>
                  <a:srgbClr val="4D4D4D"/>
                </a:solidFill>
                <a:latin typeface="Calibri" panose="020F0502020204030204" pitchFamily="34" charset="0"/>
                <a:cs typeface="Calibri" panose="020F0502020204030204" pitchFamily="34" charset="0"/>
              </a:rPr>
              <a:t>y</a:t>
            </a:r>
            <a:r>
              <a:rPr lang="es-PE" dirty="0">
                <a:solidFill>
                  <a:srgbClr val="0154A0"/>
                </a:solidFill>
                <a:latin typeface="Calibri" panose="020F0502020204030204" pitchFamily="34" charset="0"/>
                <a:cs typeface="Calibri" panose="020F0502020204030204" pitchFamily="34" charset="0"/>
              </a:rPr>
              <a:t> </a:t>
            </a:r>
            <a:r>
              <a:rPr lang="es-PE" b="1" i="1" dirty="0">
                <a:solidFill>
                  <a:srgbClr val="FF6702"/>
                </a:solidFill>
                <a:latin typeface="Calibri" panose="020F0502020204030204" pitchFamily="34" charset="0"/>
                <a:cs typeface="Calibri" panose="020F0502020204030204" pitchFamily="34" charset="0"/>
              </a:rPr>
              <a:t>Carné de Extranjería</a:t>
            </a:r>
            <a:r>
              <a:rPr lang="es-PE" dirty="0">
                <a:solidFill>
                  <a:srgbClr val="0154A0"/>
                </a:solidFill>
                <a:latin typeface="Calibri" panose="020F0502020204030204" pitchFamily="34" charset="0"/>
                <a:cs typeface="Calibri" panose="020F0502020204030204" pitchFamily="34" charset="0"/>
              </a:rPr>
              <a:t>.</a:t>
            </a:r>
          </a:p>
        </p:txBody>
      </p:sp>
      <p:sp>
        <p:nvSpPr>
          <p:cNvPr id="12" name="Rectángulo: esquinas redondeadas 11">
            <a:extLst>
              <a:ext uri="{FF2B5EF4-FFF2-40B4-BE49-F238E27FC236}">
                <a16:creationId xmlns:a16="http://schemas.microsoft.com/office/drawing/2014/main" id="{88D4F5EC-DAC5-485D-B593-B9D95DCB667A}"/>
              </a:ext>
            </a:extLst>
          </p:cNvPr>
          <p:cNvSpPr/>
          <p:nvPr/>
        </p:nvSpPr>
        <p:spPr>
          <a:xfrm>
            <a:off x="5187440" y="3001923"/>
            <a:ext cx="776974" cy="177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3" name="Rectángulo: esquinas redondeadas 12">
            <a:extLst>
              <a:ext uri="{FF2B5EF4-FFF2-40B4-BE49-F238E27FC236}">
                <a16:creationId xmlns:a16="http://schemas.microsoft.com/office/drawing/2014/main" id="{629B6FE5-16B8-4C3B-B3D4-00AEC698E3BE}"/>
              </a:ext>
            </a:extLst>
          </p:cNvPr>
          <p:cNvSpPr/>
          <p:nvPr/>
        </p:nvSpPr>
        <p:spPr>
          <a:xfrm>
            <a:off x="7943340" y="3008950"/>
            <a:ext cx="776974" cy="177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Rectángulo: esquinas redondeadas 13">
            <a:extLst>
              <a:ext uri="{FF2B5EF4-FFF2-40B4-BE49-F238E27FC236}">
                <a16:creationId xmlns:a16="http://schemas.microsoft.com/office/drawing/2014/main" id="{37EA4B91-F364-41AE-98CC-EF2C901CA0DC}"/>
              </a:ext>
            </a:extLst>
          </p:cNvPr>
          <p:cNvSpPr/>
          <p:nvPr/>
        </p:nvSpPr>
        <p:spPr>
          <a:xfrm>
            <a:off x="7170962" y="3638550"/>
            <a:ext cx="1641201" cy="177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099791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animBg="1"/>
      <p:bldP spid="13" grpId="0" animBg="1"/>
      <p:bldP spid="1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A415462-4942-452C-96D1-F3502AAFFC8B}"/>
              </a:ext>
            </a:extLst>
          </p:cNvPr>
          <p:cNvSpPr>
            <a:spLocks noGrp="1"/>
          </p:cNvSpPr>
          <p:nvPr>
            <p:ph type="sldNum" sz="quarter" idx="12"/>
          </p:nvPr>
        </p:nvSpPr>
        <p:spPr/>
        <p:txBody>
          <a:bodyPr/>
          <a:lstStyle/>
          <a:p>
            <a:fld id="{A3945DB8-8969-4579-9EA6-038FDDAFF65B}" type="slidenum">
              <a:rPr lang="es-PE" smtClean="0"/>
              <a:t>65</a:t>
            </a:fld>
            <a:endParaRPr lang="es-PE"/>
          </a:p>
        </p:txBody>
      </p:sp>
      <p:sp>
        <p:nvSpPr>
          <p:cNvPr id="3" name="Título 2">
            <a:extLst>
              <a:ext uri="{FF2B5EF4-FFF2-40B4-BE49-F238E27FC236}">
                <a16:creationId xmlns:a16="http://schemas.microsoft.com/office/drawing/2014/main" id="{67CB6DE6-ECC3-4FBF-8D60-7932D53A8C36}"/>
              </a:ext>
            </a:extLst>
          </p:cNvPr>
          <p:cNvSpPr>
            <a:spLocks noGrp="1"/>
          </p:cNvSpPr>
          <p:nvPr>
            <p:ph type="title"/>
          </p:nvPr>
        </p:nvSpPr>
        <p:spPr/>
        <p:txBody>
          <a:bodyPr>
            <a:normAutofit fontScale="90000"/>
          </a:bodyPr>
          <a:lstStyle/>
          <a:p>
            <a:r>
              <a:rPr lang="es-PE" dirty="0"/>
              <a:t>Proceso de venta postpago móvil_</a:t>
            </a:r>
          </a:p>
        </p:txBody>
      </p:sp>
      <p:pic>
        <p:nvPicPr>
          <p:cNvPr id="4" name="Imagen 3">
            <a:extLst>
              <a:ext uri="{FF2B5EF4-FFF2-40B4-BE49-F238E27FC236}">
                <a16:creationId xmlns:a16="http://schemas.microsoft.com/office/drawing/2014/main" id="{A884F8F5-0017-469A-9F24-67896330CDE7}"/>
              </a:ext>
            </a:extLst>
          </p:cNvPr>
          <p:cNvPicPr>
            <a:picLocks noChangeAspect="1"/>
          </p:cNvPicPr>
          <p:nvPr/>
        </p:nvPicPr>
        <p:blipFill>
          <a:blip r:embed="rId2"/>
          <a:stretch>
            <a:fillRect/>
          </a:stretch>
        </p:blipFill>
        <p:spPr>
          <a:xfrm>
            <a:off x="4932138" y="1963335"/>
            <a:ext cx="6135912" cy="4179887"/>
          </a:xfrm>
          <a:prstGeom prst="rect">
            <a:avLst/>
          </a:prstGeom>
        </p:spPr>
      </p:pic>
      <p:pic>
        <p:nvPicPr>
          <p:cNvPr id="5" name="Imagen 4">
            <a:extLst>
              <a:ext uri="{FF2B5EF4-FFF2-40B4-BE49-F238E27FC236}">
                <a16:creationId xmlns:a16="http://schemas.microsoft.com/office/drawing/2014/main" id="{A7F1F199-CD1B-41F6-A06D-3E9014FD9AC1}"/>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a:ext>
            </a:extLst>
          </a:blip>
          <a:srcRect/>
          <a:stretch/>
        </p:blipFill>
        <p:spPr>
          <a:xfrm>
            <a:off x="1725768" y="2155636"/>
            <a:ext cx="1725769" cy="3987586"/>
          </a:xfrm>
          <a:prstGeom prst="rect">
            <a:avLst/>
          </a:prstGeom>
        </p:spPr>
      </p:pic>
      <p:pic>
        <p:nvPicPr>
          <p:cNvPr id="6" name="Imagen 5">
            <a:extLst>
              <a:ext uri="{FF2B5EF4-FFF2-40B4-BE49-F238E27FC236}">
                <a16:creationId xmlns:a16="http://schemas.microsoft.com/office/drawing/2014/main" id="{FB48DED7-E3C1-4798-A7A7-0ED708C6C93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469482" y="3803650"/>
            <a:ext cx="1095375" cy="787400"/>
          </a:xfrm>
          <a:prstGeom prst="rect">
            <a:avLst/>
          </a:prstGeom>
        </p:spPr>
      </p:pic>
      <p:sp>
        <p:nvSpPr>
          <p:cNvPr id="7" name="Rectángulo: esquinas redondeadas 6">
            <a:extLst>
              <a:ext uri="{FF2B5EF4-FFF2-40B4-BE49-F238E27FC236}">
                <a16:creationId xmlns:a16="http://schemas.microsoft.com/office/drawing/2014/main" id="{36C0F8B8-FD07-424C-A6EB-E6D8A0600BB0}"/>
              </a:ext>
            </a:extLst>
          </p:cNvPr>
          <p:cNvSpPr/>
          <p:nvPr/>
        </p:nvSpPr>
        <p:spPr>
          <a:xfrm>
            <a:off x="1761332" y="3803650"/>
            <a:ext cx="1657350" cy="177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 name="Rectángulo: esquinas redondeadas 7">
            <a:extLst>
              <a:ext uri="{FF2B5EF4-FFF2-40B4-BE49-F238E27FC236}">
                <a16:creationId xmlns:a16="http://schemas.microsoft.com/office/drawing/2014/main" id="{C50908F2-DFFA-422A-9663-0F06C3E673EF}"/>
              </a:ext>
            </a:extLst>
          </p:cNvPr>
          <p:cNvSpPr/>
          <p:nvPr/>
        </p:nvSpPr>
        <p:spPr>
          <a:xfrm>
            <a:off x="3469482" y="4413250"/>
            <a:ext cx="1095375" cy="177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Rectángulo 8">
            <a:extLst>
              <a:ext uri="{FF2B5EF4-FFF2-40B4-BE49-F238E27FC236}">
                <a16:creationId xmlns:a16="http://schemas.microsoft.com/office/drawing/2014/main" id="{B579DB80-48D8-40D4-ADE5-0043299AEEE7}"/>
              </a:ext>
            </a:extLst>
          </p:cNvPr>
          <p:cNvSpPr/>
          <p:nvPr/>
        </p:nvSpPr>
        <p:spPr>
          <a:xfrm>
            <a:off x="5453401" y="5215704"/>
            <a:ext cx="5093386" cy="646331"/>
          </a:xfrm>
          <a:prstGeom prst="rect">
            <a:avLst/>
          </a:prstGeom>
        </p:spPr>
        <p:txBody>
          <a:bodyPr wrap="square">
            <a:spAutoFit/>
          </a:bodyPr>
          <a:lstStyle/>
          <a:p>
            <a:pPr algn="ctr"/>
            <a:r>
              <a:rPr lang="es-PE" dirty="0">
                <a:solidFill>
                  <a:srgbClr val="4D4D4D"/>
                </a:solidFill>
                <a:latin typeface="Calibri" panose="020F0502020204030204" pitchFamily="34" charset="0"/>
                <a:cs typeface="Calibri" panose="020F0502020204030204" pitchFamily="34" charset="0"/>
              </a:rPr>
              <a:t>Si es portabilidad, debemos colocar el número a portar y origen de la línea (si es postpago o prepago)</a:t>
            </a:r>
            <a:endParaRPr lang="es-PE" dirty="0">
              <a:solidFill>
                <a:srgbClr val="0154A0"/>
              </a:solidFill>
              <a:latin typeface="Calibri" panose="020F0502020204030204" pitchFamily="34" charset="0"/>
              <a:cs typeface="Calibri" panose="020F0502020204030204" pitchFamily="34" charset="0"/>
            </a:endParaRPr>
          </a:p>
        </p:txBody>
      </p:sp>
      <p:sp>
        <p:nvSpPr>
          <p:cNvPr id="10" name="Rectángulo: esquinas redondeadas 9">
            <a:extLst>
              <a:ext uri="{FF2B5EF4-FFF2-40B4-BE49-F238E27FC236}">
                <a16:creationId xmlns:a16="http://schemas.microsoft.com/office/drawing/2014/main" id="{02531EC1-CDD8-4058-A2E7-9B23F98C5A3F}"/>
              </a:ext>
            </a:extLst>
          </p:cNvPr>
          <p:cNvSpPr/>
          <p:nvPr/>
        </p:nvSpPr>
        <p:spPr>
          <a:xfrm>
            <a:off x="7067447" y="3519487"/>
            <a:ext cx="1413944" cy="19112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 name="Rectángulo: esquinas redondeadas 10">
            <a:extLst>
              <a:ext uri="{FF2B5EF4-FFF2-40B4-BE49-F238E27FC236}">
                <a16:creationId xmlns:a16="http://schemas.microsoft.com/office/drawing/2014/main" id="{704A0C48-E9A0-4088-9493-B90D0747222A}"/>
              </a:ext>
            </a:extLst>
          </p:cNvPr>
          <p:cNvSpPr/>
          <p:nvPr/>
        </p:nvSpPr>
        <p:spPr>
          <a:xfrm>
            <a:off x="7067447" y="3724412"/>
            <a:ext cx="1082640" cy="25703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11">
            <a:extLst>
              <a:ext uri="{FF2B5EF4-FFF2-40B4-BE49-F238E27FC236}">
                <a16:creationId xmlns:a16="http://schemas.microsoft.com/office/drawing/2014/main" id="{58FE7C01-18FB-458E-945E-DAF25AD92A53}"/>
              </a:ext>
            </a:extLst>
          </p:cNvPr>
          <p:cNvSpPr/>
          <p:nvPr/>
        </p:nvSpPr>
        <p:spPr>
          <a:xfrm>
            <a:off x="1549400" y="1272546"/>
            <a:ext cx="9461501" cy="646331"/>
          </a:xfrm>
          <a:prstGeom prst="rect">
            <a:avLst/>
          </a:prstGeom>
        </p:spPr>
        <p:txBody>
          <a:bodyPr wrap="square">
            <a:spAutoFit/>
          </a:bodyPr>
          <a:lstStyle/>
          <a:p>
            <a:r>
              <a:rPr lang="es-PE" dirty="0">
                <a:solidFill>
                  <a:schemeClr val="tx1">
                    <a:lumMod val="65000"/>
                    <a:lumOff val="35000"/>
                  </a:schemeClr>
                </a:solidFill>
              </a:rPr>
              <a:t>En los casos de portabilidad debemos evaluar al cliente si el destino es postpago para verificar si califica.</a:t>
            </a:r>
          </a:p>
        </p:txBody>
      </p:sp>
    </p:spTree>
    <p:extLst>
      <p:ext uri="{BB962C8B-B14F-4D97-AF65-F5344CB8AC3E}">
        <p14:creationId xmlns:p14="http://schemas.microsoft.com/office/powerpoint/2010/main" val="43965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down)">
                                      <p:cBhvr>
                                        <p:cTn id="24" dur="500"/>
                                        <p:tgtEl>
                                          <p:spTgt spid="4"/>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animBg="1"/>
      <p:bldP spid="1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E5DD3ABF-3355-47B3-8B1A-3B11F355F12A}"/>
              </a:ext>
            </a:extLst>
          </p:cNvPr>
          <p:cNvSpPr>
            <a:spLocks noGrp="1"/>
          </p:cNvSpPr>
          <p:nvPr>
            <p:ph type="sldNum" sz="quarter" idx="12"/>
          </p:nvPr>
        </p:nvSpPr>
        <p:spPr/>
        <p:txBody>
          <a:bodyPr/>
          <a:lstStyle/>
          <a:p>
            <a:fld id="{A3945DB8-8969-4579-9EA6-038FDDAFF65B}" type="slidenum">
              <a:rPr lang="es-PE" smtClean="0"/>
              <a:t>66</a:t>
            </a:fld>
            <a:endParaRPr lang="es-PE"/>
          </a:p>
        </p:txBody>
      </p:sp>
      <p:sp>
        <p:nvSpPr>
          <p:cNvPr id="3" name="Título 2">
            <a:extLst>
              <a:ext uri="{FF2B5EF4-FFF2-40B4-BE49-F238E27FC236}">
                <a16:creationId xmlns:a16="http://schemas.microsoft.com/office/drawing/2014/main" id="{DCBE5427-0E39-4C97-BF7C-9D7A623ACD17}"/>
              </a:ext>
            </a:extLst>
          </p:cNvPr>
          <p:cNvSpPr>
            <a:spLocks noGrp="1"/>
          </p:cNvSpPr>
          <p:nvPr>
            <p:ph type="title"/>
          </p:nvPr>
        </p:nvSpPr>
        <p:spPr/>
        <p:txBody>
          <a:bodyPr>
            <a:normAutofit fontScale="90000"/>
          </a:bodyPr>
          <a:lstStyle/>
          <a:p>
            <a:r>
              <a:rPr lang="es-PE" dirty="0"/>
              <a:t>Proceso de venta postpago móvil_</a:t>
            </a:r>
          </a:p>
        </p:txBody>
      </p:sp>
      <p:pic>
        <p:nvPicPr>
          <p:cNvPr id="4" name="Imagen 3">
            <a:extLst>
              <a:ext uri="{FF2B5EF4-FFF2-40B4-BE49-F238E27FC236}">
                <a16:creationId xmlns:a16="http://schemas.microsoft.com/office/drawing/2014/main" id="{59FDBA38-014F-4F27-8EAB-7A1CE89118E5}"/>
              </a:ext>
            </a:extLst>
          </p:cNvPr>
          <p:cNvPicPr>
            <a:picLocks noChangeAspect="1"/>
          </p:cNvPicPr>
          <p:nvPr/>
        </p:nvPicPr>
        <p:blipFill>
          <a:blip r:embed="rId2"/>
          <a:stretch>
            <a:fillRect/>
          </a:stretch>
        </p:blipFill>
        <p:spPr>
          <a:xfrm>
            <a:off x="1358900" y="1333500"/>
            <a:ext cx="7200900" cy="4905375"/>
          </a:xfrm>
          <a:prstGeom prst="rect">
            <a:avLst/>
          </a:prstGeom>
        </p:spPr>
      </p:pic>
      <p:pic>
        <p:nvPicPr>
          <p:cNvPr id="5" name="Imagen 4">
            <a:extLst>
              <a:ext uri="{FF2B5EF4-FFF2-40B4-BE49-F238E27FC236}">
                <a16:creationId xmlns:a16="http://schemas.microsoft.com/office/drawing/2014/main" id="{4BF06819-1359-4848-8CF8-7853697EF2B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flipH="1">
            <a:off x="9365074" y="1203234"/>
            <a:ext cx="1842868" cy="5052458"/>
          </a:xfrm>
          <a:prstGeom prst="rect">
            <a:avLst/>
          </a:prstGeom>
        </p:spPr>
      </p:pic>
      <p:sp>
        <p:nvSpPr>
          <p:cNvPr id="6" name="CuadroTexto 5">
            <a:extLst>
              <a:ext uri="{FF2B5EF4-FFF2-40B4-BE49-F238E27FC236}">
                <a16:creationId xmlns:a16="http://schemas.microsoft.com/office/drawing/2014/main" id="{7D53AEA6-7D2E-44DF-9DF3-304D85547814}"/>
              </a:ext>
            </a:extLst>
          </p:cNvPr>
          <p:cNvSpPr txBox="1"/>
          <p:nvPr/>
        </p:nvSpPr>
        <p:spPr>
          <a:xfrm>
            <a:off x="663977" y="5228982"/>
            <a:ext cx="8411565" cy="923330"/>
          </a:xfrm>
          <a:prstGeom prst="rect">
            <a:avLst/>
          </a:prstGeom>
          <a:solidFill>
            <a:schemeClr val="bg1"/>
          </a:solidFill>
          <a:ln w="38100">
            <a:solidFill>
              <a:srgbClr val="FF6702"/>
            </a:solidFill>
            <a:prstDash val="sysDash"/>
          </a:ln>
        </p:spPr>
        <p:txBody>
          <a:bodyPr wrap="square" rtlCol="0">
            <a:spAutoFit/>
          </a:bodyPr>
          <a:lstStyle/>
          <a:p>
            <a:pPr algn="ctr"/>
            <a:r>
              <a:rPr lang="es-PE" b="1" dirty="0">
                <a:solidFill>
                  <a:srgbClr val="4D4D4D"/>
                </a:solidFill>
              </a:rPr>
              <a:t>Se debe validar tanto la Capacidad de Endeudamiento como la Cuota VEP. La CE es total.</a:t>
            </a:r>
          </a:p>
          <a:p>
            <a:pPr algn="ctr"/>
            <a:r>
              <a:rPr lang="es-PE" b="1" dirty="0">
                <a:solidFill>
                  <a:srgbClr val="4D4D4D"/>
                </a:solidFill>
              </a:rPr>
              <a:t>Así mismo, respeta la cuota máxima VEP por plan (Calculadora VEP).</a:t>
            </a:r>
          </a:p>
        </p:txBody>
      </p:sp>
    </p:spTree>
    <p:extLst>
      <p:ext uri="{BB962C8B-B14F-4D97-AF65-F5344CB8AC3E}">
        <p14:creationId xmlns:p14="http://schemas.microsoft.com/office/powerpoint/2010/main" val="11495164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2CBE700-088F-4344-94C4-22F81EAECDED}"/>
              </a:ext>
            </a:extLst>
          </p:cNvPr>
          <p:cNvSpPr>
            <a:spLocks noGrp="1"/>
          </p:cNvSpPr>
          <p:nvPr>
            <p:ph type="sldNum" sz="quarter" idx="12"/>
          </p:nvPr>
        </p:nvSpPr>
        <p:spPr/>
        <p:txBody>
          <a:bodyPr/>
          <a:lstStyle/>
          <a:p>
            <a:fld id="{A3945DB8-8969-4579-9EA6-038FDDAFF65B}" type="slidenum">
              <a:rPr lang="es-PE" smtClean="0"/>
              <a:t>67</a:t>
            </a:fld>
            <a:endParaRPr lang="es-PE"/>
          </a:p>
        </p:txBody>
      </p:sp>
      <p:sp>
        <p:nvSpPr>
          <p:cNvPr id="3" name="Título 2">
            <a:extLst>
              <a:ext uri="{FF2B5EF4-FFF2-40B4-BE49-F238E27FC236}">
                <a16:creationId xmlns:a16="http://schemas.microsoft.com/office/drawing/2014/main" id="{BA295564-5BB1-4046-86A5-2958FB247077}"/>
              </a:ext>
            </a:extLst>
          </p:cNvPr>
          <p:cNvSpPr>
            <a:spLocks noGrp="1"/>
          </p:cNvSpPr>
          <p:nvPr>
            <p:ph type="title"/>
          </p:nvPr>
        </p:nvSpPr>
        <p:spPr/>
        <p:txBody>
          <a:bodyPr>
            <a:normAutofit fontScale="90000"/>
          </a:bodyPr>
          <a:lstStyle/>
          <a:p>
            <a:r>
              <a:rPr lang="es-PE" dirty="0"/>
              <a:t>Proceso de venta postpago móvil_</a:t>
            </a:r>
          </a:p>
        </p:txBody>
      </p:sp>
      <p:graphicFrame>
        <p:nvGraphicFramePr>
          <p:cNvPr id="4" name="3 Tabla">
            <a:extLst>
              <a:ext uri="{FF2B5EF4-FFF2-40B4-BE49-F238E27FC236}">
                <a16:creationId xmlns:a16="http://schemas.microsoft.com/office/drawing/2014/main" id="{E6122A4A-C205-4B40-A521-AB377659F580}"/>
              </a:ext>
            </a:extLst>
          </p:cNvPr>
          <p:cNvGraphicFramePr>
            <a:graphicFrameLocks noGrp="1"/>
          </p:cNvGraphicFramePr>
          <p:nvPr>
            <p:extLst/>
          </p:nvPr>
        </p:nvGraphicFramePr>
        <p:xfrm>
          <a:off x="1588729" y="2265016"/>
          <a:ext cx="6579152" cy="3106274"/>
        </p:xfrm>
        <a:graphic>
          <a:graphicData uri="http://schemas.openxmlformats.org/drawingml/2006/table">
            <a:tbl>
              <a:tblPr/>
              <a:tblGrid>
                <a:gridCol w="492649">
                  <a:extLst>
                    <a:ext uri="{9D8B030D-6E8A-4147-A177-3AD203B41FA5}">
                      <a16:colId xmlns:a16="http://schemas.microsoft.com/office/drawing/2014/main" val="20000"/>
                    </a:ext>
                  </a:extLst>
                </a:gridCol>
                <a:gridCol w="745286">
                  <a:extLst>
                    <a:ext uri="{9D8B030D-6E8A-4147-A177-3AD203B41FA5}">
                      <a16:colId xmlns:a16="http://schemas.microsoft.com/office/drawing/2014/main" val="20002"/>
                    </a:ext>
                  </a:extLst>
                </a:gridCol>
                <a:gridCol w="5341217">
                  <a:extLst>
                    <a:ext uri="{9D8B030D-6E8A-4147-A177-3AD203B41FA5}">
                      <a16:colId xmlns:a16="http://schemas.microsoft.com/office/drawing/2014/main" val="20003"/>
                    </a:ext>
                  </a:extLst>
                </a:gridCol>
              </a:tblGrid>
              <a:tr h="453512">
                <a:tc gridSpan="3">
                  <a:txBody>
                    <a:bodyPr/>
                    <a:lstStyle/>
                    <a:p>
                      <a:pPr algn="ctr" fontAlgn="b"/>
                      <a:r>
                        <a:rPr lang="es-MX" sz="2400" b="0" i="0" u="none" strike="noStrike" dirty="0">
                          <a:solidFill>
                            <a:srgbClr val="FFFFFF"/>
                          </a:solidFill>
                          <a:effectLst/>
                          <a:latin typeface="Calibri"/>
                        </a:rPr>
                        <a:t>Etiquetas de evaluación crediticia</a:t>
                      </a:r>
                    </a:p>
                  </a:txBody>
                  <a:tcPr marL="9077" marR="9077" marT="9077" marB="0" anchor="ctr">
                    <a:lnL>
                      <a:noFill/>
                    </a:lnL>
                    <a:lnR>
                      <a:noFill/>
                    </a:lnR>
                    <a:lnT>
                      <a:noFill/>
                    </a:lnT>
                    <a:lnB>
                      <a:noFill/>
                    </a:lnB>
                    <a:solidFill>
                      <a:srgbClr val="808080"/>
                    </a:solidFill>
                  </a:tcPr>
                </a:tc>
                <a:tc hMerge="1">
                  <a:txBody>
                    <a:bodyPr/>
                    <a:lstStyle/>
                    <a:p>
                      <a:endParaRPr lang="es-MX"/>
                    </a:p>
                  </a:txBody>
                  <a:tcPr>
                    <a:lnL w="12700" cmpd="sng">
                      <a:noFill/>
                      <a:prstDash val="solid"/>
                    </a:lnL>
                  </a:tcPr>
                </a:tc>
                <a:tc hMerge="1">
                  <a:txBody>
                    <a:bodyPr/>
                    <a:lstStyle/>
                    <a:p>
                      <a:endParaRPr lang="es-MX"/>
                    </a:p>
                  </a:txBody>
                  <a:tcPr/>
                </a:tc>
                <a:extLst>
                  <a:ext uri="{0D108BD9-81ED-4DB2-BD59-A6C34878D82A}">
                    <a16:rowId xmlns:a16="http://schemas.microsoft.com/office/drawing/2014/main" val="10000"/>
                  </a:ext>
                </a:extLst>
              </a:tr>
              <a:tr h="250921">
                <a:tc>
                  <a:txBody>
                    <a:bodyPr/>
                    <a:lstStyle/>
                    <a:p>
                      <a:pPr algn="ctr" fontAlgn="b"/>
                      <a:endParaRPr lang="es-MX" sz="1400" b="0" i="0" u="none" strike="noStrike">
                        <a:solidFill>
                          <a:srgbClr val="000000"/>
                        </a:solidFill>
                        <a:effectLst/>
                        <a:latin typeface="Calibri"/>
                      </a:endParaRPr>
                    </a:p>
                  </a:txBody>
                  <a:tcPr marL="9077" marR="9077" marT="9077" marB="0" anchor="ctr">
                    <a:lnL>
                      <a:noFill/>
                    </a:lnL>
                    <a:lnR>
                      <a:noFill/>
                    </a:lnR>
                    <a:lnT>
                      <a:noFill/>
                    </a:lnT>
                    <a:lnB>
                      <a:noFill/>
                    </a:lnB>
                  </a:tcPr>
                </a:tc>
                <a:tc>
                  <a:txBody>
                    <a:bodyPr/>
                    <a:lstStyle/>
                    <a:p>
                      <a:pPr algn="ctr" fontAlgn="b"/>
                      <a:endParaRPr lang="es-MX" sz="1400" b="0" i="0" u="none" strike="noStrike">
                        <a:solidFill>
                          <a:srgbClr val="000000"/>
                        </a:solidFill>
                        <a:effectLst/>
                        <a:latin typeface="Calibri"/>
                      </a:endParaRPr>
                    </a:p>
                  </a:txBody>
                  <a:tcPr marL="9077" marR="9077" marT="9077" marB="0" anchor="ctr">
                    <a:lnL>
                      <a:noFill/>
                    </a:lnL>
                    <a:lnR>
                      <a:noFill/>
                    </a:lnR>
                    <a:lnB w="12700" cap="flat" cmpd="sng" algn="ctr">
                      <a:solidFill>
                        <a:srgbClr val="000000"/>
                      </a:solidFill>
                      <a:prstDash val="solid"/>
                      <a:round/>
                      <a:headEnd type="none" w="med" len="med"/>
                      <a:tailEnd type="none" w="med" len="med"/>
                    </a:lnB>
                  </a:tcPr>
                </a:tc>
                <a:tc>
                  <a:txBody>
                    <a:bodyPr/>
                    <a:lstStyle/>
                    <a:p>
                      <a:pPr algn="ctr" fontAlgn="b"/>
                      <a:endParaRPr lang="es-MX" sz="1400" b="0" i="0" u="none" strike="noStrike" dirty="0">
                        <a:solidFill>
                          <a:srgbClr val="000000"/>
                        </a:solidFill>
                        <a:effectLst/>
                        <a:latin typeface="Calibri"/>
                      </a:endParaRPr>
                    </a:p>
                  </a:txBody>
                  <a:tcPr marL="9077" marR="9077" marT="9077"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23496">
                <a:tc rowSpan="2">
                  <a:txBody>
                    <a:bodyPr/>
                    <a:lstStyle/>
                    <a:p>
                      <a:pPr algn="ctr" fontAlgn="ctr"/>
                      <a:r>
                        <a:rPr lang="es-MX" sz="1400" b="0" i="0" u="none" strike="noStrike" dirty="0">
                          <a:solidFill>
                            <a:srgbClr val="FFFFFF"/>
                          </a:solidFill>
                          <a:effectLst/>
                          <a:latin typeface="Calibri"/>
                        </a:rPr>
                        <a:t>Venta</a:t>
                      </a:r>
                    </a:p>
                  </a:txBody>
                  <a:tcPr marL="9077" marR="9077" marT="9077"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algn="ctr" fontAlgn="ctr"/>
                      <a:r>
                        <a:rPr lang="es-MX" sz="1100" b="0" i="0" u="none" strike="noStrike">
                          <a:solidFill>
                            <a:srgbClr val="000000"/>
                          </a:solidFill>
                          <a:effectLst/>
                          <a:latin typeface="Wingdings"/>
                        </a:rPr>
                        <a:t>è</a:t>
                      </a:r>
                    </a:p>
                  </a:txBody>
                  <a:tcPr marL="9077" marR="9077" marT="9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MX" sz="1400" b="0" i="0" u="none" strike="noStrike" dirty="0">
                          <a:solidFill>
                            <a:srgbClr val="1F497D"/>
                          </a:solidFill>
                          <a:effectLst/>
                          <a:latin typeface="+mn-lt"/>
                        </a:rPr>
                        <a:t>VENTA - PLANES ENTEL CHIP Y/O VEP</a:t>
                      </a:r>
                    </a:p>
                  </a:txBody>
                  <a:tcPr marL="9077" marR="9077" marT="9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16875">
                <a:tc vMerge="1">
                  <a:txBody>
                    <a:bodyPr/>
                    <a:lstStyle/>
                    <a:p>
                      <a:endParaRPr lang="es-MX"/>
                    </a:p>
                  </a:txBody>
                  <a:tcPr>
                    <a:lnT w="12700" cap="flat" cmpd="sng" algn="ctr">
                      <a:solidFill>
                        <a:srgbClr val="000000"/>
                      </a:solidFill>
                      <a:prstDash val="solid"/>
                      <a:round/>
                      <a:headEnd type="none" w="med" len="med"/>
                      <a:tailEnd type="none" w="med" len="med"/>
                    </a:lnT>
                  </a:tcPr>
                </a:tc>
                <a:tc>
                  <a:txBody>
                    <a:bodyPr/>
                    <a:lstStyle/>
                    <a:p>
                      <a:pPr algn="ctr" fontAlgn="ctr"/>
                      <a:r>
                        <a:rPr lang="es-MX" sz="1100" b="0" i="0" u="none" strike="noStrike">
                          <a:solidFill>
                            <a:srgbClr val="000000"/>
                          </a:solidFill>
                          <a:effectLst/>
                          <a:latin typeface="Wingdings"/>
                        </a:rPr>
                        <a:t>è</a:t>
                      </a:r>
                    </a:p>
                  </a:txBody>
                  <a:tcPr marL="9077" marR="9077" marT="9077" marB="0" anchor="ctr">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s-MX" sz="1400" b="0" i="0" u="none" strike="noStrike" dirty="0">
                          <a:solidFill>
                            <a:srgbClr val="00B050"/>
                          </a:solidFill>
                          <a:effectLst/>
                          <a:latin typeface="+mn-lt"/>
                        </a:rPr>
                        <a:t>SOLO PLANES ENTEL CHIP</a:t>
                      </a:r>
                    </a:p>
                  </a:txBody>
                  <a:tcPr marL="9077" marR="9077" marT="9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16875">
                <a:tc>
                  <a:txBody>
                    <a:bodyPr/>
                    <a:lstStyle/>
                    <a:p>
                      <a:pPr algn="l" fontAlgn="b"/>
                      <a:endParaRPr lang="es-MX" sz="1100" b="0" i="0" u="none" strike="noStrike" dirty="0">
                        <a:solidFill>
                          <a:srgbClr val="000000"/>
                        </a:solidFill>
                        <a:effectLst/>
                        <a:latin typeface="Times New Roman"/>
                      </a:endParaRPr>
                    </a:p>
                  </a:txBody>
                  <a:tcPr marL="9077" marR="9077" marT="9077" marB="0" vert="vert27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s-MX" sz="1100" b="0" i="0" u="none" strike="noStrike" dirty="0">
                        <a:solidFill>
                          <a:srgbClr val="000000"/>
                        </a:solidFill>
                        <a:effectLst/>
                        <a:latin typeface="Calibri"/>
                      </a:endParaRPr>
                    </a:p>
                  </a:txBody>
                  <a:tcPr marL="9077" marR="9077" marT="9077"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s-MX" sz="1400" b="0" i="0" u="none" strike="noStrike" dirty="0">
                        <a:solidFill>
                          <a:srgbClr val="000000"/>
                        </a:solidFill>
                        <a:effectLst/>
                        <a:latin typeface="+mn-lt"/>
                      </a:endParaRPr>
                    </a:p>
                  </a:txBody>
                  <a:tcPr marL="9077" marR="9077" marT="9077"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439787">
                <a:tc rowSpan="4">
                  <a:txBody>
                    <a:bodyPr/>
                    <a:lstStyle/>
                    <a:p>
                      <a:pPr algn="ctr" fontAlgn="ctr"/>
                      <a:r>
                        <a:rPr lang="es-MX" sz="1400" b="0" i="0" u="none" strike="noStrike" dirty="0">
                          <a:solidFill>
                            <a:srgbClr val="FFFFFF"/>
                          </a:solidFill>
                          <a:effectLst/>
                          <a:latin typeface="Calibri"/>
                        </a:rPr>
                        <a:t>Portabilidad</a:t>
                      </a:r>
                    </a:p>
                  </a:txBody>
                  <a:tcPr marL="9077" marR="9077" marT="9077"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algn="ctr" fontAlgn="ctr"/>
                      <a:r>
                        <a:rPr lang="es-MX" sz="1100" b="0" i="0" u="none" strike="noStrike" dirty="0">
                          <a:solidFill>
                            <a:srgbClr val="000000"/>
                          </a:solidFill>
                          <a:effectLst/>
                          <a:latin typeface="Wingdings"/>
                        </a:rPr>
                        <a:t>è</a:t>
                      </a:r>
                    </a:p>
                  </a:txBody>
                  <a:tcPr marL="9077" marR="9077" marT="9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MX" sz="1400" b="0" i="0" u="none" strike="noStrike" dirty="0">
                          <a:solidFill>
                            <a:srgbClr val="1F497D"/>
                          </a:solidFill>
                          <a:effectLst/>
                          <a:latin typeface="+mn-lt"/>
                        </a:rPr>
                        <a:t>PORTABILIDAD - PLANES ENTEL CHIP Y/O VEP</a:t>
                      </a:r>
                    </a:p>
                  </a:txBody>
                  <a:tcPr marL="9077" marR="9077" marT="9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71058">
                <a:tc vMerge="1">
                  <a:txBody>
                    <a:bodyPr/>
                    <a:lstStyle/>
                    <a:p>
                      <a:endParaRPr lang="es-MX"/>
                    </a:p>
                  </a:txBody>
                  <a:tcPr/>
                </a:tc>
                <a:tc>
                  <a:txBody>
                    <a:bodyPr/>
                    <a:lstStyle/>
                    <a:p>
                      <a:pPr algn="ctr" fontAlgn="ctr"/>
                      <a:r>
                        <a:rPr lang="es-MX" sz="1100" b="0" i="0" u="none" strike="noStrike" dirty="0">
                          <a:solidFill>
                            <a:srgbClr val="000000"/>
                          </a:solidFill>
                          <a:effectLst/>
                          <a:latin typeface="Wingdings"/>
                        </a:rPr>
                        <a:t>è</a:t>
                      </a:r>
                    </a:p>
                  </a:txBody>
                  <a:tcPr marL="9077" marR="9077" marT="9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MX" sz="1400" b="0" i="0" u="none" strike="noStrike" dirty="0">
                          <a:solidFill>
                            <a:srgbClr val="1F497D"/>
                          </a:solidFill>
                          <a:effectLst/>
                          <a:latin typeface="+mn-lt"/>
                        </a:rPr>
                        <a:t>VR PORTA - PLANES ENTEL CHIP Y/O VEP</a:t>
                      </a:r>
                    </a:p>
                  </a:txBody>
                  <a:tcPr marL="9077" marR="9077" marT="9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16875">
                <a:tc vMerge="1">
                  <a:txBody>
                    <a:bodyPr/>
                    <a:lstStyle/>
                    <a:p>
                      <a:endParaRPr lang="es-MX"/>
                    </a:p>
                  </a:txBody>
                  <a:tcPr>
                    <a:lnT w="12700" cap="flat" cmpd="sng" algn="ctr">
                      <a:solidFill>
                        <a:srgbClr val="000000"/>
                      </a:solidFill>
                      <a:prstDash val="solid"/>
                      <a:round/>
                      <a:headEnd type="none" w="med" len="med"/>
                      <a:tailEnd type="none" w="med" len="med"/>
                    </a:lnT>
                  </a:tcPr>
                </a:tc>
                <a:tc>
                  <a:txBody>
                    <a:bodyPr/>
                    <a:lstStyle/>
                    <a:p>
                      <a:pPr algn="ctr" fontAlgn="ctr"/>
                      <a:r>
                        <a:rPr lang="es-MX" sz="1100" b="0" i="0" u="none" strike="noStrike">
                          <a:solidFill>
                            <a:srgbClr val="000000"/>
                          </a:solidFill>
                          <a:effectLst/>
                          <a:latin typeface="Wingdings"/>
                        </a:rPr>
                        <a:t>è</a:t>
                      </a:r>
                    </a:p>
                  </a:txBody>
                  <a:tcPr marL="9077" marR="9077" marT="9077" marB="0" anchor="ctr">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PE" sz="1400" b="0" i="0" u="none" strike="noStrike" dirty="0">
                          <a:solidFill>
                            <a:srgbClr val="00B050"/>
                          </a:solidFill>
                          <a:effectLst/>
                          <a:latin typeface="+mn-lt"/>
                        </a:rPr>
                        <a:t>PORTABILIDAD - SOLO PLANES ENTEL CHIP </a:t>
                      </a:r>
                    </a:p>
                  </a:txBody>
                  <a:tcPr marL="9077" marR="9077" marT="9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316875">
                <a:tc vMerge="1">
                  <a:txBody>
                    <a:bodyPr/>
                    <a:lstStyle/>
                    <a:p>
                      <a:endParaRPr lang="es-MX"/>
                    </a:p>
                  </a:txBody>
                  <a:tcPr/>
                </a:tc>
                <a:tc>
                  <a:txBody>
                    <a:bodyPr/>
                    <a:lstStyle/>
                    <a:p>
                      <a:pPr algn="ctr" fontAlgn="ctr"/>
                      <a:r>
                        <a:rPr lang="es-MX" sz="1100" b="0" i="0" u="none" strike="noStrike" dirty="0">
                          <a:solidFill>
                            <a:srgbClr val="000000"/>
                          </a:solidFill>
                          <a:effectLst/>
                          <a:latin typeface="Wingdings"/>
                        </a:rPr>
                        <a:t>è</a:t>
                      </a:r>
                    </a:p>
                  </a:txBody>
                  <a:tcPr marL="9077" marR="9077" marT="9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s-MX" sz="1400" b="0" i="0" u="none" strike="noStrike" dirty="0">
                          <a:solidFill>
                            <a:srgbClr val="00B050"/>
                          </a:solidFill>
                          <a:effectLst/>
                          <a:latin typeface="+mn-lt"/>
                        </a:rPr>
                        <a:t>(VR PORTA) - SOLO PLANES ENTEL CHIP</a:t>
                      </a:r>
                    </a:p>
                  </a:txBody>
                  <a:tcPr marL="9077" marR="9077" marT="9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pic>
        <p:nvPicPr>
          <p:cNvPr id="5" name="Imagen 4">
            <a:extLst>
              <a:ext uri="{FF2B5EF4-FFF2-40B4-BE49-F238E27FC236}">
                <a16:creationId xmlns:a16="http://schemas.microsoft.com/office/drawing/2014/main" id="{70DF89A1-B1F4-4A19-B538-67247204881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80555" y="1774300"/>
            <a:ext cx="1462645" cy="1462645"/>
          </a:xfrm>
          <a:prstGeom prst="rect">
            <a:avLst/>
          </a:prstGeom>
        </p:spPr>
      </p:pic>
      <p:pic>
        <p:nvPicPr>
          <p:cNvPr id="6" name="Imagen 5">
            <a:extLst>
              <a:ext uri="{FF2B5EF4-FFF2-40B4-BE49-F238E27FC236}">
                <a16:creationId xmlns:a16="http://schemas.microsoft.com/office/drawing/2014/main" id="{1CD32E10-F751-4F70-BE49-447FEE6735E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11877" y="3906345"/>
            <a:ext cx="1589256" cy="1589256"/>
          </a:xfrm>
          <a:prstGeom prst="rect">
            <a:avLst/>
          </a:prstGeom>
        </p:spPr>
      </p:pic>
      <p:pic>
        <p:nvPicPr>
          <p:cNvPr id="7" name="Picture 2" descr="Resultado de imagen para check png">
            <a:extLst>
              <a:ext uri="{FF2B5EF4-FFF2-40B4-BE49-F238E27FC236}">
                <a16:creationId xmlns:a16="http://schemas.microsoft.com/office/drawing/2014/main" id="{C9E69144-E351-4503-9792-5BAB576B69AE}"/>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358900" y="1526808"/>
            <a:ext cx="459658" cy="459658"/>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a:extLst>
              <a:ext uri="{FF2B5EF4-FFF2-40B4-BE49-F238E27FC236}">
                <a16:creationId xmlns:a16="http://schemas.microsoft.com/office/drawing/2014/main" id="{1C83D517-CBE7-4D47-B9BD-4329A3E7B274}"/>
              </a:ext>
            </a:extLst>
          </p:cNvPr>
          <p:cNvSpPr/>
          <p:nvPr/>
        </p:nvSpPr>
        <p:spPr>
          <a:xfrm>
            <a:off x="1818558" y="1539335"/>
            <a:ext cx="5649042" cy="461665"/>
          </a:xfrm>
          <a:prstGeom prst="rect">
            <a:avLst/>
          </a:prstGeom>
        </p:spPr>
        <p:txBody>
          <a:bodyPr wrap="square">
            <a:spAutoFit/>
          </a:bodyPr>
          <a:lstStyle/>
          <a:p>
            <a:r>
              <a:rPr lang="es-PE" sz="2400" dirty="0">
                <a:solidFill>
                  <a:srgbClr val="00B050"/>
                </a:solidFill>
                <a:cs typeface="Calibri" panose="020F0502020204030204" pitchFamily="34" charset="0"/>
              </a:rPr>
              <a:t>Etiquetas de evaluación actualizadas_</a:t>
            </a:r>
            <a:endParaRPr lang="es-PE" sz="2400" b="1" i="1" dirty="0">
              <a:solidFill>
                <a:srgbClr val="00B050"/>
              </a:solidFill>
              <a:cs typeface="Calibri" panose="020F0502020204030204" pitchFamily="34" charset="0"/>
            </a:endParaRPr>
          </a:p>
        </p:txBody>
      </p:sp>
      <p:sp>
        <p:nvSpPr>
          <p:cNvPr id="9" name="Rectángulo 8">
            <a:extLst>
              <a:ext uri="{FF2B5EF4-FFF2-40B4-BE49-F238E27FC236}">
                <a16:creationId xmlns:a16="http://schemas.microsoft.com/office/drawing/2014/main" id="{C4047939-5F3C-4E61-BC8C-F52696B1028A}"/>
              </a:ext>
            </a:extLst>
          </p:cNvPr>
          <p:cNvSpPr/>
          <p:nvPr/>
        </p:nvSpPr>
        <p:spPr>
          <a:xfrm>
            <a:off x="8167881" y="5734716"/>
            <a:ext cx="3365024" cy="369332"/>
          </a:xfrm>
          <a:prstGeom prst="rect">
            <a:avLst/>
          </a:prstGeom>
        </p:spPr>
        <p:txBody>
          <a:bodyPr wrap="none">
            <a:spAutoFit/>
          </a:bodyPr>
          <a:lstStyle/>
          <a:p>
            <a:r>
              <a:rPr lang="es-PE" dirty="0">
                <a:solidFill>
                  <a:schemeClr val="tx1">
                    <a:lumMod val="65000"/>
                    <a:lumOff val="35000"/>
                  </a:schemeClr>
                </a:solidFill>
              </a:rPr>
              <a:t>Etiquetas sujetas a variaciones</a:t>
            </a:r>
            <a:endParaRPr lang="es-PE" dirty="0"/>
          </a:p>
        </p:txBody>
      </p:sp>
    </p:spTree>
    <p:extLst>
      <p:ext uri="{BB962C8B-B14F-4D97-AF65-F5344CB8AC3E}">
        <p14:creationId xmlns:p14="http://schemas.microsoft.com/office/powerpoint/2010/main" val="32430883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E2EA81F-ED22-4AD7-9F29-34C2E7781749}"/>
              </a:ext>
            </a:extLst>
          </p:cNvPr>
          <p:cNvSpPr>
            <a:spLocks noGrp="1"/>
          </p:cNvSpPr>
          <p:nvPr>
            <p:ph type="sldNum" sz="quarter" idx="12"/>
          </p:nvPr>
        </p:nvSpPr>
        <p:spPr/>
        <p:txBody>
          <a:bodyPr/>
          <a:lstStyle/>
          <a:p>
            <a:fld id="{A3945DB8-8969-4579-9EA6-038FDDAFF65B}" type="slidenum">
              <a:rPr lang="es-PE" smtClean="0"/>
              <a:t>68</a:t>
            </a:fld>
            <a:endParaRPr lang="es-PE"/>
          </a:p>
        </p:txBody>
      </p:sp>
      <p:sp>
        <p:nvSpPr>
          <p:cNvPr id="3" name="Título 2">
            <a:extLst>
              <a:ext uri="{FF2B5EF4-FFF2-40B4-BE49-F238E27FC236}">
                <a16:creationId xmlns:a16="http://schemas.microsoft.com/office/drawing/2014/main" id="{501445CE-016E-425E-80CA-BB85E7F92754}"/>
              </a:ext>
            </a:extLst>
          </p:cNvPr>
          <p:cNvSpPr>
            <a:spLocks noGrp="1"/>
          </p:cNvSpPr>
          <p:nvPr>
            <p:ph type="title"/>
          </p:nvPr>
        </p:nvSpPr>
        <p:spPr/>
        <p:txBody>
          <a:bodyPr>
            <a:normAutofit fontScale="90000"/>
          </a:bodyPr>
          <a:lstStyle/>
          <a:p>
            <a:r>
              <a:rPr lang="es-PE" dirty="0"/>
              <a:t>Proceso de venta postpago móvil_</a:t>
            </a:r>
          </a:p>
        </p:txBody>
      </p:sp>
      <p:grpSp>
        <p:nvGrpSpPr>
          <p:cNvPr id="4" name="Grupo 3">
            <a:extLst>
              <a:ext uri="{FF2B5EF4-FFF2-40B4-BE49-F238E27FC236}">
                <a16:creationId xmlns:a16="http://schemas.microsoft.com/office/drawing/2014/main" id="{FCEF9D43-2F39-484D-99C8-15FE9CFB6F6D}"/>
              </a:ext>
            </a:extLst>
          </p:cNvPr>
          <p:cNvGrpSpPr/>
          <p:nvPr/>
        </p:nvGrpSpPr>
        <p:grpSpPr>
          <a:xfrm>
            <a:off x="1109049" y="1724110"/>
            <a:ext cx="9966613" cy="4498168"/>
            <a:chOff x="371062" y="1205946"/>
            <a:chExt cx="10166310" cy="5261115"/>
          </a:xfrm>
        </p:grpSpPr>
        <p:pic>
          <p:nvPicPr>
            <p:cNvPr id="5" name="Imagen 4">
              <a:extLst>
                <a:ext uri="{FF2B5EF4-FFF2-40B4-BE49-F238E27FC236}">
                  <a16:creationId xmlns:a16="http://schemas.microsoft.com/office/drawing/2014/main" id="{EF45746B-F24E-4F0D-82BC-A8436BFE4853}"/>
                </a:ext>
              </a:extLst>
            </p:cNvPr>
            <p:cNvPicPr>
              <a:picLocks noChangeAspect="1"/>
            </p:cNvPicPr>
            <p:nvPr/>
          </p:nvPicPr>
          <p:blipFill rotWithShape="1">
            <a:blip r:embed="rId2" cstate="screen">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a:ext>
              </a:extLst>
            </a:blip>
            <a:srcRect r="546"/>
            <a:stretch/>
          </p:blipFill>
          <p:spPr>
            <a:xfrm>
              <a:off x="371062" y="1205946"/>
              <a:ext cx="10166310" cy="5261115"/>
            </a:xfrm>
            <a:prstGeom prst="rect">
              <a:avLst/>
            </a:prstGeom>
            <a:ln>
              <a:noFill/>
            </a:ln>
          </p:spPr>
        </p:pic>
        <p:sp>
          <p:nvSpPr>
            <p:cNvPr id="6" name="Rectángulo redondeado 3">
              <a:extLst>
                <a:ext uri="{FF2B5EF4-FFF2-40B4-BE49-F238E27FC236}">
                  <a16:creationId xmlns:a16="http://schemas.microsoft.com/office/drawing/2014/main" id="{0B4B1F7B-A2CF-4EB2-BD08-AF0615D2C515}"/>
                </a:ext>
              </a:extLst>
            </p:cNvPr>
            <p:cNvSpPr/>
            <p:nvPr/>
          </p:nvSpPr>
          <p:spPr>
            <a:xfrm>
              <a:off x="500063" y="1533526"/>
              <a:ext cx="1341437" cy="24288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7" name="Rectángulo redondeado 4">
              <a:extLst>
                <a:ext uri="{FF2B5EF4-FFF2-40B4-BE49-F238E27FC236}">
                  <a16:creationId xmlns:a16="http://schemas.microsoft.com/office/drawing/2014/main" id="{1DCB7FE5-8085-4E67-8816-45AF039ABE37}"/>
                </a:ext>
              </a:extLst>
            </p:cNvPr>
            <p:cNvSpPr/>
            <p:nvPr/>
          </p:nvSpPr>
          <p:spPr>
            <a:xfrm>
              <a:off x="490541" y="1865869"/>
              <a:ext cx="2557459" cy="24288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8" name="Rectángulo redondeado 5">
              <a:extLst>
                <a:ext uri="{FF2B5EF4-FFF2-40B4-BE49-F238E27FC236}">
                  <a16:creationId xmlns:a16="http://schemas.microsoft.com/office/drawing/2014/main" id="{E84C6DA4-B91C-42EC-8764-81B18C035656}"/>
                </a:ext>
              </a:extLst>
            </p:cNvPr>
            <p:cNvSpPr/>
            <p:nvPr/>
          </p:nvSpPr>
          <p:spPr>
            <a:xfrm>
              <a:off x="4143375" y="1865869"/>
              <a:ext cx="833438" cy="24288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9" name="Rectángulo redondeado 6">
              <a:extLst>
                <a:ext uri="{FF2B5EF4-FFF2-40B4-BE49-F238E27FC236}">
                  <a16:creationId xmlns:a16="http://schemas.microsoft.com/office/drawing/2014/main" id="{A577A635-D004-4F7D-9D89-C81549775C9E}"/>
                </a:ext>
              </a:extLst>
            </p:cNvPr>
            <p:cNvSpPr/>
            <p:nvPr/>
          </p:nvSpPr>
          <p:spPr>
            <a:xfrm>
              <a:off x="6272211" y="1865869"/>
              <a:ext cx="2952751" cy="24288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0" name="Rectángulo redondeado 7">
              <a:extLst>
                <a:ext uri="{FF2B5EF4-FFF2-40B4-BE49-F238E27FC236}">
                  <a16:creationId xmlns:a16="http://schemas.microsoft.com/office/drawing/2014/main" id="{F64342DB-94EB-4222-B524-28FD72D3E3E5}"/>
                </a:ext>
              </a:extLst>
            </p:cNvPr>
            <p:cNvSpPr/>
            <p:nvPr/>
          </p:nvSpPr>
          <p:spPr>
            <a:xfrm>
              <a:off x="485774" y="2222027"/>
              <a:ext cx="2919414" cy="24288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1" name="Rectángulo redondeado 8">
              <a:extLst>
                <a:ext uri="{FF2B5EF4-FFF2-40B4-BE49-F238E27FC236}">
                  <a16:creationId xmlns:a16="http://schemas.microsoft.com/office/drawing/2014/main" id="{1901C876-C695-47DF-B82F-019B426F2CBC}"/>
                </a:ext>
              </a:extLst>
            </p:cNvPr>
            <p:cNvSpPr/>
            <p:nvPr/>
          </p:nvSpPr>
          <p:spPr>
            <a:xfrm>
              <a:off x="476248" y="2923778"/>
              <a:ext cx="1619252" cy="24288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2" name="Rectángulo redondeado 9">
              <a:extLst>
                <a:ext uri="{FF2B5EF4-FFF2-40B4-BE49-F238E27FC236}">
                  <a16:creationId xmlns:a16="http://schemas.microsoft.com/office/drawing/2014/main" id="{3EB269A9-7417-4D42-B022-F416DF645A67}"/>
                </a:ext>
              </a:extLst>
            </p:cNvPr>
            <p:cNvSpPr/>
            <p:nvPr/>
          </p:nvSpPr>
          <p:spPr>
            <a:xfrm>
              <a:off x="5091113" y="6141882"/>
              <a:ext cx="771525" cy="24288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pic>
        <p:nvPicPr>
          <p:cNvPr id="13" name="Imagen 12">
            <a:extLst>
              <a:ext uri="{FF2B5EF4-FFF2-40B4-BE49-F238E27FC236}">
                <a16:creationId xmlns:a16="http://schemas.microsoft.com/office/drawing/2014/main" id="{D1E2556D-765D-4DF5-A794-10AC6B7EC3F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578490" y="3502533"/>
            <a:ext cx="2960143" cy="1807801"/>
          </a:xfrm>
          <a:prstGeom prst="rect">
            <a:avLst/>
          </a:prstGeom>
        </p:spPr>
      </p:pic>
      <p:sp>
        <p:nvSpPr>
          <p:cNvPr id="14" name="CuadroTexto 13">
            <a:extLst>
              <a:ext uri="{FF2B5EF4-FFF2-40B4-BE49-F238E27FC236}">
                <a16:creationId xmlns:a16="http://schemas.microsoft.com/office/drawing/2014/main" id="{841550F8-8621-4421-B11E-49C4AE443710}"/>
              </a:ext>
            </a:extLst>
          </p:cNvPr>
          <p:cNvSpPr txBox="1"/>
          <p:nvPr/>
        </p:nvSpPr>
        <p:spPr>
          <a:xfrm>
            <a:off x="1212169" y="1218474"/>
            <a:ext cx="9705356" cy="430054"/>
          </a:xfrm>
          <a:prstGeom prst="roundRect">
            <a:avLst>
              <a:gd name="adj" fmla="val 24451"/>
            </a:avLst>
          </a:prstGeom>
          <a:noFill/>
          <a:ln w="28575">
            <a:noFill/>
          </a:ln>
        </p:spPr>
        <p:txBody>
          <a:bodyPr wrap="square" rtlCol="0" anchor="ctr">
            <a:spAutoFit/>
          </a:bodyPr>
          <a:lstStyle/>
          <a:p>
            <a:pPr algn="just"/>
            <a:r>
              <a:rPr lang="es-PE" dirty="0">
                <a:solidFill>
                  <a:srgbClr val="4D4D4D"/>
                </a:solidFill>
                <a:latin typeface="+mj-lt"/>
                <a:cs typeface="Calibri" panose="020F0502020204030204" pitchFamily="34" charset="0"/>
              </a:rPr>
              <a:t>Creamos el incidente, seleccionando las opciones aquí mostradas.</a:t>
            </a:r>
          </a:p>
        </p:txBody>
      </p:sp>
    </p:spTree>
    <p:extLst>
      <p:ext uri="{BB962C8B-B14F-4D97-AF65-F5344CB8AC3E}">
        <p14:creationId xmlns:p14="http://schemas.microsoft.com/office/powerpoint/2010/main" val="39273273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6998EA1-D2A5-4261-A8DF-F51E5DA1FCBB}"/>
              </a:ext>
            </a:extLst>
          </p:cNvPr>
          <p:cNvSpPr>
            <a:spLocks noGrp="1"/>
          </p:cNvSpPr>
          <p:nvPr>
            <p:ph type="sldNum" sz="quarter" idx="12"/>
          </p:nvPr>
        </p:nvSpPr>
        <p:spPr/>
        <p:txBody>
          <a:bodyPr/>
          <a:lstStyle/>
          <a:p>
            <a:fld id="{A3945DB8-8969-4579-9EA6-038FDDAFF65B}" type="slidenum">
              <a:rPr lang="es-PE" smtClean="0"/>
              <a:t>69</a:t>
            </a:fld>
            <a:endParaRPr lang="es-PE"/>
          </a:p>
        </p:txBody>
      </p:sp>
      <p:sp>
        <p:nvSpPr>
          <p:cNvPr id="3" name="Título 2">
            <a:extLst>
              <a:ext uri="{FF2B5EF4-FFF2-40B4-BE49-F238E27FC236}">
                <a16:creationId xmlns:a16="http://schemas.microsoft.com/office/drawing/2014/main" id="{F70A9C14-5DCB-4BB1-9105-BCC647AA89E1}"/>
              </a:ext>
            </a:extLst>
          </p:cNvPr>
          <p:cNvSpPr>
            <a:spLocks noGrp="1"/>
          </p:cNvSpPr>
          <p:nvPr>
            <p:ph type="title"/>
          </p:nvPr>
        </p:nvSpPr>
        <p:spPr/>
        <p:txBody>
          <a:bodyPr>
            <a:normAutofit fontScale="90000"/>
          </a:bodyPr>
          <a:lstStyle/>
          <a:p>
            <a:r>
              <a:rPr lang="es-PE" dirty="0"/>
              <a:t>Proceso de venta postpago móvil_</a:t>
            </a:r>
          </a:p>
        </p:txBody>
      </p:sp>
      <p:pic>
        <p:nvPicPr>
          <p:cNvPr id="4" name="Imagen 3">
            <a:extLst>
              <a:ext uri="{FF2B5EF4-FFF2-40B4-BE49-F238E27FC236}">
                <a16:creationId xmlns:a16="http://schemas.microsoft.com/office/drawing/2014/main" id="{DF1D9E9A-BF07-47DD-A612-CC54FF022A8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97895" y="2027583"/>
            <a:ext cx="8924202" cy="4232892"/>
          </a:xfrm>
          <a:prstGeom prst="rect">
            <a:avLst/>
          </a:prstGeom>
        </p:spPr>
      </p:pic>
      <p:pic>
        <p:nvPicPr>
          <p:cNvPr id="5" name="Imagen 4">
            <a:extLst>
              <a:ext uri="{FF2B5EF4-FFF2-40B4-BE49-F238E27FC236}">
                <a16:creationId xmlns:a16="http://schemas.microsoft.com/office/drawing/2014/main" id="{7E7B8A94-F52F-4DDF-ACD4-1A163B5DBEC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flipH="1">
            <a:off x="9855782" y="2123146"/>
            <a:ext cx="1509078" cy="4137329"/>
          </a:xfrm>
          <a:prstGeom prst="rect">
            <a:avLst/>
          </a:prstGeom>
        </p:spPr>
      </p:pic>
      <p:pic>
        <p:nvPicPr>
          <p:cNvPr id="6" name="Picture 2" descr="https://upload.wikimedia.org/wikipedia/commons/thumb/5/50/Yes_Check_Circle.svg/2000px-Yes_Check_Circle.svg.png">
            <a:extLst>
              <a:ext uri="{FF2B5EF4-FFF2-40B4-BE49-F238E27FC236}">
                <a16:creationId xmlns:a16="http://schemas.microsoft.com/office/drawing/2014/main" id="{49989376-8A35-45AF-94B9-EE687BEFC46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34830" y="1347884"/>
            <a:ext cx="379863" cy="423494"/>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1F95EFB9-69BE-4D2E-8DAC-FA7746BC70BE}"/>
              </a:ext>
            </a:extLst>
          </p:cNvPr>
          <p:cNvSpPr txBox="1"/>
          <p:nvPr/>
        </p:nvSpPr>
        <p:spPr>
          <a:xfrm>
            <a:off x="1528603" y="1205688"/>
            <a:ext cx="8450587" cy="707886"/>
          </a:xfrm>
          <a:prstGeom prst="rect">
            <a:avLst/>
          </a:prstGeom>
          <a:noFill/>
        </p:spPr>
        <p:txBody>
          <a:bodyPr wrap="square" rtlCol="0">
            <a:spAutoFit/>
          </a:bodyPr>
          <a:lstStyle/>
          <a:p>
            <a:r>
              <a:rPr lang="es-PE" sz="2000" dirty="0">
                <a:solidFill>
                  <a:schemeClr val="tx1">
                    <a:lumMod val="65000"/>
                    <a:lumOff val="35000"/>
                  </a:schemeClr>
                </a:solidFill>
                <a:latin typeface="+mj-lt"/>
                <a:cs typeface="Calibri" panose="020F0502020204030204" pitchFamily="34" charset="0"/>
              </a:rPr>
              <a:t>Llenamos los campos como se verifica en al parte inferior y registramos el CPUF y seleccionamos </a:t>
            </a:r>
            <a:r>
              <a:rPr lang="es-PE" sz="2000" b="1" i="1" dirty="0">
                <a:solidFill>
                  <a:schemeClr val="tx1">
                    <a:lumMod val="65000"/>
                    <a:lumOff val="35000"/>
                  </a:schemeClr>
                </a:solidFill>
                <a:latin typeface="+mj-lt"/>
                <a:cs typeface="Calibri" panose="020F0502020204030204" pitchFamily="34" charset="0"/>
              </a:rPr>
              <a:t>firma manual</a:t>
            </a:r>
            <a:r>
              <a:rPr lang="es-PE" sz="2000" dirty="0">
                <a:solidFill>
                  <a:schemeClr val="tx1">
                    <a:lumMod val="65000"/>
                    <a:lumOff val="35000"/>
                  </a:schemeClr>
                </a:solidFill>
                <a:latin typeface="+mj-lt"/>
                <a:cs typeface="Calibri" panose="020F0502020204030204" pitchFamily="34" charset="0"/>
              </a:rPr>
              <a:t>.</a:t>
            </a:r>
          </a:p>
        </p:txBody>
      </p:sp>
      <p:sp>
        <p:nvSpPr>
          <p:cNvPr id="8" name="Bocadillo: rectángulo con esquinas redondeadas 7">
            <a:extLst>
              <a:ext uri="{FF2B5EF4-FFF2-40B4-BE49-F238E27FC236}">
                <a16:creationId xmlns:a16="http://schemas.microsoft.com/office/drawing/2014/main" id="{A9BBE899-647E-49F7-BA65-9CB6B12BA30C}"/>
              </a:ext>
            </a:extLst>
          </p:cNvPr>
          <p:cNvSpPr/>
          <p:nvPr/>
        </p:nvSpPr>
        <p:spPr>
          <a:xfrm>
            <a:off x="5806938" y="4455681"/>
            <a:ext cx="4048844" cy="1136735"/>
          </a:xfrm>
          <a:prstGeom prst="wedgeRoundRectCallout">
            <a:avLst>
              <a:gd name="adj1" fmla="val 48098"/>
              <a:gd name="adj2" fmla="val -95184"/>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PE" dirty="0">
                <a:solidFill>
                  <a:schemeClr val="tx1">
                    <a:lumMod val="65000"/>
                    <a:lumOff val="35000"/>
                  </a:schemeClr>
                </a:solidFill>
              </a:rPr>
              <a:t>Así mismo, en “</a:t>
            </a:r>
            <a:r>
              <a:rPr lang="es-PE" b="1" dirty="0">
                <a:solidFill>
                  <a:schemeClr val="tx1">
                    <a:lumMod val="65000"/>
                    <a:lumOff val="35000"/>
                  </a:schemeClr>
                </a:solidFill>
              </a:rPr>
              <a:t>Notas</a:t>
            </a:r>
            <a:r>
              <a:rPr lang="es-PE" dirty="0">
                <a:solidFill>
                  <a:schemeClr val="tx1">
                    <a:lumMod val="65000"/>
                    <a:lumOff val="35000"/>
                  </a:schemeClr>
                </a:solidFill>
              </a:rPr>
              <a:t>” de la Orden, se debe colocar la siguiente glosa: </a:t>
            </a:r>
            <a:r>
              <a:rPr lang="es-PE" b="1" dirty="0">
                <a:solidFill>
                  <a:schemeClr val="tx1">
                    <a:lumMod val="65000"/>
                    <a:lumOff val="35000"/>
                  </a:schemeClr>
                </a:solidFill>
              </a:rPr>
              <a:t>“PROCESO VEP MANUAL</a:t>
            </a:r>
            <a:br>
              <a:rPr lang="es-PE" b="1" dirty="0">
                <a:solidFill>
                  <a:schemeClr val="tx1">
                    <a:lumMod val="65000"/>
                    <a:lumOff val="35000"/>
                  </a:schemeClr>
                </a:solidFill>
              </a:rPr>
            </a:br>
            <a:r>
              <a:rPr lang="es-PE" b="1" dirty="0">
                <a:solidFill>
                  <a:schemeClr val="tx1">
                    <a:lumMod val="65000"/>
                    <a:lumOff val="35000"/>
                  </a:schemeClr>
                </a:solidFill>
              </a:rPr>
              <a:t>Guía de Remisión N° XXX”</a:t>
            </a:r>
            <a:endParaRPr lang="es-PE" dirty="0">
              <a:solidFill>
                <a:schemeClr val="tx1">
                  <a:lumMod val="65000"/>
                  <a:lumOff val="35000"/>
                </a:schemeClr>
              </a:solidFill>
            </a:endParaRPr>
          </a:p>
        </p:txBody>
      </p:sp>
    </p:spTree>
    <p:extLst>
      <p:ext uri="{BB962C8B-B14F-4D97-AF65-F5344CB8AC3E}">
        <p14:creationId xmlns:p14="http://schemas.microsoft.com/office/powerpoint/2010/main" val="2599860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C4A463D-ACB8-485E-95E0-D02C609F0F5A}"/>
              </a:ext>
            </a:extLst>
          </p:cNvPr>
          <p:cNvSpPr>
            <a:spLocks noGrp="1"/>
          </p:cNvSpPr>
          <p:nvPr>
            <p:ph type="sldNum" sz="quarter" idx="12"/>
          </p:nvPr>
        </p:nvSpPr>
        <p:spPr/>
        <p:txBody>
          <a:bodyPr/>
          <a:lstStyle/>
          <a:p>
            <a:fld id="{A3945DB8-8969-4579-9EA6-038FDDAFF65B}" type="slidenum">
              <a:rPr lang="es-PE" smtClean="0"/>
              <a:t>7</a:t>
            </a:fld>
            <a:endParaRPr lang="es-PE"/>
          </a:p>
        </p:txBody>
      </p:sp>
      <p:sp>
        <p:nvSpPr>
          <p:cNvPr id="3" name="Título 2">
            <a:extLst>
              <a:ext uri="{FF2B5EF4-FFF2-40B4-BE49-F238E27FC236}">
                <a16:creationId xmlns:a16="http://schemas.microsoft.com/office/drawing/2014/main" id="{B0162DD0-3C7B-4899-8ECD-40487BBF8610}"/>
              </a:ext>
            </a:extLst>
          </p:cNvPr>
          <p:cNvSpPr>
            <a:spLocks noGrp="1"/>
          </p:cNvSpPr>
          <p:nvPr>
            <p:ph type="title"/>
          </p:nvPr>
        </p:nvSpPr>
        <p:spPr/>
        <p:txBody>
          <a:bodyPr>
            <a:normAutofit fontScale="90000"/>
          </a:bodyPr>
          <a:lstStyle/>
          <a:p>
            <a:r>
              <a:rPr lang="es-PE" dirty="0"/>
              <a:t>Crear al cliente_</a:t>
            </a:r>
          </a:p>
        </p:txBody>
      </p:sp>
      <p:sp>
        <p:nvSpPr>
          <p:cNvPr id="5" name="Rectángulo 4">
            <a:extLst>
              <a:ext uri="{FF2B5EF4-FFF2-40B4-BE49-F238E27FC236}">
                <a16:creationId xmlns:a16="http://schemas.microsoft.com/office/drawing/2014/main" id="{F4E45722-EE8E-4140-969E-FDBF1158E7A4}"/>
              </a:ext>
            </a:extLst>
          </p:cNvPr>
          <p:cNvSpPr/>
          <p:nvPr/>
        </p:nvSpPr>
        <p:spPr>
          <a:xfrm>
            <a:off x="963963" y="1402785"/>
            <a:ext cx="10396763" cy="584775"/>
          </a:xfrm>
          <a:prstGeom prst="rect">
            <a:avLst/>
          </a:prstGeom>
        </p:spPr>
        <p:txBody>
          <a:bodyPr wrap="square">
            <a:spAutoFit/>
          </a:bodyPr>
          <a:lstStyle/>
          <a:p>
            <a:pPr marL="285750" lvl="0" indent="-285750">
              <a:buFont typeface="Arial" panose="020B0604020202020204" pitchFamily="34" charset="0"/>
              <a:buChar char="•"/>
            </a:pPr>
            <a:r>
              <a:rPr lang="es-PE" sz="1600" i="1" dirty="0">
                <a:solidFill>
                  <a:schemeClr val="tx1">
                    <a:lumMod val="65000"/>
                    <a:lumOff val="35000"/>
                  </a:schemeClr>
                </a:solidFill>
                <a:latin typeface="+mj-lt"/>
                <a:cs typeface="Calibri" panose="020F0502020204030204" pitchFamily="34" charset="0"/>
              </a:rPr>
              <a:t>Luego de creado el cliente cargará la ventana de “compañía”</a:t>
            </a:r>
          </a:p>
          <a:p>
            <a:pPr marL="285750" lvl="0" indent="-285750">
              <a:buFont typeface="Arial" panose="020B0604020202020204" pitchFamily="34" charset="0"/>
              <a:buChar char="•"/>
            </a:pPr>
            <a:r>
              <a:rPr lang="es-PE" sz="1600" i="1" dirty="0">
                <a:solidFill>
                  <a:schemeClr val="tx1">
                    <a:lumMod val="65000"/>
                    <a:lumOff val="35000"/>
                  </a:schemeClr>
                </a:solidFill>
                <a:latin typeface="+mj-lt"/>
                <a:cs typeface="Calibri" panose="020F0502020204030204" pitchFamily="34" charset="0"/>
              </a:rPr>
              <a:t>En la pestaña </a:t>
            </a:r>
            <a:r>
              <a:rPr lang="es-PE" sz="1600" b="1" i="1" dirty="0">
                <a:solidFill>
                  <a:schemeClr val="tx1">
                    <a:lumMod val="65000"/>
                    <a:lumOff val="35000"/>
                  </a:schemeClr>
                </a:solidFill>
                <a:latin typeface="+mj-lt"/>
                <a:cs typeface="Calibri" panose="020F0502020204030204" pitchFamily="34" charset="0"/>
              </a:rPr>
              <a:t>“General” </a:t>
            </a:r>
            <a:r>
              <a:rPr lang="es-PE" sz="1600" i="1" dirty="0">
                <a:solidFill>
                  <a:schemeClr val="tx1">
                    <a:lumMod val="65000"/>
                    <a:lumOff val="35000"/>
                  </a:schemeClr>
                </a:solidFill>
                <a:latin typeface="+mj-lt"/>
                <a:cs typeface="Calibri" panose="020F0502020204030204" pitchFamily="34" charset="0"/>
              </a:rPr>
              <a:t>siempre verifica que figura algún número, en </a:t>
            </a:r>
            <a:r>
              <a:rPr lang="es-PE" sz="1600" b="1" i="1" dirty="0">
                <a:solidFill>
                  <a:schemeClr val="tx1">
                    <a:lumMod val="65000"/>
                    <a:lumOff val="35000"/>
                  </a:schemeClr>
                </a:solidFill>
                <a:latin typeface="+mj-lt"/>
                <a:cs typeface="Calibri" panose="020F0502020204030204" pitchFamily="34" charset="0"/>
              </a:rPr>
              <a:t>“Número de Empleados” </a:t>
            </a:r>
            <a:r>
              <a:rPr lang="es-PE" sz="1600" i="1" dirty="0">
                <a:solidFill>
                  <a:schemeClr val="tx1">
                    <a:lumMod val="65000"/>
                    <a:lumOff val="35000"/>
                  </a:schemeClr>
                </a:solidFill>
                <a:latin typeface="+mj-lt"/>
                <a:cs typeface="Calibri" panose="020F0502020204030204" pitchFamily="34" charset="0"/>
              </a:rPr>
              <a:t>como dato.</a:t>
            </a:r>
          </a:p>
        </p:txBody>
      </p:sp>
      <p:pic>
        <p:nvPicPr>
          <p:cNvPr id="6" name="Imagen 5">
            <a:extLst>
              <a:ext uri="{FF2B5EF4-FFF2-40B4-BE49-F238E27FC236}">
                <a16:creationId xmlns:a16="http://schemas.microsoft.com/office/drawing/2014/main" id="{C3F7EA96-436C-4321-8B18-D76669B130D9}"/>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a:ext>
            </a:extLst>
          </a:blip>
          <a:srcRect/>
          <a:stretch/>
        </p:blipFill>
        <p:spPr>
          <a:xfrm>
            <a:off x="775704" y="2285446"/>
            <a:ext cx="10396763" cy="4075598"/>
          </a:xfrm>
          <a:prstGeom prst="rect">
            <a:avLst/>
          </a:prstGeom>
        </p:spPr>
      </p:pic>
      <p:sp>
        <p:nvSpPr>
          <p:cNvPr id="7" name="Rectángulo: esquinas redondeadas 6">
            <a:extLst>
              <a:ext uri="{FF2B5EF4-FFF2-40B4-BE49-F238E27FC236}">
                <a16:creationId xmlns:a16="http://schemas.microsoft.com/office/drawing/2014/main" id="{88E1D3AB-B535-47C5-9990-269902ED0D7A}"/>
              </a:ext>
            </a:extLst>
          </p:cNvPr>
          <p:cNvSpPr/>
          <p:nvPr/>
        </p:nvSpPr>
        <p:spPr>
          <a:xfrm>
            <a:off x="6680199" y="3182454"/>
            <a:ext cx="4492267" cy="1397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446149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7C1ED93-1913-49B5-9ABE-F58B62EA8975}"/>
              </a:ext>
            </a:extLst>
          </p:cNvPr>
          <p:cNvSpPr>
            <a:spLocks noGrp="1"/>
          </p:cNvSpPr>
          <p:nvPr>
            <p:ph type="sldNum" sz="quarter" idx="12"/>
          </p:nvPr>
        </p:nvSpPr>
        <p:spPr/>
        <p:txBody>
          <a:bodyPr/>
          <a:lstStyle/>
          <a:p>
            <a:fld id="{A3945DB8-8969-4579-9EA6-038FDDAFF65B}" type="slidenum">
              <a:rPr lang="es-PE" smtClean="0"/>
              <a:t>70</a:t>
            </a:fld>
            <a:endParaRPr lang="es-PE"/>
          </a:p>
        </p:txBody>
      </p:sp>
      <p:sp>
        <p:nvSpPr>
          <p:cNvPr id="3" name="Título 2">
            <a:extLst>
              <a:ext uri="{FF2B5EF4-FFF2-40B4-BE49-F238E27FC236}">
                <a16:creationId xmlns:a16="http://schemas.microsoft.com/office/drawing/2014/main" id="{1975C6C3-0B9C-4398-AC96-4FA30AAB7AE3}"/>
              </a:ext>
            </a:extLst>
          </p:cNvPr>
          <p:cNvSpPr>
            <a:spLocks noGrp="1"/>
          </p:cNvSpPr>
          <p:nvPr>
            <p:ph type="title"/>
          </p:nvPr>
        </p:nvSpPr>
        <p:spPr/>
        <p:txBody>
          <a:bodyPr>
            <a:normAutofit fontScale="90000"/>
          </a:bodyPr>
          <a:lstStyle/>
          <a:p>
            <a:r>
              <a:rPr lang="es-PE" dirty="0"/>
              <a:t>Proceso de venta postpago móvil_</a:t>
            </a:r>
          </a:p>
        </p:txBody>
      </p:sp>
      <p:pic>
        <p:nvPicPr>
          <p:cNvPr id="4" name="Picture 4">
            <a:extLst>
              <a:ext uri="{FF2B5EF4-FFF2-40B4-BE49-F238E27FC236}">
                <a16:creationId xmlns:a16="http://schemas.microsoft.com/office/drawing/2014/main" id="{ED9F36A2-1495-4B0D-B0F2-BED844071C19}"/>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744193" y="1484243"/>
            <a:ext cx="4768711" cy="46438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a:extLst>
              <a:ext uri="{FF2B5EF4-FFF2-40B4-BE49-F238E27FC236}">
                <a16:creationId xmlns:a16="http://schemas.microsoft.com/office/drawing/2014/main" id="{3B09C1CB-96D5-485E-ABBA-5CAFF7D04C7B}"/>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5652271" y="4589811"/>
            <a:ext cx="4473349" cy="1559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agen 5">
            <a:extLst>
              <a:ext uri="{FF2B5EF4-FFF2-40B4-BE49-F238E27FC236}">
                <a16:creationId xmlns:a16="http://schemas.microsoft.com/office/drawing/2014/main" id="{6DF89D58-B9A8-4926-B163-08D455C7711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531076" y="1472736"/>
            <a:ext cx="1892648" cy="4655403"/>
          </a:xfrm>
          <a:prstGeom prst="rect">
            <a:avLst/>
          </a:prstGeom>
        </p:spPr>
      </p:pic>
      <p:sp>
        <p:nvSpPr>
          <p:cNvPr id="7" name="CuadroTexto 6">
            <a:extLst>
              <a:ext uri="{FF2B5EF4-FFF2-40B4-BE49-F238E27FC236}">
                <a16:creationId xmlns:a16="http://schemas.microsoft.com/office/drawing/2014/main" id="{CD1F8581-3B71-48D9-8E0E-03930203BA06}"/>
              </a:ext>
            </a:extLst>
          </p:cNvPr>
          <p:cNvSpPr txBox="1"/>
          <p:nvPr/>
        </p:nvSpPr>
        <p:spPr>
          <a:xfrm>
            <a:off x="6107933" y="1723971"/>
            <a:ext cx="3485322" cy="2246769"/>
          </a:xfrm>
          <a:prstGeom prst="rect">
            <a:avLst/>
          </a:prstGeom>
          <a:noFill/>
        </p:spPr>
        <p:txBody>
          <a:bodyPr wrap="square" rtlCol="0">
            <a:spAutoFit/>
          </a:bodyPr>
          <a:lstStyle/>
          <a:p>
            <a:pPr algn="just"/>
            <a:r>
              <a:rPr lang="es-PE" sz="2000" dirty="0">
                <a:solidFill>
                  <a:schemeClr val="tx1">
                    <a:lumMod val="65000"/>
                    <a:lumOff val="35000"/>
                  </a:schemeClr>
                </a:solidFill>
                <a:latin typeface="+mj-lt"/>
                <a:cs typeface="Calibri" panose="020F0502020204030204" pitchFamily="34" charset="0"/>
              </a:rPr>
              <a:t>Llenamos los campos solicitados y seleccionamos el producto que el cliente desea llevar.</a:t>
            </a:r>
          </a:p>
          <a:p>
            <a:pPr algn="just"/>
            <a:r>
              <a:rPr lang="es-PE" sz="2000" dirty="0">
                <a:solidFill>
                  <a:schemeClr val="tx1">
                    <a:lumMod val="65000"/>
                    <a:lumOff val="35000"/>
                  </a:schemeClr>
                </a:solidFill>
                <a:latin typeface="+mj-lt"/>
                <a:cs typeface="Calibri" panose="020F0502020204030204" pitchFamily="34" charset="0"/>
              </a:rPr>
              <a:t>Recuerda que no debemos marcar la adenda de 18 meses.</a:t>
            </a:r>
          </a:p>
        </p:txBody>
      </p:sp>
      <p:sp>
        <p:nvSpPr>
          <p:cNvPr id="8" name="Flecha: hacia abajo 7">
            <a:extLst>
              <a:ext uri="{FF2B5EF4-FFF2-40B4-BE49-F238E27FC236}">
                <a16:creationId xmlns:a16="http://schemas.microsoft.com/office/drawing/2014/main" id="{EEA96010-64A6-4CEC-8ED7-4D6F30A08725}"/>
              </a:ext>
            </a:extLst>
          </p:cNvPr>
          <p:cNvSpPr/>
          <p:nvPr/>
        </p:nvSpPr>
        <p:spPr>
          <a:xfrm>
            <a:off x="7328452" y="4098832"/>
            <a:ext cx="808383" cy="4909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89426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7C1ED93-1913-49B5-9ABE-F58B62EA8975}"/>
              </a:ext>
            </a:extLst>
          </p:cNvPr>
          <p:cNvSpPr>
            <a:spLocks noGrp="1"/>
          </p:cNvSpPr>
          <p:nvPr>
            <p:ph type="sldNum" sz="quarter" idx="12"/>
          </p:nvPr>
        </p:nvSpPr>
        <p:spPr/>
        <p:txBody>
          <a:bodyPr/>
          <a:lstStyle/>
          <a:p>
            <a:fld id="{A3945DB8-8969-4579-9EA6-038FDDAFF65B}" type="slidenum">
              <a:rPr lang="es-PE" smtClean="0"/>
              <a:t>71</a:t>
            </a:fld>
            <a:endParaRPr lang="es-PE"/>
          </a:p>
        </p:txBody>
      </p:sp>
      <p:sp>
        <p:nvSpPr>
          <p:cNvPr id="3" name="Título 2">
            <a:extLst>
              <a:ext uri="{FF2B5EF4-FFF2-40B4-BE49-F238E27FC236}">
                <a16:creationId xmlns:a16="http://schemas.microsoft.com/office/drawing/2014/main" id="{1975C6C3-0B9C-4398-AC96-4FA30AAB7AE3}"/>
              </a:ext>
            </a:extLst>
          </p:cNvPr>
          <p:cNvSpPr>
            <a:spLocks noGrp="1"/>
          </p:cNvSpPr>
          <p:nvPr>
            <p:ph type="title"/>
          </p:nvPr>
        </p:nvSpPr>
        <p:spPr/>
        <p:txBody>
          <a:bodyPr>
            <a:normAutofit fontScale="90000"/>
          </a:bodyPr>
          <a:lstStyle/>
          <a:p>
            <a:r>
              <a:rPr lang="es-PE" dirty="0"/>
              <a:t>Proceso de venta postpago móvil_</a:t>
            </a:r>
          </a:p>
        </p:txBody>
      </p:sp>
      <p:pic>
        <p:nvPicPr>
          <p:cNvPr id="4" name="Imagen 3">
            <a:extLst>
              <a:ext uri="{FF2B5EF4-FFF2-40B4-BE49-F238E27FC236}">
                <a16:creationId xmlns:a16="http://schemas.microsoft.com/office/drawing/2014/main" id="{1E8B4E75-978D-4103-A733-5F8F4EEB3ABE}"/>
              </a:ext>
            </a:extLst>
          </p:cNvPr>
          <p:cNvPicPr/>
          <p:nvPr/>
        </p:nvPicPr>
        <p:blipFill rotWithShape="1">
          <a:blip r:embed="rId2" cstate="screen">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a:ext>
            </a:extLst>
          </a:blip>
          <a:srcRect b="13523"/>
          <a:stretch/>
        </p:blipFill>
        <p:spPr>
          <a:xfrm>
            <a:off x="967408" y="2131252"/>
            <a:ext cx="10257183" cy="4017757"/>
          </a:xfrm>
          <a:prstGeom prst="rect">
            <a:avLst/>
          </a:prstGeom>
          <a:ln>
            <a:noFill/>
          </a:ln>
        </p:spPr>
      </p:pic>
      <p:sp>
        <p:nvSpPr>
          <p:cNvPr id="5" name="CuadroTexto 4">
            <a:extLst>
              <a:ext uri="{FF2B5EF4-FFF2-40B4-BE49-F238E27FC236}">
                <a16:creationId xmlns:a16="http://schemas.microsoft.com/office/drawing/2014/main" id="{45B72474-FADC-4D8F-BF70-B972456D61E4}"/>
              </a:ext>
            </a:extLst>
          </p:cNvPr>
          <p:cNvSpPr txBox="1"/>
          <p:nvPr/>
        </p:nvSpPr>
        <p:spPr>
          <a:xfrm>
            <a:off x="1258957" y="1264133"/>
            <a:ext cx="9574143" cy="707886"/>
          </a:xfrm>
          <a:prstGeom prst="rect">
            <a:avLst/>
          </a:prstGeom>
          <a:noFill/>
        </p:spPr>
        <p:txBody>
          <a:bodyPr wrap="square" rtlCol="0">
            <a:spAutoFit/>
          </a:bodyPr>
          <a:lstStyle/>
          <a:p>
            <a:r>
              <a:rPr lang="es-PE" sz="2000" dirty="0">
                <a:solidFill>
                  <a:schemeClr val="tx1">
                    <a:lumMod val="65000"/>
                    <a:lumOff val="35000"/>
                  </a:schemeClr>
                </a:solidFill>
                <a:latin typeface="+mj-lt"/>
                <a:cs typeface="Calibri" panose="020F0502020204030204" pitchFamily="34" charset="0"/>
              </a:rPr>
              <a:t>Con el ítem ya agregado procedemos a grabar la orden y lanzará el número correspondiente en </a:t>
            </a:r>
            <a:r>
              <a:rPr lang="es-PE" sz="2000" dirty="0" err="1">
                <a:solidFill>
                  <a:schemeClr val="tx1">
                    <a:lumMod val="65000"/>
                    <a:lumOff val="35000"/>
                  </a:schemeClr>
                </a:solidFill>
                <a:latin typeface="+mj-lt"/>
                <a:cs typeface="Calibri" panose="020F0502020204030204" pitchFamily="34" charset="0"/>
              </a:rPr>
              <a:t>inbox</a:t>
            </a:r>
            <a:r>
              <a:rPr lang="es-PE" sz="2000" dirty="0">
                <a:solidFill>
                  <a:schemeClr val="tx1">
                    <a:lumMod val="65000"/>
                    <a:lumOff val="35000"/>
                  </a:schemeClr>
                </a:solidFill>
                <a:latin typeface="+mj-lt"/>
                <a:cs typeface="Calibri" panose="020F0502020204030204" pitchFamily="34" charset="0"/>
              </a:rPr>
              <a:t> tienda.</a:t>
            </a:r>
          </a:p>
        </p:txBody>
      </p:sp>
    </p:spTree>
    <p:extLst>
      <p:ext uri="{BB962C8B-B14F-4D97-AF65-F5344CB8AC3E}">
        <p14:creationId xmlns:p14="http://schemas.microsoft.com/office/powerpoint/2010/main" val="1814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style.rotation</p:attrName>
                                        </p:attrNameLst>
                                      </p:cBhvr>
                                      <p:tavLst>
                                        <p:tav tm="0">
                                          <p:val>
                                            <p:fltVal val="720"/>
                                          </p:val>
                                        </p:tav>
                                        <p:tav tm="100000">
                                          <p:val>
                                            <p:fltVal val="0"/>
                                          </p:val>
                                        </p:tav>
                                      </p:tavLst>
                                    </p:anim>
                                    <p:anim calcmode="lin" valueType="num">
                                      <p:cBhvr>
                                        <p:cTn id="9" dur="1000" fill="hold"/>
                                        <p:tgtEl>
                                          <p:spTgt spid="4"/>
                                        </p:tgtEl>
                                        <p:attrNameLst>
                                          <p:attrName>ppt_h</p:attrName>
                                        </p:attrNameLst>
                                      </p:cBhvr>
                                      <p:tavLst>
                                        <p:tav tm="0">
                                          <p:val>
                                            <p:fltVal val="0"/>
                                          </p:val>
                                        </p:tav>
                                        <p:tav tm="100000">
                                          <p:val>
                                            <p:strVal val="#ppt_h"/>
                                          </p:val>
                                        </p:tav>
                                      </p:tavLst>
                                    </p:anim>
                                    <p:anim calcmode="lin" valueType="num">
                                      <p:cBhvr>
                                        <p:cTn id="10" dur="1000" fill="hold"/>
                                        <p:tgtEl>
                                          <p:spTgt spid="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7C1ED93-1913-49B5-9ABE-F58B62EA8975}"/>
              </a:ext>
            </a:extLst>
          </p:cNvPr>
          <p:cNvSpPr>
            <a:spLocks noGrp="1"/>
          </p:cNvSpPr>
          <p:nvPr>
            <p:ph type="sldNum" sz="quarter" idx="12"/>
          </p:nvPr>
        </p:nvSpPr>
        <p:spPr/>
        <p:txBody>
          <a:bodyPr/>
          <a:lstStyle/>
          <a:p>
            <a:fld id="{A3945DB8-8969-4579-9EA6-038FDDAFF65B}" type="slidenum">
              <a:rPr lang="es-PE" smtClean="0"/>
              <a:t>72</a:t>
            </a:fld>
            <a:endParaRPr lang="es-PE"/>
          </a:p>
        </p:txBody>
      </p:sp>
      <p:sp>
        <p:nvSpPr>
          <p:cNvPr id="3" name="Título 2">
            <a:extLst>
              <a:ext uri="{FF2B5EF4-FFF2-40B4-BE49-F238E27FC236}">
                <a16:creationId xmlns:a16="http://schemas.microsoft.com/office/drawing/2014/main" id="{1975C6C3-0B9C-4398-AC96-4FA30AAB7AE3}"/>
              </a:ext>
            </a:extLst>
          </p:cNvPr>
          <p:cNvSpPr>
            <a:spLocks noGrp="1"/>
          </p:cNvSpPr>
          <p:nvPr>
            <p:ph type="title"/>
          </p:nvPr>
        </p:nvSpPr>
        <p:spPr/>
        <p:txBody>
          <a:bodyPr>
            <a:normAutofit fontScale="90000"/>
          </a:bodyPr>
          <a:lstStyle/>
          <a:p>
            <a:r>
              <a:rPr lang="es-PE" dirty="0"/>
              <a:t>Proceso de venta postpago móvil_</a:t>
            </a:r>
          </a:p>
        </p:txBody>
      </p:sp>
      <p:pic>
        <p:nvPicPr>
          <p:cNvPr id="4" name="Imagen 3">
            <a:extLst>
              <a:ext uri="{FF2B5EF4-FFF2-40B4-BE49-F238E27FC236}">
                <a16:creationId xmlns:a16="http://schemas.microsoft.com/office/drawing/2014/main" id="{C03A0055-2BF4-482C-8455-396E8DFD8E97}"/>
              </a:ext>
            </a:extLst>
          </p:cNvPr>
          <p:cNvPicPr>
            <a:picLocks noChangeAspect="1"/>
          </p:cNvPicPr>
          <p:nvPr/>
        </p:nvPicPr>
        <p:blipFill rotWithShape="1">
          <a:blip r:embed="rId2" cstate="hqprint">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a:ext>
            </a:extLst>
          </a:blip>
          <a:srcRect/>
          <a:stretch/>
        </p:blipFill>
        <p:spPr>
          <a:xfrm>
            <a:off x="1268077" y="1759469"/>
            <a:ext cx="6912646" cy="4379663"/>
          </a:xfrm>
          <a:prstGeom prst="rect">
            <a:avLst/>
          </a:prstGeom>
          <a:ln w="6350">
            <a:noFill/>
          </a:ln>
        </p:spPr>
      </p:pic>
      <p:sp>
        <p:nvSpPr>
          <p:cNvPr id="5" name="Llamada rectangular redondeada 8">
            <a:extLst>
              <a:ext uri="{FF2B5EF4-FFF2-40B4-BE49-F238E27FC236}">
                <a16:creationId xmlns:a16="http://schemas.microsoft.com/office/drawing/2014/main" id="{0AABF066-978F-47ED-B73D-A51DADE641F7}"/>
              </a:ext>
            </a:extLst>
          </p:cNvPr>
          <p:cNvSpPr/>
          <p:nvPr/>
        </p:nvSpPr>
        <p:spPr>
          <a:xfrm>
            <a:off x="7665179" y="2500575"/>
            <a:ext cx="3571461" cy="1275319"/>
          </a:xfrm>
          <a:prstGeom prst="wedgeRoundRectCallout">
            <a:avLst>
              <a:gd name="adj1" fmla="val -9965"/>
              <a:gd name="adj2" fmla="val 73599"/>
              <a:gd name="adj3" fmla="val 16667"/>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r>
              <a:rPr lang="es-PE" dirty="0">
                <a:solidFill>
                  <a:srgbClr val="4D4D4D"/>
                </a:solidFill>
                <a:latin typeface="+mj-lt"/>
                <a:cs typeface="Calibri" panose="020F0502020204030204" pitchFamily="34" charset="0"/>
              </a:rPr>
              <a:t>Hacemos que el cliente coloque su índice sobre el biométrico, </a:t>
            </a:r>
            <a:r>
              <a:rPr lang="es-PE" b="1" dirty="0">
                <a:solidFill>
                  <a:srgbClr val="90CB46"/>
                </a:solidFill>
                <a:latin typeface="+mj-lt"/>
                <a:cs typeface="Calibri" panose="020F0502020204030204" pitchFamily="34" charset="0"/>
              </a:rPr>
              <a:t>ambas manos</a:t>
            </a:r>
            <a:r>
              <a:rPr lang="es-PE" dirty="0">
                <a:solidFill>
                  <a:srgbClr val="4D4D4D"/>
                </a:solidFill>
                <a:latin typeface="+mj-lt"/>
                <a:cs typeface="Calibri" panose="020F0502020204030204" pitchFamily="34" charset="0"/>
              </a:rPr>
              <a:t>.</a:t>
            </a:r>
          </a:p>
        </p:txBody>
      </p:sp>
      <p:pic>
        <p:nvPicPr>
          <p:cNvPr id="6" name="Imagen 5">
            <a:extLst>
              <a:ext uri="{FF2B5EF4-FFF2-40B4-BE49-F238E27FC236}">
                <a16:creationId xmlns:a16="http://schemas.microsoft.com/office/drawing/2014/main" id="{AE867C26-B5B7-48D4-864F-BB72A1BAD2D2}"/>
              </a:ext>
            </a:extLst>
          </p:cNvPr>
          <p:cNvPicPr>
            <a:picLocks noChangeAspect="1"/>
          </p:cNvPicPr>
          <p:nvPr/>
        </p:nvPicPr>
        <p:blipFill rotWithShape="1">
          <a:blip r:embed="rId4" cstate="screen">
            <a:clrChange>
              <a:clrFrom>
                <a:srgbClr val="FEFEFE"/>
              </a:clrFrom>
              <a:clrTo>
                <a:srgbClr val="FEFEFE">
                  <a:alpha val="0"/>
                </a:srgbClr>
              </a:clrTo>
            </a:clrChange>
            <a:extLst>
              <a:ext uri="{28A0092B-C50C-407E-A947-70E740481C1C}">
                <a14:useLocalDpi xmlns:a14="http://schemas.microsoft.com/office/drawing/2010/main"/>
              </a:ext>
            </a:extLst>
          </a:blip>
          <a:srcRect/>
          <a:stretch/>
        </p:blipFill>
        <p:spPr>
          <a:xfrm>
            <a:off x="7773126" y="3775894"/>
            <a:ext cx="3823092" cy="2675185"/>
          </a:xfrm>
          <a:prstGeom prst="rect">
            <a:avLst/>
          </a:prstGeom>
        </p:spPr>
      </p:pic>
      <p:sp>
        <p:nvSpPr>
          <p:cNvPr id="7" name="CuadroTexto 6">
            <a:extLst>
              <a:ext uri="{FF2B5EF4-FFF2-40B4-BE49-F238E27FC236}">
                <a16:creationId xmlns:a16="http://schemas.microsoft.com/office/drawing/2014/main" id="{73E6723F-B10C-472A-8C68-9AF64720838D}"/>
              </a:ext>
            </a:extLst>
          </p:cNvPr>
          <p:cNvSpPr txBox="1"/>
          <p:nvPr/>
        </p:nvSpPr>
        <p:spPr>
          <a:xfrm>
            <a:off x="1083016" y="4170986"/>
            <a:ext cx="2250262" cy="738664"/>
          </a:xfrm>
          <a:prstGeom prst="rect">
            <a:avLst/>
          </a:prstGeom>
          <a:noFill/>
        </p:spPr>
        <p:txBody>
          <a:bodyPr wrap="square" rtlCol="0">
            <a:spAutoFit/>
          </a:bodyPr>
          <a:lstStyle/>
          <a:p>
            <a:r>
              <a:rPr lang="es-PE" sz="1400" dirty="0">
                <a:solidFill>
                  <a:srgbClr val="FF6702"/>
                </a:solidFill>
                <a:latin typeface="+mj-lt"/>
                <a:cs typeface="Calibri" panose="020F0502020204030204" pitchFamily="34" charset="0"/>
              </a:rPr>
              <a:t>El lector emitirá una </a:t>
            </a:r>
            <a:r>
              <a:rPr lang="es-PE" sz="1400" b="1" dirty="0">
                <a:solidFill>
                  <a:srgbClr val="FF0000"/>
                </a:solidFill>
                <a:latin typeface="+mj-lt"/>
                <a:cs typeface="Calibri" panose="020F0502020204030204" pitchFamily="34" charset="0"/>
              </a:rPr>
              <a:t>luz roja</a:t>
            </a:r>
            <a:r>
              <a:rPr lang="es-PE" sz="1400" dirty="0">
                <a:solidFill>
                  <a:srgbClr val="FF6702"/>
                </a:solidFill>
                <a:latin typeface="+mj-lt"/>
                <a:cs typeface="Calibri" panose="020F0502020204030204" pitchFamily="34" charset="0"/>
              </a:rPr>
              <a:t> al momento de que se deba colocar la </a:t>
            </a:r>
            <a:r>
              <a:rPr lang="es-PE" sz="1400" b="1" dirty="0">
                <a:solidFill>
                  <a:srgbClr val="0154A0"/>
                </a:solidFill>
                <a:latin typeface="+mj-lt"/>
                <a:cs typeface="Calibri" panose="020F0502020204030204" pitchFamily="34" charset="0"/>
              </a:rPr>
              <a:t>huella</a:t>
            </a:r>
          </a:p>
        </p:txBody>
      </p:sp>
      <p:sp>
        <p:nvSpPr>
          <p:cNvPr id="8" name="CuadroTexto 7">
            <a:extLst>
              <a:ext uri="{FF2B5EF4-FFF2-40B4-BE49-F238E27FC236}">
                <a16:creationId xmlns:a16="http://schemas.microsoft.com/office/drawing/2014/main" id="{A7FB8260-EEBF-40A7-8B53-4F4E90BA95F6}"/>
              </a:ext>
            </a:extLst>
          </p:cNvPr>
          <p:cNvSpPr txBox="1"/>
          <p:nvPr/>
        </p:nvSpPr>
        <p:spPr>
          <a:xfrm>
            <a:off x="1358900" y="1162658"/>
            <a:ext cx="10030692" cy="646331"/>
          </a:xfrm>
          <a:prstGeom prst="rect">
            <a:avLst/>
          </a:prstGeom>
          <a:noFill/>
        </p:spPr>
        <p:txBody>
          <a:bodyPr wrap="square" rtlCol="0">
            <a:spAutoFit/>
          </a:bodyPr>
          <a:lstStyle/>
          <a:p>
            <a:r>
              <a:rPr lang="es-PE" dirty="0">
                <a:solidFill>
                  <a:srgbClr val="4D4D4D"/>
                </a:solidFill>
                <a:latin typeface="+mj-lt"/>
                <a:cs typeface="Calibri" panose="020F0502020204030204" pitchFamily="34" charset="0"/>
              </a:rPr>
              <a:t>Todo cliente con D.N.I. debe pasar la validación biométrica para su correcto registro y el resultado de ser exitoso.</a:t>
            </a:r>
          </a:p>
        </p:txBody>
      </p:sp>
      <p:sp>
        <p:nvSpPr>
          <p:cNvPr id="9" name="Rectángulo 8">
            <a:extLst>
              <a:ext uri="{FF2B5EF4-FFF2-40B4-BE49-F238E27FC236}">
                <a16:creationId xmlns:a16="http://schemas.microsoft.com/office/drawing/2014/main" id="{A58243ED-1B4E-4530-BF2C-AA964F7EB7D1}"/>
              </a:ext>
            </a:extLst>
          </p:cNvPr>
          <p:cNvSpPr/>
          <p:nvPr/>
        </p:nvSpPr>
        <p:spPr>
          <a:xfrm>
            <a:off x="3749913" y="4267200"/>
            <a:ext cx="1323738" cy="13433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0" name="Picture 2" descr="http://correvedile.com/images/director/huella-dactilar.png">
            <a:extLst>
              <a:ext uri="{FF2B5EF4-FFF2-40B4-BE49-F238E27FC236}">
                <a16:creationId xmlns:a16="http://schemas.microsoft.com/office/drawing/2014/main" id="{AA7CA9E4-0474-4A7A-9854-70D030FADE96}"/>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034740" y="4318184"/>
            <a:ext cx="784830" cy="1182932"/>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a:extLst>
              <a:ext uri="{FF2B5EF4-FFF2-40B4-BE49-F238E27FC236}">
                <a16:creationId xmlns:a16="http://schemas.microsoft.com/office/drawing/2014/main" id="{56178958-B336-428C-BC1D-7EA0C0A86E46}"/>
              </a:ext>
            </a:extLst>
          </p:cNvPr>
          <p:cNvSpPr/>
          <p:nvPr/>
        </p:nvSpPr>
        <p:spPr>
          <a:xfrm>
            <a:off x="5582671" y="4272156"/>
            <a:ext cx="1323738" cy="13433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2" name="Picture 2" descr="http://correvedile.com/images/director/huella-dactilar.png">
            <a:extLst>
              <a:ext uri="{FF2B5EF4-FFF2-40B4-BE49-F238E27FC236}">
                <a16:creationId xmlns:a16="http://schemas.microsoft.com/office/drawing/2014/main" id="{8AB39A97-11A6-4886-B9E2-FE6C685892B8}"/>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852125" y="4318184"/>
            <a:ext cx="784830" cy="1182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795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7C1ED93-1913-49B5-9ABE-F58B62EA8975}"/>
              </a:ext>
            </a:extLst>
          </p:cNvPr>
          <p:cNvSpPr>
            <a:spLocks noGrp="1"/>
          </p:cNvSpPr>
          <p:nvPr>
            <p:ph type="sldNum" sz="quarter" idx="12"/>
          </p:nvPr>
        </p:nvSpPr>
        <p:spPr/>
        <p:txBody>
          <a:bodyPr/>
          <a:lstStyle/>
          <a:p>
            <a:fld id="{A3945DB8-8969-4579-9EA6-038FDDAFF65B}" type="slidenum">
              <a:rPr lang="es-PE" smtClean="0"/>
              <a:t>73</a:t>
            </a:fld>
            <a:endParaRPr lang="es-PE"/>
          </a:p>
        </p:txBody>
      </p:sp>
      <p:sp>
        <p:nvSpPr>
          <p:cNvPr id="3" name="Título 2">
            <a:extLst>
              <a:ext uri="{FF2B5EF4-FFF2-40B4-BE49-F238E27FC236}">
                <a16:creationId xmlns:a16="http://schemas.microsoft.com/office/drawing/2014/main" id="{1975C6C3-0B9C-4398-AC96-4FA30AAB7AE3}"/>
              </a:ext>
            </a:extLst>
          </p:cNvPr>
          <p:cNvSpPr>
            <a:spLocks noGrp="1"/>
          </p:cNvSpPr>
          <p:nvPr>
            <p:ph type="title"/>
          </p:nvPr>
        </p:nvSpPr>
        <p:spPr/>
        <p:txBody>
          <a:bodyPr>
            <a:normAutofit fontScale="90000"/>
          </a:bodyPr>
          <a:lstStyle/>
          <a:p>
            <a:r>
              <a:rPr lang="es-PE" dirty="0"/>
              <a:t>Proceso de venta postpago móvil_</a:t>
            </a:r>
          </a:p>
        </p:txBody>
      </p:sp>
      <p:sp>
        <p:nvSpPr>
          <p:cNvPr id="4" name="object 16">
            <a:extLst>
              <a:ext uri="{FF2B5EF4-FFF2-40B4-BE49-F238E27FC236}">
                <a16:creationId xmlns:a16="http://schemas.microsoft.com/office/drawing/2014/main" id="{E85D94DB-5264-4959-84E8-E78D448FD125}"/>
              </a:ext>
            </a:extLst>
          </p:cNvPr>
          <p:cNvSpPr/>
          <p:nvPr/>
        </p:nvSpPr>
        <p:spPr>
          <a:xfrm>
            <a:off x="766482" y="2060455"/>
            <a:ext cx="6249772" cy="4297963"/>
          </a:xfrm>
          <a:prstGeom prst="rect">
            <a:avLst/>
          </a:prstGeom>
          <a:blipFill>
            <a:blip r:embed="rId3" cstate="print"/>
            <a:stretch>
              <a:fillRect/>
            </a:stretch>
          </a:blipFill>
        </p:spPr>
        <p:txBody>
          <a:bodyPr wrap="square" lIns="0" tIns="0" rIns="0" bIns="0" rtlCol="0">
            <a:noAutofit/>
          </a:bodyPr>
          <a:lstStyle/>
          <a:p>
            <a:endParaRPr/>
          </a:p>
        </p:txBody>
      </p:sp>
      <p:sp>
        <p:nvSpPr>
          <p:cNvPr id="5" name="object 7">
            <a:extLst>
              <a:ext uri="{FF2B5EF4-FFF2-40B4-BE49-F238E27FC236}">
                <a16:creationId xmlns:a16="http://schemas.microsoft.com/office/drawing/2014/main" id="{92904DE8-9923-453F-A6C9-5E996C892EC1}"/>
              </a:ext>
            </a:extLst>
          </p:cNvPr>
          <p:cNvSpPr txBox="1"/>
          <p:nvPr/>
        </p:nvSpPr>
        <p:spPr>
          <a:xfrm>
            <a:off x="7701558" y="2221537"/>
            <a:ext cx="3762059" cy="1382275"/>
          </a:xfrm>
          <a:prstGeom prst="rect">
            <a:avLst/>
          </a:prstGeom>
        </p:spPr>
        <p:txBody>
          <a:bodyPr wrap="square" lIns="0" tIns="0" rIns="0" bIns="0" rtlCol="0">
            <a:noAutofit/>
          </a:bodyPr>
          <a:lstStyle/>
          <a:p>
            <a:pPr marL="12700">
              <a:lnSpc>
                <a:spcPts val="1939"/>
              </a:lnSpc>
              <a:spcBef>
                <a:spcPts val="97"/>
              </a:spcBef>
            </a:pPr>
            <a:endParaRPr sz="1800" dirty="0">
              <a:latin typeface="Arial"/>
              <a:cs typeface="Arial"/>
            </a:endParaRPr>
          </a:p>
        </p:txBody>
      </p:sp>
      <p:sp>
        <p:nvSpPr>
          <p:cNvPr id="6" name="object 6">
            <a:extLst>
              <a:ext uri="{FF2B5EF4-FFF2-40B4-BE49-F238E27FC236}">
                <a16:creationId xmlns:a16="http://schemas.microsoft.com/office/drawing/2014/main" id="{A0936329-8196-45CF-9B16-F2CB30351F60}"/>
              </a:ext>
            </a:extLst>
          </p:cNvPr>
          <p:cNvSpPr txBox="1"/>
          <p:nvPr/>
        </p:nvSpPr>
        <p:spPr>
          <a:xfrm>
            <a:off x="7560365" y="3475354"/>
            <a:ext cx="4044447" cy="528700"/>
          </a:xfrm>
          <a:prstGeom prst="rect">
            <a:avLst/>
          </a:prstGeom>
        </p:spPr>
        <p:txBody>
          <a:bodyPr wrap="square" lIns="0" tIns="0" rIns="0" bIns="0" rtlCol="0">
            <a:noAutofit/>
          </a:bodyPr>
          <a:lstStyle/>
          <a:p>
            <a:pPr marL="12700">
              <a:lnSpc>
                <a:spcPts val="1939"/>
              </a:lnSpc>
              <a:spcBef>
                <a:spcPts val="97"/>
              </a:spcBef>
            </a:pPr>
            <a:endParaRPr sz="1800" dirty="0">
              <a:latin typeface="Arial"/>
              <a:cs typeface="Arial"/>
            </a:endParaRPr>
          </a:p>
        </p:txBody>
      </p:sp>
      <p:sp>
        <p:nvSpPr>
          <p:cNvPr id="7" name="object 5">
            <a:extLst>
              <a:ext uri="{FF2B5EF4-FFF2-40B4-BE49-F238E27FC236}">
                <a16:creationId xmlns:a16="http://schemas.microsoft.com/office/drawing/2014/main" id="{0997B7A6-D273-4EF7-82CD-BB9A00D2BEEB}"/>
              </a:ext>
            </a:extLst>
          </p:cNvPr>
          <p:cNvSpPr txBox="1"/>
          <p:nvPr/>
        </p:nvSpPr>
        <p:spPr>
          <a:xfrm>
            <a:off x="7620689" y="3603812"/>
            <a:ext cx="3923795" cy="528319"/>
          </a:xfrm>
          <a:prstGeom prst="rect">
            <a:avLst/>
          </a:prstGeom>
        </p:spPr>
        <p:txBody>
          <a:bodyPr wrap="square" lIns="0" tIns="0" rIns="0" bIns="0" rtlCol="0">
            <a:noAutofit/>
          </a:bodyPr>
          <a:lstStyle/>
          <a:p>
            <a:pPr marL="12700">
              <a:lnSpc>
                <a:spcPts val="1939"/>
              </a:lnSpc>
              <a:spcBef>
                <a:spcPts val="97"/>
              </a:spcBef>
            </a:pPr>
            <a:endParaRPr sz="1800" dirty="0">
              <a:latin typeface="Arial"/>
              <a:cs typeface="Arial"/>
            </a:endParaRPr>
          </a:p>
        </p:txBody>
      </p:sp>
      <p:sp>
        <p:nvSpPr>
          <p:cNvPr id="8" name="object 4">
            <a:extLst>
              <a:ext uri="{FF2B5EF4-FFF2-40B4-BE49-F238E27FC236}">
                <a16:creationId xmlns:a16="http://schemas.microsoft.com/office/drawing/2014/main" id="{3F9A3D00-F551-4D42-B77F-D28BA364D18E}"/>
              </a:ext>
            </a:extLst>
          </p:cNvPr>
          <p:cNvSpPr txBox="1"/>
          <p:nvPr/>
        </p:nvSpPr>
        <p:spPr>
          <a:xfrm>
            <a:off x="7560365" y="4847335"/>
            <a:ext cx="3597253" cy="522281"/>
          </a:xfrm>
          <a:prstGeom prst="rect">
            <a:avLst/>
          </a:prstGeom>
        </p:spPr>
        <p:txBody>
          <a:bodyPr wrap="square" lIns="0" tIns="0" rIns="0" bIns="0" rtlCol="0">
            <a:noAutofit/>
          </a:bodyPr>
          <a:lstStyle/>
          <a:p>
            <a:pPr marL="12700">
              <a:lnSpc>
                <a:spcPts val="1939"/>
              </a:lnSpc>
              <a:spcBef>
                <a:spcPts val="97"/>
              </a:spcBef>
            </a:pPr>
            <a:endParaRPr sz="1800" dirty="0">
              <a:latin typeface="Arial"/>
              <a:cs typeface="Arial"/>
            </a:endParaRPr>
          </a:p>
        </p:txBody>
      </p:sp>
      <p:sp>
        <p:nvSpPr>
          <p:cNvPr id="9" name="Rectángulo 8">
            <a:extLst>
              <a:ext uri="{FF2B5EF4-FFF2-40B4-BE49-F238E27FC236}">
                <a16:creationId xmlns:a16="http://schemas.microsoft.com/office/drawing/2014/main" id="{9C19283C-E89A-46B4-B1C0-BE4FF2F57145}"/>
              </a:ext>
            </a:extLst>
          </p:cNvPr>
          <p:cNvSpPr/>
          <p:nvPr/>
        </p:nvSpPr>
        <p:spPr>
          <a:xfrm>
            <a:off x="7166083" y="2285471"/>
            <a:ext cx="3991535" cy="3693319"/>
          </a:xfrm>
          <a:prstGeom prst="rect">
            <a:avLst/>
          </a:prstGeom>
        </p:spPr>
        <p:txBody>
          <a:bodyPr wrap="square">
            <a:spAutoFit/>
          </a:bodyPr>
          <a:lstStyle/>
          <a:p>
            <a:pPr algn="just"/>
            <a:r>
              <a:rPr lang="es-PE" dirty="0">
                <a:solidFill>
                  <a:srgbClr val="0070C0"/>
                </a:solidFill>
              </a:rPr>
              <a:t>1.El Asesor debe hacer clic en el botón "Normalizar“.</a:t>
            </a:r>
          </a:p>
          <a:p>
            <a:pPr algn="just"/>
            <a:endParaRPr lang="es-PE" dirty="0">
              <a:solidFill>
                <a:srgbClr val="0070C0"/>
              </a:solidFill>
            </a:endParaRPr>
          </a:p>
          <a:p>
            <a:pPr algn="just"/>
            <a:r>
              <a:rPr lang="es-PE" dirty="0">
                <a:solidFill>
                  <a:srgbClr val="0070C0"/>
                </a:solidFill>
              </a:rPr>
              <a:t>2.El aplicativo invoca el servicio de </a:t>
            </a:r>
            <a:r>
              <a:rPr lang="es-PE" dirty="0" err="1">
                <a:solidFill>
                  <a:srgbClr val="0070C0"/>
                </a:solidFill>
              </a:rPr>
              <a:t>Analitycs</a:t>
            </a:r>
            <a:r>
              <a:rPr lang="es-PE" dirty="0">
                <a:solidFill>
                  <a:srgbClr val="0070C0"/>
                </a:solidFill>
              </a:rPr>
              <a:t> y obtiene la dirección normalizada.</a:t>
            </a:r>
          </a:p>
          <a:p>
            <a:pPr algn="just"/>
            <a:endParaRPr lang="es-PE" dirty="0">
              <a:solidFill>
                <a:srgbClr val="0070C0"/>
              </a:solidFill>
            </a:endParaRPr>
          </a:p>
          <a:p>
            <a:pPr algn="just"/>
            <a:r>
              <a:rPr lang="es-PE" dirty="0">
                <a:solidFill>
                  <a:srgbClr val="0070C0"/>
                </a:solidFill>
              </a:rPr>
              <a:t>3. Si se devolvieran más de una dirección, el asesor preguntará al cliente cual es la correcta y grabará la dirección para cada de los tipos de direcciones (legal, facturación, entrega y comunicación)</a:t>
            </a:r>
          </a:p>
        </p:txBody>
      </p:sp>
      <p:sp>
        <p:nvSpPr>
          <p:cNvPr id="10" name="CuadroTexto 9">
            <a:extLst>
              <a:ext uri="{FF2B5EF4-FFF2-40B4-BE49-F238E27FC236}">
                <a16:creationId xmlns:a16="http://schemas.microsoft.com/office/drawing/2014/main" id="{F0166DBE-5306-4994-8B35-A6FF88234A1B}"/>
              </a:ext>
            </a:extLst>
          </p:cNvPr>
          <p:cNvSpPr txBox="1"/>
          <p:nvPr/>
        </p:nvSpPr>
        <p:spPr>
          <a:xfrm>
            <a:off x="1128049" y="1336547"/>
            <a:ext cx="10030692" cy="646331"/>
          </a:xfrm>
          <a:prstGeom prst="rect">
            <a:avLst/>
          </a:prstGeom>
          <a:noFill/>
        </p:spPr>
        <p:txBody>
          <a:bodyPr wrap="square" rtlCol="0">
            <a:spAutoFit/>
          </a:bodyPr>
          <a:lstStyle/>
          <a:p>
            <a:r>
              <a:rPr lang="es-PE" dirty="0">
                <a:solidFill>
                  <a:srgbClr val="4D4D4D"/>
                </a:solidFill>
                <a:latin typeface="+mj-lt"/>
                <a:cs typeface="Calibri" panose="020F0502020204030204" pitchFamily="34" charset="0"/>
              </a:rPr>
              <a:t>Luego de realizar la validación biométrica, si el cliente es nuevo, el sistema mostrará la ventana de </a:t>
            </a:r>
            <a:r>
              <a:rPr lang="es-PE" b="1" i="1" dirty="0">
                <a:solidFill>
                  <a:srgbClr val="4D4D4D"/>
                </a:solidFill>
                <a:latin typeface="+mj-lt"/>
                <a:cs typeface="Calibri" panose="020F0502020204030204" pitchFamily="34" charset="0"/>
              </a:rPr>
              <a:t>“normalización de direcciones” </a:t>
            </a:r>
            <a:r>
              <a:rPr lang="es-PE" dirty="0">
                <a:solidFill>
                  <a:srgbClr val="4D4D4D"/>
                </a:solidFill>
                <a:latin typeface="+mj-lt"/>
                <a:cs typeface="Calibri" panose="020F0502020204030204" pitchFamily="34" charset="0"/>
              </a:rPr>
              <a:t>para el correcto registro de la dirección del cliente.</a:t>
            </a:r>
          </a:p>
        </p:txBody>
      </p:sp>
    </p:spTree>
    <p:extLst>
      <p:ext uri="{BB962C8B-B14F-4D97-AF65-F5344CB8AC3E}">
        <p14:creationId xmlns:p14="http://schemas.microsoft.com/office/powerpoint/2010/main" val="43882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fade">
                                      <p:cBhvr>
                                        <p:cTn id="22"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9AC72F0D-FF5E-4206-9706-8248ED2AB4F6}"/>
              </a:ext>
            </a:extLst>
          </p:cNvPr>
          <p:cNvSpPr>
            <a:spLocks noGrp="1"/>
          </p:cNvSpPr>
          <p:nvPr>
            <p:ph type="sldNum" sz="quarter" idx="12"/>
          </p:nvPr>
        </p:nvSpPr>
        <p:spPr/>
        <p:txBody>
          <a:bodyPr/>
          <a:lstStyle/>
          <a:p>
            <a:fld id="{A3945DB8-8969-4579-9EA6-038FDDAFF65B}" type="slidenum">
              <a:rPr lang="es-PE" smtClean="0"/>
              <a:t>74</a:t>
            </a:fld>
            <a:endParaRPr lang="es-PE"/>
          </a:p>
        </p:txBody>
      </p:sp>
      <p:sp>
        <p:nvSpPr>
          <p:cNvPr id="3" name="Título 2">
            <a:extLst>
              <a:ext uri="{FF2B5EF4-FFF2-40B4-BE49-F238E27FC236}">
                <a16:creationId xmlns:a16="http://schemas.microsoft.com/office/drawing/2014/main" id="{B7CC0051-BED8-48F7-8B64-61EA3BEC997D}"/>
              </a:ext>
            </a:extLst>
          </p:cNvPr>
          <p:cNvSpPr>
            <a:spLocks noGrp="1"/>
          </p:cNvSpPr>
          <p:nvPr>
            <p:ph type="title"/>
          </p:nvPr>
        </p:nvSpPr>
        <p:spPr/>
        <p:txBody>
          <a:bodyPr>
            <a:normAutofit fontScale="90000"/>
          </a:bodyPr>
          <a:lstStyle/>
          <a:p>
            <a:r>
              <a:rPr lang="es-PE" dirty="0"/>
              <a:t>Proceso de venta postpago móvil_</a:t>
            </a:r>
          </a:p>
        </p:txBody>
      </p:sp>
      <p:sp>
        <p:nvSpPr>
          <p:cNvPr id="4" name="Rectángulo: esquinas redondeadas 2">
            <a:extLst>
              <a:ext uri="{FF2B5EF4-FFF2-40B4-BE49-F238E27FC236}">
                <a16:creationId xmlns:a16="http://schemas.microsoft.com/office/drawing/2014/main" id="{D3E66BEA-F94B-4767-9B8E-D825C29289F2}"/>
              </a:ext>
            </a:extLst>
          </p:cNvPr>
          <p:cNvSpPr>
            <a:spLocks noChangeArrowheads="1"/>
          </p:cNvSpPr>
          <p:nvPr/>
        </p:nvSpPr>
        <p:spPr bwMode="auto">
          <a:xfrm>
            <a:off x="1139687" y="5444974"/>
            <a:ext cx="9693413" cy="875954"/>
          </a:xfrm>
          <a:prstGeom prst="roundRect">
            <a:avLst>
              <a:gd name="adj" fmla="val 16667"/>
            </a:avLst>
          </a:prstGeom>
          <a:solidFill>
            <a:srgbClr val="FFFFFF"/>
          </a:solidFill>
          <a:ln w="12700">
            <a:solidFill>
              <a:srgbClr val="FFC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PE" altLang="es-PE" sz="1600" b="0" i="0" u="none" strike="noStrike" cap="none" normalizeH="0" baseline="0" dirty="0">
                <a:ln>
                  <a:noFill/>
                </a:ln>
                <a:solidFill>
                  <a:srgbClr val="595959"/>
                </a:solidFill>
                <a:effectLst/>
                <a:latin typeface="+mj-lt"/>
                <a:ea typeface="Times New Roman" panose="02020603050405020304" pitchFamily="18" charset="0"/>
                <a:cs typeface="Times New Roman" panose="02020603050405020304" pitchFamily="18" charset="0"/>
              </a:rPr>
              <a:t>Si el precio no estuviera en el Portal se deberá enviar un correo dirigido a </a:t>
            </a:r>
            <a:r>
              <a:rPr kumimoji="0" lang="es-PE" altLang="es-PE" sz="1600" b="0" i="0" u="none" strike="noStrike" cap="none" normalizeH="0" baseline="0" dirty="0">
                <a:ln>
                  <a:noFill/>
                </a:ln>
                <a:solidFill>
                  <a:srgbClr val="595959"/>
                </a:solidFill>
                <a:effectLst/>
                <a:latin typeface="+mj-lt"/>
                <a:ea typeface="Times New Roman" panose="02020603050405020304" pitchFamily="18" charset="0"/>
                <a:cs typeface="Times New Roman" panose="02020603050405020304" pitchFamily="18" charset="0"/>
                <a:hlinkClick r:id="rId2"/>
              </a:rPr>
              <a:t>terminales.configuracionprecios@entel.pe</a:t>
            </a:r>
            <a:r>
              <a:rPr kumimoji="0" lang="es-PE" altLang="es-PE" sz="1600" b="0" i="0" u="none" strike="noStrike" cap="none" normalizeH="0" baseline="0" dirty="0">
                <a:ln>
                  <a:noFill/>
                </a:ln>
                <a:solidFill>
                  <a:srgbClr val="595959"/>
                </a:solidFill>
                <a:effectLst/>
                <a:latin typeface="+mj-lt"/>
                <a:ea typeface="Times New Roman" panose="02020603050405020304" pitchFamily="18" charset="0"/>
                <a:cs typeface="Times New Roman" panose="02020603050405020304" pitchFamily="18" charset="0"/>
              </a:rPr>
              <a:t> copiando a  sus supervisores, coordinadores y </a:t>
            </a:r>
            <a:r>
              <a:rPr kumimoji="0" lang="es-PE" altLang="es-PE" sz="1600" b="0" i="0" u="none" strike="noStrike" cap="none" normalizeH="0" baseline="0" dirty="0">
                <a:ln>
                  <a:noFill/>
                </a:ln>
                <a:solidFill>
                  <a:srgbClr val="595959"/>
                </a:solidFill>
                <a:effectLst/>
                <a:latin typeface="+mj-lt"/>
                <a:ea typeface="Times New Roman" panose="02020603050405020304" pitchFamily="18" charset="0"/>
                <a:cs typeface="Times New Roman" panose="02020603050405020304" pitchFamily="18" charset="0"/>
                <a:hlinkClick r:id="rId3"/>
              </a:rPr>
              <a:t>diego.venturo@entel.pe</a:t>
            </a:r>
            <a:endParaRPr kumimoji="0" lang="en-US" altLang="es-PE" sz="1600" b="0" i="0" u="none" strike="noStrike" cap="none" normalizeH="0" baseline="0" dirty="0">
              <a:ln>
                <a:noFill/>
              </a:ln>
              <a:solidFill>
                <a:schemeClr val="tx1"/>
              </a:solidFill>
              <a:effectLst/>
              <a:latin typeface="+mj-lt"/>
              <a:ea typeface="Times New Roman" panose="02020603050405020304" pitchFamily="18" charset="0"/>
            </a:endParaRPr>
          </a:p>
        </p:txBody>
      </p:sp>
      <p:grpSp>
        <p:nvGrpSpPr>
          <p:cNvPr id="5" name="Grupo 4">
            <a:extLst>
              <a:ext uri="{FF2B5EF4-FFF2-40B4-BE49-F238E27FC236}">
                <a16:creationId xmlns:a16="http://schemas.microsoft.com/office/drawing/2014/main" id="{5AEF58B7-E198-45B4-9B75-9D561538F541}"/>
              </a:ext>
            </a:extLst>
          </p:cNvPr>
          <p:cNvGrpSpPr/>
          <p:nvPr/>
        </p:nvGrpSpPr>
        <p:grpSpPr>
          <a:xfrm>
            <a:off x="1139687" y="2103974"/>
            <a:ext cx="9693413" cy="3192000"/>
            <a:chOff x="2191662" y="2092036"/>
            <a:chExt cx="9363028" cy="2865643"/>
          </a:xfrm>
        </p:grpSpPr>
        <p:pic>
          <p:nvPicPr>
            <p:cNvPr id="6" name="Imagen 50">
              <a:extLst>
                <a:ext uri="{FF2B5EF4-FFF2-40B4-BE49-F238E27FC236}">
                  <a16:creationId xmlns:a16="http://schemas.microsoft.com/office/drawing/2014/main" id="{9B6434B8-3D13-4741-90F8-BA70736C1067}"/>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2191662" y="2092036"/>
              <a:ext cx="9363028" cy="2865643"/>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redondeado 51">
              <a:extLst>
                <a:ext uri="{FF2B5EF4-FFF2-40B4-BE49-F238E27FC236}">
                  <a16:creationId xmlns:a16="http://schemas.microsoft.com/office/drawing/2014/main" id="{581FFB30-D0B4-46D9-BB76-FE11CF53F0C6}"/>
                </a:ext>
              </a:extLst>
            </p:cNvPr>
            <p:cNvSpPr/>
            <p:nvPr/>
          </p:nvSpPr>
          <p:spPr>
            <a:xfrm>
              <a:off x="9173642" y="2790956"/>
              <a:ext cx="1147993" cy="21012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PE"/>
            </a:p>
          </p:txBody>
        </p:sp>
        <p:sp>
          <p:nvSpPr>
            <p:cNvPr id="8" name="Rectángulo redondeado 55">
              <a:extLst>
                <a:ext uri="{FF2B5EF4-FFF2-40B4-BE49-F238E27FC236}">
                  <a16:creationId xmlns:a16="http://schemas.microsoft.com/office/drawing/2014/main" id="{58A1D1D8-7A8D-473D-9466-36E108DDD4D9}"/>
                </a:ext>
              </a:extLst>
            </p:cNvPr>
            <p:cNvSpPr/>
            <p:nvPr/>
          </p:nvSpPr>
          <p:spPr>
            <a:xfrm>
              <a:off x="9173642" y="3897451"/>
              <a:ext cx="1147993" cy="273832"/>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PE"/>
            </a:p>
          </p:txBody>
        </p:sp>
        <p:sp>
          <p:nvSpPr>
            <p:cNvPr id="9" name="Rectángulo redondeado 56">
              <a:extLst>
                <a:ext uri="{FF2B5EF4-FFF2-40B4-BE49-F238E27FC236}">
                  <a16:creationId xmlns:a16="http://schemas.microsoft.com/office/drawing/2014/main" id="{07F84EC2-1352-4622-8F84-95C319055B60}"/>
                </a:ext>
              </a:extLst>
            </p:cNvPr>
            <p:cNvSpPr/>
            <p:nvPr/>
          </p:nvSpPr>
          <p:spPr>
            <a:xfrm>
              <a:off x="9152688" y="4432905"/>
              <a:ext cx="478155" cy="254635"/>
            </a:xfrm>
            <a:prstGeom prst="roundRect">
              <a:avLst/>
            </a:prstGeom>
            <a:noFill/>
            <a:ln w="254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PE"/>
            </a:p>
          </p:txBody>
        </p:sp>
        <p:sp>
          <p:nvSpPr>
            <p:cNvPr id="10" name="Rectángulo redondeado 57">
              <a:extLst>
                <a:ext uri="{FF2B5EF4-FFF2-40B4-BE49-F238E27FC236}">
                  <a16:creationId xmlns:a16="http://schemas.microsoft.com/office/drawing/2014/main" id="{E2BB8725-73E5-4E25-8B57-B4CFA61A551F}"/>
                </a:ext>
              </a:extLst>
            </p:cNvPr>
            <p:cNvSpPr/>
            <p:nvPr/>
          </p:nvSpPr>
          <p:spPr>
            <a:xfrm>
              <a:off x="4495857" y="4459258"/>
              <a:ext cx="1226069" cy="201931"/>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PE"/>
            </a:p>
          </p:txBody>
        </p:sp>
      </p:grpSp>
      <p:pic>
        <p:nvPicPr>
          <p:cNvPr id="11" name="Imagen 10">
            <a:extLst>
              <a:ext uri="{FF2B5EF4-FFF2-40B4-BE49-F238E27FC236}">
                <a16:creationId xmlns:a16="http://schemas.microsoft.com/office/drawing/2014/main" id="{4C3A5AC5-29E2-4020-9928-F55CFCFD5E35}"/>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211783" y="1536141"/>
            <a:ext cx="1480352" cy="3759832"/>
          </a:xfrm>
          <a:prstGeom prst="rect">
            <a:avLst/>
          </a:prstGeom>
        </p:spPr>
      </p:pic>
      <p:sp>
        <p:nvSpPr>
          <p:cNvPr id="12" name="AutoShape 3">
            <a:extLst>
              <a:ext uri="{FF2B5EF4-FFF2-40B4-BE49-F238E27FC236}">
                <a16:creationId xmlns:a16="http://schemas.microsoft.com/office/drawing/2014/main" id="{4F513B09-D436-4A04-B5E4-0869ED2E1BE5}"/>
              </a:ext>
            </a:extLst>
          </p:cNvPr>
          <p:cNvSpPr>
            <a:spLocks noChangeArrowheads="1"/>
          </p:cNvSpPr>
          <p:nvPr/>
        </p:nvSpPr>
        <p:spPr bwMode="auto">
          <a:xfrm>
            <a:off x="1139688" y="1253392"/>
            <a:ext cx="9422296" cy="736281"/>
          </a:xfrm>
          <a:prstGeom prst="wedgeRoundRectCallout">
            <a:avLst>
              <a:gd name="adj1" fmla="val 51676"/>
              <a:gd name="adj2" fmla="val 26420"/>
              <a:gd name="adj3" fmla="val 16667"/>
            </a:avLst>
          </a:prstGeom>
          <a:solidFill>
            <a:srgbClr val="FFFFFF"/>
          </a:solidFill>
          <a:ln w="12700">
            <a:solidFill>
              <a:srgbClr val="FFC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PE" altLang="es-PE" b="0" i="0" u="none" strike="noStrike" cap="none" normalizeH="0" baseline="0" dirty="0">
                <a:ln>
                  <a:noFill/>
                </a:ln>
                <a:solidFill>
                  <a:srgbClr val="595959"/>
                </a:solidFill>
                <a:effectLst/>
                <a:latin typeface="+mj-lt"/>
                <a:ea typeface="Times New Roman" panose="02020603050405020304" pitchFamily="18" charset="0"/>
                <a:cs typeface="Calibri" panose="020F0502020204030204" pitchFamily="34" charset="0"/>
              </a:rPr>
              <a:t>En </a:t>
            </a:r>
            <a:r>
              <a:rPr kumimoji="0" lang="es-PE" altLang="es-PE" b="0" i="0" u="none" strike="noStrike" cap="none" normalizeH="0" baseline="0" dirty="0" err="1">
                <a:ln>
                  <a:noFill/>
                </a:ln>
                <a:solidFill>
                  <a:srgbClr val="595959"/>
                </a:solidFill>
                <a:effectLst/>
                <a:latin typeface="+mj-lt"/>
                <a:ea typeface="Times New Roman" panose="02020603050405020304" pitchFamily="18" charset="0"/>
                <a:cs typeface="Calibri" panose="020F0502020204030204" pitchFamily="34" charset="0"/>
              </a:rPr>
              <a:t>N°</a:t>
            </a:r>
            <a:r>
              <a:rPr kumimoji="0" lang="es-PE" altLang="es-PE" b="0" i="0" u="none" strike="noStrike" cap="none" normalizeH="0" baseline="0" dirty="0">
                <a:ln>
                  <a:noFill/>
                </a:ln>
                <a:solidFill>
                  <a:srgbClr val="595959"/>
                </a:solidFill>
                <a:effectLst/>
                <a:latin typeface="+mj-lt"/>
                <a:ea typeface="Times New Roman" panose="02020603050405020304" pitchFamily="18" charset="0"/>
                <a:cs typeface="Calibri" panose="020F0502020204030204" pitchFamily="34" charset="0"/>
              </a:rPr>
              <a:t> Cuotas VEP seleccionar siempre la opción 18. Ingresar el monto de la Cuota VEP y aparecerá automáticamente el Monto Financiado total VEP luego grabar.</a:t>
            </a:r>
            <a:endParaRPr kumimoji="0" lang="es-PE" altLang="es-PE"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961409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9AC72F0D-FF5E-4206-9706-8248ED2AB4F6}"/>
              </a:ext>
            </a:extLst>
          </p:cNvPr>
          <p:cNvSpPr>
            <a:spLocks noGrp="1"/>
          </p:cNvSpPr>
          <p:nvPr>
            <p:ph type="sldNum" sz="quarter" idx="12"/>
          </p:nvPr>
        </p:nvSpPr>
        <p:spPr/>
        <p:txBody>
          <a:bodyPr/>
          <a:lstStyle/>
          <a:p>
            <a:fld id="{A3945DB8-8969-4579-9EA6-038FDDAFF65B}" type="slidenum">
              <a:rPr lang="es-PE" smtClean="0"/>
              <a:t>75</a:t>
            </a:fld>
            <a:endParaRPr lang="es-PE"/>
          </a:p>
        </p:txBody>
      </p:sp>
      <p:sp>
        <p:nvSpPr>
          <p:cNvPr id="3" name="Título 2">
            <a:extLst>
              <a:ext uri="{FF2B5EF4-FFF2-40B4-BE49-F238E27FC236}">
                <a16:creationId xmlns:a16="http://schemas.microsoft.com/office/drawing/2014/main" id="{B7CC0051-BED8-48F7-8B64-61EA3BEC997D}"/>
              </a:ext>
            </a:extLst>
          </p:cNvPr>
          <p:cNvSpPr>
            <a:spLocks noGrp="1"/>
          </p:cNvSpPr>
          <p:nvPr>
            <p:ph type="title"/>
          </p:nvPr>
        </p:nvSpPr>
        <p:spPr/>
        <p:txBody>
          <a:bodyPr>
            <a:normAutofit fontScale="90000"/>
          </a:bodyPr>
          <a:lstStyle/>
          <a:p>
            <a:r>
              <a:rPr lang="es-PE" dirty="0"/>
              <a:t>Proceso de venta postpago móvil_</a:t>
            </a:r>
          </a:p>
        </p:txBody>
      </p:sp>
      <p:pic>
        <p:nvPicPr>
          <p:cNvPr id="4" name="Imagen 3">
            <a:extLst>
              <a:ext uri="{FF2B5EF4-FFF2-40B4-BE49-F238E27FC236}">
                <a16:creationId xmlns:a16="http://schemas.microsoft.com/office/drawing/2014/main" id="{E29DDFBD-AF32-4A06-82F1-A020C52A95E4}"/>
              </a:ext>
            </a:extLst>
          </p:cNvPr>
          <p:cNvPicPr>
            <a:picLocks noChangeAspect="1"/>
          </p:cNvPicPr>
          <p:nvPr/>
        </p:nvPicPr>
        <p:blipFill>
          <a:blip r:embed="rId2"/>
          <a:stretch>
            <a:fillRect/>
          </a:stretch>
        </p:blipFill>
        <p:spPr>
          <a:xfrm>
            <a:off x="2819247" y="2887536"/>
            <a:ext cx="8759831" cy="2962275"/>
          </a:xfrm>
          <a:prstGeom prst="rect">
            <a:avLst/>
          </a:prstGeom>
        </p:spPr>
      </p:pic>
      <p:sp>
        <p:nvSpPr>
          <p:cNvPr id="5" name="CuadroTexto 4">
            <a:extLst>
              <a:ext uri="{FF2B5EF4-FFF2-40B4-BE49-F238E27FC236}">
                <a16:creationId xmlns:a16="http://schemas.microsoft.com/office/drawing/2014/main" id="{AE9BAD51-E054-4B8B-8EE7-AFF1135B8DE6}"/>
              </a:ext>
            </a:extLst>
          </p:cNvPr>
          <p:cNvSpPr txBox="1"/>
          <p:nvPr/>
        </p:nvSpPr>
        <p:spPr>
          <a:xfrm>
            <a:off x="2819247" y="1387377"/>
            <a:ext cx="8510954" cy="830997"/>
          </a:xfrm>
          <a:prstGeom prst="rect">
            <a:avLst/>
          </a:prstGeom>
          <a:noFill/>
        </p:spPr>
        <p:txBody>
          <a:bodyPr wrap="square" rtlCol="0">
            <a:spAutoFit/>
          </a:bodyPr>
          <a:lstStyle/>
          <a:p>
            <a:pPr algn="just"/>
            <a:r>
              <a:rPr lang="es-PE" sz="1600" i="1" dirty="0">
                <a:solidFill>
                  <a:srgbClr val="4D4D4D"/>
                </a:solidFill>
                <a:latin typeface="+mj-lt"/>
                <a:cs typeface="Arial" panose="020B0604020202020204" pitchFamily="34" charset="0"/>
              </a:rPr>
              <a:t>Hay que tener en cuenta que para el VEP, se le tiene que enviar al cliente el comprobante de pago por el equipo, que se realizará enviándolo por correo electrónico. Esto es OBLIGATORIO.</a:t>
            </a:r>
          </a:p>
        </p:txBody>
      </p:sp>
      <p:sp>
        <p:nvSpPr>
          <p:cNvPr id="6" name="CuadroTexto 5">
            <a:extLst>
              <a:ext uri="{FF2B5EF4-FFF2-40B4-BE49-F238E27FC236}">
                <a16:creationId xmlns:a16="http://schemas.microsoft.com/office/drawing/2014/main" id="{20DA14C6-933D-4B22-AAFF-FFD9B2865E1E}"/>
              </a:ext>
            </a:extLst>
          </p:cNvPr>
          <p:cNvSpPr txBox="1"/>
          <p:nvPr/>
        </p:nvSpPr>
        <p:spPr>
          <a:xfrm>
            <a:off x="2819247" y="2302761"/>
            <a:ext cx="8510954" cy="584775"/>
          </a:xfrm>
          <a:prstGeom prst="rect">
            <a:avLst/>
          </a:prstGeom>
          <a:noFill/>
        </p:spPr>
        <p:txBody>
          <a:bodyPr wrap="square" rtlCol="0">
            <a:spAutoFit/>
          </a:bodyPr>
          <a:lstStyle/>
          <a:p>
            <a:pPr algn="just"/>
            <a:r>
              <a:rPr lang="es-PE" sz="1600" i="1" dirty="0">
                <a:solidFill>
                  <a:srgbClr val="4D4D4D"/>
                </a:solidFill>
                <a:latin typeface="+mj-lt"/>
                <a:cs typeface="Arial" panose="020B0604020202020204" pitchFamily="34" charset="0"/>
              </a:rPr>
              <a:t>Para esto, se deberá verificar en el Portal que haya una dirección asignada y si no fuera la actual, se tendrá que modificar siguiendo el proceso de actualización de datos.</a:t>
            </a:r>
          </a:p>
        </p:txBody>
      </p:sp>
      <p:pic>
        <p:nvPicPr>
          <p:cNvPr id="7" name="Imagen 6">
            <a:extLst>
              <a:ext uri="{FF2B5EF4-FFF2-40B4-BE49-F238E27FC236}">
                <a16:creationId xmlns:a16="http://schemas.microsoft.com/office/drawing/2014/main" id="{4C9F7001-D084-4B8D-A268-93AB0C84D967}"/>
              </a:ext>
            </a:extLst>
          </p:cNvPr>
          <p:cNvPicPr>
            <a:picLocks noChangeAspect="1"/>
          </p:cNvPicPr>
          <p:nvPr/>
        </p:nvPicPr>
        <p:blipFill>
          <a:blip r:embed="rId3">
            <a:clrChange>
              <a:clrFrom>
                <a:srgbClr val="F7F7F7"/>
              </a:clrFrom>
              <a:clrTo>
                <a:srgbClr val="F7F7F7">
                  <a:alpha val="0"/>
                </a:srgbClr>
              </a:clrTo>
            </a:clrChange>
          </a:blip>
          <a:stretch>
            <a:fillRect/>
          </a:stretch>
        </p:blipFill>
        <p:spPr>
          <a:xfrm>
            <a:off x="513995" y="1562473"/>
            <a:ext cx="2305252" cy="4610503"/>
          </a:xfrm>
          <a:prstGeom prst="rect">
            <a:avLst/>
          </a:prstGeom>
        </p:spPr>
      </p:pic>
      <p:sp>
        <p:nvSpPr>
          <p:cNvPr id="8" name="CuadroTexto 7">
            <a:extLst>
              <a:ext uri="{FF2B5EF4-FFF2-40B4-BE49-F238E27FC236}">
                <a16:creationId xmlns:a16="http://schemas.microsoft.com/office/drawing/2014/main" id="{2B9A8B78-3F87-49BB-8CBA-84BEA06E303E}"/>
              </a:ext>
            </a:extLst>
          </p:cNvPr>
          <p:cNvSpPr txBox="1"/>
          <p:nvPr/>
        </p:nvSpPr>
        <p:spPr>
          <a:xfrm>
            <a:off x="2914868" y="5821144"/>
            <a:ext cx="8664210" cy="646331"/>
          </a:xfrm>
          <a:prstGeom prst="rect">
            <a:avLst/>
          </a:prstGeom>
          <a:noFill/>
          <a:ln>
            <a:noFill/>
          </a:ln>
        </p:spPr>
        <p:txBody>
          <a:bodyPr wrap="square" rtlCol="0">
            <a:spAutoFit/>
          </a:bodyPr>
          <a:lstStyle/>
          <a:p>
            <a:r>
              <a:rPr lang="es-PE" dirty="0">
                <a:solidFill>
                  <a:srgbClr val="0154A0"/>
                </a:solidFill>
                <a:latin typeface="+mj-lt"/>
              </a:rPr>
              <a:t>De manera </a:t>
            </a:r>
            <a:r>
              <a:rPr lang="es-PE" b="1" u="sng" dirty="0">
                <a:solidFill>
                  <a:srgbClr val="FF6702"/>
                </a:solidFill>
                <a:latin typeface="+mj-lt"/>
              </a:rPr>
              <a:t>OBLIGATORIA</a:t>
            </a:r>
            <a:r>
              <a:rPr lang="es-PE" dirty="0">
                <a:solidFill>
                  <a:srgbClr val="0154A0"/>
                </a:solidFill>
                <a:latin typeface="+mj-lt"/>
              </a:rPr>
              <a:t> deben de estar marcadas las casillas de </a:t>
            </a:r>
            <a:r>
              <a:rPr lang="es-PE" b="1" dirty="0">
                <a:solidFill>
                  <a:srgbClr val="FF6702"/>
                </a:solidFill>
                <a:latin typeface="+mj-lt"/>
              </a:rPr>
              <a:t>Facturación, Notificación Electrónica y Recibo Electrónico</a:t>
            </a:r>
            <a:r>
              <a:rPr lang="es-PE" dirty="0">
                <a:solidFill>
                  <a:srgbClr val="0154A0"/>
                </a:solidFill>
                <a:latin typeface="+mj-lt"/>
              </a:rPr>
              <a:t>.</a:t>
            </a:r>
          </a:p>
        </p:txBody>
      </p:sp>
    </p:spTree>
    <p:extLst>
      <p:ext uri="{BB962C8B-B14F-4D97-AF65-F5344CB8AC3E}">
        <p14:creationId xmlns:p14="http://schemas.microsoft.com/office/powerpoint/2010/main" val="39675481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7C1ED93-1913-49B5-9ABE-F58B62EA8975}"/>
              </a:ext>
            </a:extLst>
          </p:cNvPr>
          <p:cNvSpPr>
            <a:spLocks noGrp="1"/>
          </p:cNvSpPr>
          <p:nvPr>
            <p:ph type="sldNum" sz="quarter" idx="12"/>
          </p:nvPr>
        </p:nvSpPr>
        <p:spPr/>
        <p:txBody>
          <a:bodyPr/>
          <a:lstStyle/>
          <a:p>
            <a:fld id="{A3945DB8-8969-4579-9EA6-038FDDAFF65B}" type="slidenum">
              <a:rPr lang="es-PE" smtClean="0"/>
              <a:t>76</a:t>
            </a:fld>
            <a:endParaRPr lang="es-PE"/>
          </a:p>
        </p:txBody>
      </p:sp>
      <p:sp>
        <p:nvSpPr>
          <p:cNvPr id="3" name="Título 2">
            <a:extLst>
              <a:ext uri="{FF2B5EF4-FFF2-40B4-BE49-F238E27FC236}">
                <a16:creationId xmlns:a16="http://schemas.microsoft.com/office/drawing/2014/main" id="{1975C6C3-0B9C-4398-AC96-4FA30AAB7AE3}"/>
              </a:ext>
            </a:extLst>
          </p:cNvPr>
          <p:cNvSpPr>
            <a:spLocks noGrp="1"/>
          </p:cNvSpPr>
          <p:nvPr>
            <p:ph type="title"/>
          </p:nvPr>
        </p:nvSpPr>
        <p:spPr/>
        <p:txBody>
          <a:bodyPr>
            <a:normAutofit fontScale="90000"/>
          </a:bodyPr>
          <a:lstStyle/>
          <a:p>
            <a:r>
              <a:rPr lang="es-PE" dirty="0"/>
              <a:t>Proceso de venta postpago móvil_</a:t>
            </a:r>
          </a:p>
        </p:txBody>
      </p:sp>
      <p:sp>
        <p:nvSpPr>
          <p:cNvPr id="4" name="Rectángulo 3">
            <a:extLst>
              <a:ext uri="{FF2B5EF4-FFF2-40B4-BE49-F238E27FC236}">
                <a16:creationId xmlns:a16="http://schemas.microsoft.com/office/drawing/2014/main" id="{A058DDF3-ED83-4F84-AAAE-FCEF444D560B}"/>
              </a:ext>
            </a:extLst>
          </p:cNvPr>
          <p:cNvSpPr/>
          <p:nvPr/>
        </p:nvSpPr>
        <p:spPr>
          <a:xfrm>
            <a:off x="1358900" y="1538818"/>
            <a:ext cx="9501809" cy="1200329"/>
          </a:xfrm>
          <a:prstGeom prst="rect">
            <a:avLst/>
          </a:prstGeom>
        </p:spPr>
        <p:txBody>
          <a:bodyPr wrap="square">
            <a:spAutoFit/>
          </a:bodyPr>
          <a:lstStyle/>
          <a:p>
            <a:pPr algn="just"/>
            <a:r>
              <a:rPr lang="es-PE" dirty="0">
                <a:solidFill>
                  <a:schemeClr val="tx1">
                    <a:lumMod val="75000"/>
                    <a:lumOff val="25000"/>
                  </a:schemeClr>
                </a:solidFill>
              </a:rPr>
              <a:t>Luego de pasar el biométrico de manera exitosa y de haber realizado el pago en Tienda </a:t>
            </a:r>
            <a:r>
              <a:rPr lang="es-PE" dirty="0" err="1">
                <a:solidFill>
                  <a:schemeClr val="tx1">
                    <a:lumMod val="75000"/>
                    <a:lumOff val="25000"/>
                  </a:schemeClr>
                </a:solidFill>
              </a:rPr>
              <a:t>express</a:t>
            </a:r>
            <a:r>
              <a:rPr lang="es-PE" dirty="0">
                <a:solidFill>
                  <a:schemeClr val="tx1">
                    <a:lumMod val="75000"/>
                    <a:lumOff val="25000"/>
                  </a:schemeClr>
                </a:solidFill>
              </a:rPr>
              <a:t> Caja, aparecerá el siguiente mensaje luego de seleccionar la opción </a:t>
            </a:r>
            <a:r>
              <a:rPr lang="es-PE" b="1" i="1" dirty="0">
                <a:solidFill>
                  <a:schemeClr val="tx1">
                    <a:lumMod val="75000"/>
                    <a:lumOff val="25000"/>
                  </a:schemeClr>
                </a:solidFill>
              </a:rPr>
              <a:t>“avanzar”, </a:t>
            </a:r>
            <a:r>
              <a:rPr lang="es-PE" dirty="0">
                <a:solidFill>
                  <a:schemeClr val="tx1">
                    <a:lumMod val="75000"/>
                    <a:lumOff val="25000"/>
                  </a:schemeClr>
                </a:solidFill>
              </a:rPr>
              <a:t>el cual confirma que todos los datos ingresados son los correctos, ya que después de este paso debo de llenar y adjuntar los documentos de manera manual. Todo por escrito.</a:t>
            </a:r>
          </a:p>
        </p:txBody>
      </p:sp>
      <p:pic>
        <p:nvPicPr>
          <p:cNvPr id="5" name="Picture 6">
            <a:extLst>
              <a:ext uri="{FF2B5EF4-FFF2-40B4-BE49-F238E27FC236}">
                <a16:creationId xmlns:a16="http://schemas.microsoft.com/office/drawing/2014/main" id="{7D246E20-989D-40F7-B488-8CDBE7488288}"/>
              </a:ext>
            </a:extLst>
          </p:cNvPr>
          <p:cNvPicPr>
            <a:picLocks noChangeAspect="1" noChangeArrowheads="1"/>
          </p:cNvPicPr>
          <p:nvPr/>
        </p:nvPicPr>
        <p:blipFill rotWithShape="1">
          <a:blip r:embed="rId2" cstate="screen">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a:ext>
            </a:extLst>
          </a:blip>
          <a:srcRect l="-441"/>
          <a:stretch/>
        </p:blipFill>
        <p:spPr bwMode="auto">
          <a:xfrm>
            <a:off x="1358900" y="3030190"/>
            <a:ext cx="9501809" cy="834887"/>
          </a:xfrm>
          <a:prstGeom prst="rect">
            <a:avLst/>
          </a:prstGeom>
          <a:noFill/>
          <a:ln w="63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ángulo 6">
            <a:extLst>
              <a:ext uri="{FF2B5EF4-FFF2-40B4-BE49-F238E27FC236}">
                <a16:creationId xmlns:a16="http://schemas.microsoft.com/office/drawing/2014/main" id="{44D18417-82FE-4B62-9960-5D6FEA75E5C3}"/>
              </a:ext>
            </a:extLst>
          </p:cNvPr>
          <p:cNvSpPr/>
          <p:nvPr/>
        </p:nvSpPr>
        <p:spPr>
          <a:xfrm>
            <a:off x="6109804" y="4968298"/>
            <a:ext cx="4750905" cy="1200329"/>
          </a:xfrm>
          <a:prstGeom prst="rect">
            <a:avLst/>
          </a:prstGeom>
        </p:spPr>
        <p:txBody>
          <a:bodyPr wrap="square">
            <a:spAutoFit/>
          </a:bodyPr>
          <a:lstStyle/>
          <a:p>
            <a:pPr algn="just"/>
            <a:r>
              <a:rPr lang="es-PE" dirty="0">
                <a:solidFill>
                  <a:schemeClr val="tx1">
                    <a:lumMod val="75000"/>
                    <a:lumOff val="25000"/>
                  </a:schemeClr>
                </a:solidFill>
              </a:rPr>
              <a:t>Cuando se generen los documentos, aparecerá el siguiente mensaje y damos “Aceptar”, pero recuerda que debemos llenar los documentos desde cero.</a:t>
            </a:r>
          </a:p>
        </p:txBody>
      </p:sp>
      <p:pic>
        <p:nvPicPr>
          <p:cNvPr id="9" name="Imagen 8">
            <a:extLst>
              <a:ext uri="{FF2B5EF4-FFF2-40B4-BE49-F238E27FC236}">
                <a16:creationId xmlns:a16="http://schemas.microsoft.com/office/drawing/2014/main" id="{174FD023-5141-453F-9C02-4C4C3D6F72E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 r="-388"/>
          <a:stretch/>
        </p:blipFill>
        <p:spPr>
          <a:xfrm>
            <a:off x="6109804" y="2798303"/>
            <a:ext cx="4637458" cy="1878952"/>
          </a:xfrm>
          <a:prstGeom prst="rect">
            <a:avLst/>
          </a:prstGeom>
        </p:spPr>
      </p:pic>
      <p:pic>
        <p:nvPicPr>
          <p:cNvPr id="10" name="Imagen 9">
            <a:extLst>
              <a:ext uri="{FF2B5EF4-FFF2-40B4-BE49-F238E27FC236}">
                <a16:creationId xmlns:a16="http://schemas.microsoft.com/office/drawing/2014/main" id="{50403212-754D-4138-9A64-D9A47CEA2930}"/>
              </a:ext>
            </a:extLst>
          </p:cNvPr>
          <p:cNvPicPr>
            <a:picLocks noChangeAspect="1"/>
          </p:cNvPicPr>
          <p:nvPr/>
        </p:nvPicPr>
        <p:blipFill>
          <a:blip r:embed="rId5"/>
          <a:stretch>
            <a:fillRect/>
          </a:stretch>
        </p:blipFill>
        <p:spPr>
          <a:xfrm>
            <a:off x="1149625" y="4489509"/>
            <a:ext cx="4575313" cy="1704071"/>
          </a:xfrm>
          <a:prstGeom prst="rect">
            <a:avLst/>
          </a:prstGeom>
        </p:spPr>
      </p:pic>
    </p:spTree>
    <p:extLst>
      <p:ext uri="{BB962C8B-B14F-4D97-AF65-F5344CB8AC3E}">
        <p14:creationId xmlns:p14="http://schemas.microsoft.com/office/powerpoint/2010/main" val="239669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6E6BA5C3-B931-44B0-A462-20895EE65D1D}"/>
              </a:ext>
            </a:extLst>
          </p:cNvPr>
          <p:cNvSpPr>
            <a:spLocks noGrp="1"/>
          </p:cNvSpPr>
          <p:nvPr>
            <p:ph type="sldNum" sz="quarter" idx="12"/>
          </p:nvPr>
        </p:nvSpPr>
        <p:spPr/>
        <p:txBody>
          <a:bodyPr/>
          <a:lstStyle/>
          <a:p>
            <a:fld id="{A3945DB8-8969-4579-9EA6-038FDDAFF65B}" type="slidenum">
              <a:rPr lang="es-PE" smtClean="0"/>
              <a:t>77</a:t>
            </a:fld>
            <a:endParaRPr lang="es-PE"/>
          </a:p>
        </p:txBody>
      </p:sp>
      <p:sp>
        <p:nvSpPr>
          <p:cNvPr id="3" name="Título 2">
            <a:extLst>
              <a:ext uri="{FF2B5EF4-FFF2-40B4-BE49-F238E27FC236}">
                <a16:creationId xmlns:a16="http://schemas.microsoft.com/office/drawing/2014/main" id="{5EA457C8-1B19-431C-B596-A46F6608F6EC}"/>
              </a:ext>
            </a:extLst>
          </p:cNvPr>
          <p:cNvSpPr>
            <a:spLocks noGrp="1"/>
          </p:cNvSpPr>
          <p:nvPr>
            <p:ph type="title"/>
          </p:nvPr>
        </p:nvSpPr>
        <p:spPr/>
        <p:txBody>
          <a:bodyPr>
            <a:normAutofit fontScale="90000"/>
          </a:bodyPr>
          <a:lstStyle/>
          <a:p>
            <a:r>
              <a:rPr lang="es-PE" dirty="0"/>
              <a:t>Proceso de venta postpago móvil_</a:t>
            </a:r>
          </a:p>
        </p:txBody>
      </p:sp>
      <p:pic>
        <p:nvPicPr>
          <p:cNvPr id="4" name="Imagen 3">
            <a:extLst>
              <a:ext uri="{FF2B5EF4-FFF2-40B4-BE49-F238E27FC236}">
                <a16:creationId xmlns:a16="http://schemas.microsoft.com/office/drawing/2014/main" id="{132E0CFA-37BB-44F6-887A-E4C55CD034F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62339" y="1364974"/>
            <a:ext cx="6570762" cy="3851388"/>
          </a:xfrm>
          <a:prstGeom prst="rect">
            <a:avLst/>
          </a:prstGeom>
        </p:spPr>
      </p:pic>
      <p:pic>
        <p:nvPicPr>
          <p:cNvPr id="5" name="Imagen 4">
            <a:extLst>
              <a:ext uri="{FF2B5EF4-FFF2-40B4-BE49-F238E27FC236}">
                <a16:creationId xmlns:a16="http://schemas.microsoft.com/office/drawing/2014/main" id="{FAED6B34-FEB3-4F78-A81F-E905DE362EB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8716" y="3538640"/>
            <a:ext cx="2876136" cy="2876136"/>
          </a:xfrm>
          <a:prstGeom prst="rect">
            <a:avLst/>
          </a:prstGeom>
        </p:spPr>
      </p:pic>
      <p:sp>
        <p:nvSpPr>
          <p:cNvPr id="6" name="Bocadillo: rectángulo con esquinas redondeadas 5">
            <a:extLst>
              <a:ext uri="{FF2B5EF4-FFF2-40B4-BE49-F238E27FC236}">
                <a16:creationId xmlns:a16="http://schemas.microsoft.com/office/drawing/2014/main" id="{4692D382-E33E-43A0-8AC7-D12C0AAE33C9}"/>
              </a:ext>
            </a:extLst>
          </p:cNvPr>
          <p:cNvSpPr/>
          <p:nvPr/>
        </p:nvSpPr>
        <p:spPr>
          <a:xfrm>
            <a:off x="927652" y="1736035"/>
            <a:ext cx="3054524" cy="1311964"/>
          </a:xfrm>
          <a:prstGeom prst="wedgeRoundRectCallout">
            <a:avLst>
              <a:gd name="adj1" fmla="val -12253"/>
              <a:gd name="adj2" fmla="val 72555"/>
              <a:gd name="adj3" fmla="val 16667"/>
            </a:avLst>
          </a:prstGeom>
          <a:solidFill>
            <a:schemeClr val="bg1"/>
          </a:solidFill>
          <a:ln w="38100">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600" dirty="0">
                <a:solidFill>
                  <a:schemeClr val="tx1">
                    <a:lumMod val="65000"/>
                    <a:lumOff val="35000"/>
                  </a:schemeClr>
                </a:solidFill>
              </a:rPr>
              <a:t>Este será el </a:t>
            </a:r>
            <a:r>
              <a:rPr lang="es-PE" sz="1600" i="1" u="sng" dirty="0">
                <a:solidFill>
                  <a:schemeClr val="tx1">
                    <a:lumMod val="65000"/>
                    <a:lumOff val="35000"/>
                  </a:schemeClr>
                </a:solidFill>
              </a:rPr>
              <a:t>RECIBO DE CAJA</a:t>
            </a:r>
            <a:r>
              <a:rPr lang="es-PE" sz="1600" dirty="0">
                <a:solidFill>
                  <a:schemeClr val="tx1">
                    <a:lumMod val="65000"/>
                    <a:lumOff val="35000"/>
                  </a:schemeClr>
                </a:solidFill>
              </a:rPr>
              <a:t> a entregar por parte del SN. Siempre debe ir la nueva glosa indicada en la imagen.</a:t>
            </a:r>
          </a:p>
        </p:txBody>
      </p:sp>
      <p:sp>
        <p:nvSpPr>
          <p:cNvPr id="7" name="CuadroTexto 6">
            <a:extLst>
              <a:ext uri="{FF2B5EF4-FFF2-40B4-BE49-F238E27FC236}">
                <a16:creationId xmlns:a16="http://schemas.microsoft.com/office/drawing/2014/main" id="{EBD5342A-C245-4C95-833D-FF01AD3C881F}"/>
              </a:ext>
            </a:extLst>
          </p:cNvPr>
          <p:cNvSpPr txBox="1"/>
          <p:nvPr/>
        </p:nvSpPr>
        <p:spPr>
          <a:xfrm>
            <a:off x="4262339" y="5380253"/>
            <a:ext cx="6570761" cy="923330"/>
          </a:xfrm>
          <a:prstGeom prst="rect">
            <a:avLst/>
          </a:prstGeom>
          <a:solidFill>
            <a:schemeClr val="accent4">
              <a:lumMod val="20000"/>
              <a:lumOff val="80000"/>
            </a:schemeClr>
          </a:solidFill>
          <a:ln w="38100">
            <a:solidFill>
              <a:srgbClr val="FF6702"/>
            </a:solidFill>
            <a:prstDash val="sysDash"/>
          </a:ln>
        </p:spPr>
        <p:txBody>
          <a:bodyPr wrap="square" rtlCol="0">
            <a:spAutoFit/>
          </a:bodyPr>
          <a:lstStyle/>
          <a:p>
            <a:pPr algn="just"/>
            <a:r>
              <a:rPr lang="es-PE" dirty="0">
                <a:solidFill>
                  <a:srgbClr val="4D4D4D"/>
                </a:solidFill>
              </a:rPr>
              <a:t>Si se gestiona de manera manual, se debe de colocar exactamente lo que indica: </a:t>
            </a:r>
            <a:r>
              <a:rPr lang="es-PE" b="1" i="1" dirty="0">
                <a:solidFill>
                  <a:srgbClr val="4D4D4D"/>
                </a:solidFill>
              </a:rPr>
              <a:t>“RECAUDACIÓN DE CUOTA INICIAL-PROGRAMA…</a:t>
            </a:r>
          </a:p>
        </p:txBody>
      </p:sp>
      <p:pic>
        <p:nvPicPr>
          <p:cNvPr id="8" name="Imagen 7">
            <a:extLst>
              <a:ext uri="{FF2B5EF4-FFF2-40B4-BE49-F238E27FC236}">
                <a16:creationId xmlns:a16="http://schemas.microsoft.com/office/drawing/2014/main" id="{F8BE9E83-E65F-48D9-8BA2-E4512A0AD6BC}"/>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393305" y="4678327"/>
            <a:ext cx="1884132" cy="1076067"/>
          </a:xfrm>
          <a:prstGeom prst="rect">
            <a:avLst/>
          </a:prstGeom>
        </p:spPr>
      </p:pic>
    </p:spTree>
    <p:extLst>
      <p:ext uri="{BB962C8B-B14F-4D97-AF65-F5344CB8AC3E}">
        <p14:creationId xmlns:p14="http://schemas.microsoft.com/office/powerpoint/2010/main" val="3877181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747C9FD1-9784-468F-853A-E5AC61E79236}"/>
              </a:ext>
            </a:extLst>
          </p:cNvPr>
          <p:cNvSpPr>
            <a:spLocks noGrp="1"/>
          </p:cNvSpPr>
          <p:nvPr>
            <p:ph type="sldNum" sz="quarter" idx="12"/>
          </p:nvPr>
        </p:nvSpPr>
        <p:spPr/>
        <p:txBody>
          <a:bodyPr/>
          <a:lstStyle/>
          <a:p>
            <a:fld id="{A3945DB8-8969-4579-9EA6-038FDDAFF65B}" type="slidenum">
              <a:rPr lang="es-PE" smtClean="0"/>
              <a:t>78</a:t>
            </a:fld>
            <a:endParaRPr lang="es-PE"/>
          </a:p>
        </p:txBody>
      </p:sp>
      <p:sp>
        <p:nvSpPr>
          <p:cNvPr id="3" name="Título 2">
            <a:extLst>
              <a:ext uri="{FF2B5EF4-FFF2-40B4-BE49-F238E27FC236}">
                <a16:creationId xmlns:a16="http://schemas.microsoft.com/office/drawing/2014/main" id="{8ADD5BE8-280F-4D6D-A486-2C71FC80E9BB}"/>
              </a:ext>
            </a:extLst>
          </p:cNvPr>
          <p:cNvSpPr>
            <a:spLocks noGrp="1"/>
          </p:cNvSpPr>
          <p:nvPr>
            <p:ph type="title"/>
          </p:nvPr>
        </p:nvSpPr>
        <p:spPr/>
        <p:txBody>
          <a:bodyPr>
            <a:normAutofit fontScale="90000"/>
          </a:bodyPr>
          <a:lstStyle/>
          <a:p>
            <a:r>
              <a:rPr lang="es-PE" dirty="0"/>
              <a:t>Proceso de venta postpago móvil_</a:t>
            </a:r>
          </a:p>
        </p:txBody>
      </p:sp>
      <p:sp>
        <p:nvSpPr>
          <p:cNvPr id="4" name="Bocadillo: rectángulo con esquinas redondeadas 3">
            <a:extLst>
              <a:ext uri="{FF2B5EF4-FFF2-40B4-BE49-F238E27FC236}">
                <a16:creationId xmlns:a16="http://schemas.microsoft.com/office/drawing/2014/main" id="{468EAE49-7382-49A6-9B48-FD7F2F4E43E8}"/>
              </a:ext>
            </a:extLst>
          </p:cNvPr>
          <p:cNvSpPr/>
          <p:nvPr/>
        </p:nvSpPr>
        <p:spPr>
          <a:xfrm>
            <a:off x="1212878" y="1895060"/>
            <a:ext cx="2949155" cy="1067749"/>
          </a:xfrm>
          <a:prstGeom prst="wedgeRoundRectCallout">
            <a:avLst>
              <a:gd name="adj1" fmla="val -15568"/>
              <a:gd name="adj2" fmla="val 69549"/>
              <a:gd name="adj3" fmla="val 16667"/>
            </a:avLst>
          </a:prstGeom>
          <a:solidFill>
            <a:schemeClr val="bg1"/>
          </a:solidFill>
          <a:ln w="38100">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chemeClr val="tx1">
                    <a:lumMod val="65000"/>
                    <a:lumOff val="35000"/>
                  </a:schemeClr>
                </a:solidFill>
              </a:rPr>
              <a:t>Esta será la guía de remisión a entregar por parte del SN. </a:t>
            </a:r>
          </a:p>
        </p:txBody>
      </p:sp>
      <p:pic>
        <p:nvPicPr>
          <p:cNvPr id="5" name="Imagen 4">
            <a:extLst>
              <a:ext uri="{FF2B5EF4-FFF2-40B4-BE49-F238E27FC236}">
                <a16:creationId xmlns:a16="http://schemas.microsoft.com/office/drawing/2014/main" id="{5C5B3FAE-3735-4CA4-BAA5-D59D6FF27E2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40285" y="1465607"/>
            <a:ext cx="6411220" cy="3968008"/>
          </a:xfrm>
          <a:prstGeom prst="rect">
            <a:avLst/>
          </a:prstGeom>
        </p:spPr>
      </p:pic>
      <p:sp>
        <p:nvSpPr>
          <p:cNvPr id="6" name="CuadroTexto 5">
            <a:extLst>
              <a:ext uri="{FF2B5EF4-FFF2-40B4-BE49-F238E27FC236}">
                <a16:creationId xmlns:a16="http://schemas.microsoft.com/office/drawing/2014/main" id="{2CAE8E61-1DA4-48EA-BCF7-DC1D1553AC11}"/>
              </a:ext>
            </a:extLst>
          </p:cNvPr>
          <p:cNvSpPr txBox="1"/>
          <p:nvPr/>
        </p:nvSpPr>
        <p:spPr>
          <a:xfrm>
            <a:off x="4540285" y="5765879"/>
            <a:ext cx="6292815" cy="369332"/>
          </a:xfrm>
          <a:prstGeom prst="rect">
            <a:avLst/>
          </a:prstGeom>
          <a:solidFill>
            <a:schemeClr val="accent4">
              <a:lumMod val="20000"/>
              <a:lumOff val="80000"/>
            </a:schemeClr>
          </a:solidFill>
          <a:ln w="38100">
            <a:solidFill>
              <a:srgbClr val="FF6702"/>
            </a:solidFill>
            <a:prstDash val="sysDash"/>
          </a:ln>
        </p:spPr>
        <p:txBody>
          <a:bodyPr wrap="square" rtlCol="0">
            <a:spAutoFit/>
          </a:bodyPr>
          <a:lstStyle/>
          <a:p>
            <a:pPr algn="just"/>
            <a:r>
              <a:rPr lang="es-PE" b="1" dirty="0">
                <a:solidFill>
                  <a:srgbClr val="4D4D4D"/>
                </a:solidFill>
              </a:rPr>
              <a:t>Se debe seguir el modelo de la imagen.</a:t>
            </a:r>
          </a:p>
        </p:txBody>
      </p:sp>
      <p:pic>
        <p:nvPicPr>
          <p:cNvPr id="7" name="Imagen 6">
            <a:extLst>
              <a:ext uri="{FF2B5EF4-FFF2-40B4-BE49-F238E27FC236}">
                <a16:creationId xmlns:a16="http://schemas.microsoft.com/office/drawing/2014/main" id="{3499FD29-8518-4B14-B7D3-44C5081A980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6771" y="3391219"/>
            <a:ext cx="2876136" cy="2876136"/>
          </a:xfrm>
          <a:prstGeom prst="rect">
            <a:avLst/>
          </a:prstGeom>
        </p:spPr>
      </p:pic>
    </p:spTree>
    <p:extLst>
      <p:ext uri="{BB962C8B-B14F-4D97-AF65-F5344CB8AC3E}">
        <p14:creationId xmlns:p14="http://schemas.microsoft.com/office/powerpoint/2010/main" val="2072739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8BC32ACA-A06C-4006-A491-1E82EDD947D4}"/>
              </a:ext>
            </a:extLst>
          </p:cNvPr>
          <p:cNvSpPr>
            <a:spLocks noGrp="1"/>
          </p:cNvSpPr>
          <p:nvPr>
            <p:ph type="sldNum" sz="quarter" idx="12"/>
          </p:nvPr>
        </p:nvSpPr>
        <p:spPr/>
        <p:txBody>
          <a:bodyPr/>
          <a:lstStyle/>
          <a:p>
            <a:fld id="{A3945DB8-8969-4579-9EA6-038FDDAFF65B}" type="slidenum">
              <a:rPr lang="es-PE" smtClean="0"/>
              <a:t>79</a:t>
            </a:fld>
            <a:endParaRPr lang="es-PE"/>
          </a:p>
        </p:txBody>
      </p:sp>
      <p:sp>
        <p:nvSpPr>
          <p:cNvPr id="3" name="Título 2">
            <a:extLst>
              <a:ext uri="{FF2B5EF4-FFF2-40B4-BE49-F238E27FC236}">
                <a16:creationId xmlns:a16="http://schemas.microsoft.com/office/drawing/2014/main" id="{9AC5E930-EC48-4BBA-B89D-0C43C0B773A2}"/>
              </a:ext>
            </a:extLst>
          </p:cNvPr>
          <p:cNvSpPr>
            <a:spLocks noGrp="1"/>
          </p:cNvSpPr>
          <p:nvPr>
            <p:ph type="title"/>
          </p:nvPr>
        </p:nvSpPr>
        <p:spPr/>
        <p:txBody>
          <a:bodyPr>
            <a:normAutofit fontScale="90000"/>
          </a:bodyPr>
          <a:lstStyle/>
          <a:p>
            <a:r>
              <a:rPr lang="es-PE" dirty="0"/>
              <a:t>Proceso de venta postpago móvil_</a:t>
            </a:r>
          </a:p>
        </p:txBody>
      </p:sp>
      <p:pic>
        <p:nvPicPr>
          <p:cNvPr id="4" name="Imagen 3">
            <a:extLst>
              <a:ext uri="{FF2B5EF4-FFF2-40B4-BE49-F238E27FC236}">
                <a16:creationId xmlns:a16="http://schemas.microsoft.com/office/drawing/2014/main" id="{36713369-BA24-4940-80E4-7D95FF645413}"/>
              </a:ext>
            </a:extLst>
          </p:cNvPr>
          <p:cNvPicPr>
            <a:picLocks noChangeAspect="1"/>
          </p:cNvPicPr>
          <p:nvPr/>
        </p:nvPicPr>
        <p:blipFill>
          <a:blip r:embed="rId2"/>
          <a:stretch>
            <a:fillRect/>
          </a:stretch>
        </p:blipFill>
        <p:spPr>
          <a:xfrm>
            <a:off x="3908677" y="1378226"/>
            <a:ext cx="6760053" cy="4888535"/>
          </a:xfrm>
          <a:prstGeom prst="rect">
            <a:avLst/>
          </a:prstGeom>
          <a:ln>
            <a:solidFill>
              <a:schemeClr val="tx1"/>
            </a:solidFill>
          </a:ln>
        </p:spPr>
      </p:pic>
      <p:pic>
        <p:nvPicPr>
          <p:cNvPr id="5" name="Imagen 4">
            <a:extLst>
              <a:ext uri="{FF2B5EF4-FFF2-40B4-BE49-F238E27FC236}">
                <a16:creationId xmlns:a16="http://schemas.microsoft.com/office/drawing/2014/main" id="{9D181733-8337-49DB-92ED-678FD078A59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5182" y="3448413"/>
            <a:ext cx="2818348" cy="2818348"/>
          </a:xfrm>
          <a:prstGeom prst="rect">
            <a:avLst/>
          </a:prstGeom>
        </p:spPr>
      </p:pic>
      <p:sp>
        <p:nvSpPr>
          <p:cNvPr id="6" name="Bocadillo: rectángulo con esquinas redondeadas 5">
            <a:extLst>
              <a:ext uri="{FF2B5EF4-FFF2-40B4-BE49-F238E27FC236}">
                <a16:creationId xmlns:a16="http://schemas.microsoft.com/office/drawing/2014/main" id="{A37308EA-72B5-497E-A13A-751E04C40FF1}"/>
              </a:ext>
            </a:extLst>
          </p:cNvPr>
          <p:cNvSpPr/>
          <p:nvPr/>
        </p:nvSpPr>
        <p:spPr>
          <a:xfrm>
            <a:off x="795130" y="1654859"/>
            <a:ext cx="2438400" cy="1246141"/>
          </a:xfrm>
          <a:prstGeom prst="wedgeRoundRectCallout">
            <a:avLst>
              <a:gd name="adj1" fmla="val -17116"/>
              <a:gd name="adj2" fmla="val 69224"/>
              <a:gd name="adj3" fmla="val 16667"/>
            </a:avLst>
          </a:prstGeom>
          <a:solidFill>
            <a:schemeClr val="bg1"/>
          </a:solidFill>
          <a:ln w="38100">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chemeClr val="tx1">
                    <a:lumMod val="65000"/>
                    <a:lumOff val="35000"/>
                  </a:schemeClr>
                </a:solidFill>
              </a:rPr>
              <a:t>Esta será la boleta/factura por parte de Entel que le llegará al cliente</a:t>
            </a:r>
          </a:p>
        </p:txBody>
      </p:sp>
      <p:sp>
        <p:nvSpPr>
          <p:cNvPr id="9" name="CuadroTexto 8">
            <a:extLst>
              <a:ext uri="{FF2B5EF4-FFF2-40B4-BE49-F238E27FC236}">
                <a16:creationId xmlns:a16="http://schemas.microsoft.com/office/drawing/2014/main" id="{9B8FA7F3-782F-4786-A29B-7CF3146A6550}"/>
              </a:ext>
            </a:extLst>
          </p:cNvPr>
          <p:cNvSpPr txBox="1"/>
          <p:nvPr/>
        </p:nvSpPr>
        <p:spPr>
          <a:xfrm>
            <a:off x="2627172" y="4697101"/>
            <a:ext cx="4039587" cy="1569660"/>
          </a:xfrm>
          <a:prstGeom prst="rect">
            <a:avLst/>
          </a:prstGeom>
          <a:solidFill>
            <a:schemeClr val="accent5">
              <a:lumMod val="20000"/>
              <a:lumOff val="80000"/>
            </a:schemeClr>
          </a:solidFill>
          <a:ln w="38100">
            <a:solidFill>
              <a:srgbClr val="0154A0"/>
            </a:solidFill>
            <a:prstDash val="sysDash"/>
          </a:ln>
        </p:spPr>
        <p:txBody>
          <a:bodyPr wrap="square" rtlCol="0">
            <a:spAutoFit/>
          </a:bodyPr>
          <a:lstStyle/>
          <a:p>
            <a:r>
              <a:rPr lang="es-PE" sz="1600" b="1" dirty="0">
                <a:solidFill>
                  <a:srgbClr val="0154A0"/>
                </a:solidFill>
              </a:rPr>
              <a:t>En total se entregarán:</a:t>
            </a:r>
          </a:p>
          <a:p>
            <a:pPr marL="285750" indent="-285750">
              <a:buFontTx/>
              <a:buChar char="-"/>
            </a:pPr>
            <a:r>
              <a:rPr lang="es-PE" sz="1600" dirty="0">
                <a:solidFill>
                  <a:srgbClr val="0154A0"/>
                </a:solidFill>
              </a:rPr>
              <a:t>1 Guía de Remisión </a:t>
            </a:r>
            <a:r>
              <a:rPr lang="es-PE" sz="1600" dirty="0">
                <a:solidFill>
                  <a:srgbClr val="4D4D4D"/>
                </a:solidFill>
              </a:rPr>
              <a:t>(Del SN)</a:t>
            </a:r>
            <a:r>
              <a:rPr lang="es-PE" sz="1600" dirty="0">
                <a:solidFill>
                  <a:srgbClr val="0154A0"/>
                </a:solidFill>
              </a:rPr>
              <a:t>.</a:t>
            </a:r>
          </a:p>
          <a:p>
            <a:pPr marL="285750" indent="-285750">
              <a:buFontTx/>
              <a:buChar char="-"/>
            </a:pPr>
            <a:r>
              <a:rPr lang="es-PE" sz="1600" dirty="0">
                <a:solidFill>
                  <a:srgbClr val="0154A0"/>
                </a:solidFill>
              </a:rPr>
              <a:t>1 </a:t>
            </a:r>
            <a:r>
              <a:rPr lang="es-MX" sz="1600" dirty="0">
                <a:solidFill>
                  <a:srgbClr val="0154A0"/>
                </a:solidFill>
              </a:rPr>
              <a:t>Recibo de Caja </a:t>
            </a:r>
            <a:r>
              <a:rPr lang="es-PE" sz="1600" dirty="0">
                <a:solidFill>
                  <a:srgbClr val="0154A0"/>
                </a:solidFill>
              </a:rPr>
              <a:t>con el monto de la cuota inicial </a:t>
            </a:r>
            <a:r>
              <a:rPr lang="es-PE" sz="1600" dirty="0">
                <a:solidFill>
                  <a:srgbClr val="4D4D4D"/>
                </a:solidFill>
              </a:rPr>
              <a:t>(Del SN)</a:t>
            </a:r>
            <a:r>
              <a:rPr lang="es-PE" sz="1600" dirty="0">
                <a:solidFill>
                  <a:srgbClr val="0154A0"/>
                </a:solidFill>
              </a:rPr>
              <a:t>.</a:t>
            </a:r>
          </a:p>
          <a:p>
            <a:pPr marL="285750" indent="-285750">
              <a:buFontTx/>
              <a:buChar char="-"/>
            </a:pPr>
            <a:r>
              <a:rPr lang="es-PE" sz="1600" dirty="0">
                <a:solidFill>
                  <a:srgbClr val="0154A0"/>
                </a:solidFill>
              </a:rPr>
              <a:t>1 Boleta/Factura de Entel con el monto total del equipo </a:t>
            </a:r>
            <a:r>
              <a:rPr lang="es-PE" sz="1600" dirty="0">
                <a:solidFill>
                  <a:srgbClr val="4D4D4D"/>
                </a:solidFill>
              </a:rPr>
              <a:t>(De Entel)</a:t>
            </a:r>
            <a:r>
              <a:rPr lang="es-PE" sz="1600" dirty="0">
                <a:solidFill>
                  <a:srgbClr val="0154A0"/>
                </a:solidFill>
              </a:rPr>
              <a:t>.</a:t>
            </a:r>
          </a:p>
        </p:txBody>
      </p:sp>
      <p:sp>
        <p:nvSpPr>
          <p:cNvPr id="10" name="Pentágono 8">
            <a:extLst>
              <a:ext uri="{FF2B5EF4-FFF2-40B4-BE49-F238E27FC236}">
                <a16:creationId xmlns:a16="http://schemas.microsoft.com/office/drawing/2014/main" id="{D1AAB1E7-188E-4086-A05E-DA3FB9FD7BD5}"/>
              </a:ext>
            </a:extLst>
          </p:cNvPr>
          <p:cNvSpPr/>
          <p:nvPr/>
        </p:nvSpPr>
        <p:spPr>
          <a:xfrm rot="10800000">
            <a:off x="10633687" y="3933370"/>
            <a:ext cx="1186917" cy="697974"/>
          </a:xfrm>
          <a:prstGeom prst="homePlate">
            <a:avLst>
              <a:gd name="adj" fmla="val 3433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Rectángulo 10">
            <a:extLst>
              <a:ext uri="{FF2B5EF4-FFF2-40B4-BE49-F238E27FC236}">
                <a16:creationId xmlns:a16="http://schemas.microsoft.com/office/drawing/2014/main" id="{89583344-829A-4100-B060-7B9250C3E748}"/>
              </a:ext>
            </a:extLst>
          </p:cNvPr>
          <p:cNvSpPr/>
          <p:nvPr/>
        </p:nvSpPr>
        <p:spPr>
          <a:xfrm>
            <a:off x="10766085" y="3933370"/>
            <a:ext cx="1054520" cy="646331"/>
          </a:xfrm>
          <a:prstGeom prst="rect">
            <a:avLst/>
          </a:prstGeom>
        </p:spPr>
        <p:txBody>
          <a:bodyPr wrap="square">
            <a:spAutoFit/>
          </a:bodyPr>
          <a:lstStyle/>
          <a:p>
            <a:pPr algn="ctr"/>
            <a:r>
              <a:rPr lang="es-MX" b="1" dirty="0">
                <a:solidFill>
                  <a:schemeClr val="bg1"/>
                </a:solidFill>
              </a:rPr>
              <a:t>Monto sin IGV</a:t>
            </a:r>
          </a:p>
        </p:txBody>
      </p:sp>
      <p:sp>
        <p:nvSpPr>
          <p:cNvPr id="12" name="Pentágono 10">
            <a:extLst>
              <a:ext uri="{FF2B5EF4-FFF2-40B4-BE49-F238E27FC236}">
                <a16:creationId xmlns:a16="http://schemas.microsoft.com/office/drawing/2014/main" id="{421D12CD-C95B-4ADB-843E-D2D7E2437AC5}"/>
              </a:ext>
            </a:extLst>
          </p:cNvPr>
          <p:cNvSpPr/>
          <p:nvPr/>
        </p:nvSpPr>
        <p:spPr>
          <a:xfrm rot="10800000">
            <a:off x="10651208" y="5628454"/>
            <a:ext cx="1186917" cy="697974"/>
          </a:xfrm>
          <a:prstGeom prst="homePlate">
            <a:avLst>
              <a:gd name="adj" fmla="val 3433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Rectángulo 12">
            <a:extLst>
              <a:ext uri="{FF2B5EF4-FFF2-40B4-BE49-F238E27FC236}">
                <a16:creationId xmlns:a16="http://schemas.microsoft.com/office/drawing/2014/main" id="{94BB7F52-F849-45A2-9C14-36E7C6358439}"/>
              </a:ext>
            </a:extLst>
          </p:cNvPr>
          <p:cNvSpPr/>
          <p:nvPr/>
        </p:nvSpPr>
        <p:spPr>
          <a:xfrm>
            <a:off x="10783606" y="5628454"/>
            <a:ext cx="1054520" cy="738664"/>
          </a:xfrm>
          <a:prstGeom prst="rect">
            <a:avLst/>
          </a:prstGeom>
        </p:spPr>
        <p:txBody>
          <a:bodyPr wrap="square">
            <a:spAutoFit/>
          </a:bodyPr>
          <a:lstStyle/>
          <a:p>
            <a:pPr algn="ctr"/>
            <a:r>
              <a:rPr lang="es-MX" sz="1400" b="1" dirty="0">
                <a:solidFill>
                  <a:schemeClr val="bg1"/>
                </a:solidFill>
              </a:rPr>
              <a:t>Es el 18% del subtotal</a:t>
            </a:r>
          </a:p>
        </p:txBody>
      </p:sp>
    </p:spTree>
    <p:extLst>
      <p:ext uri="{BB962C8B-B14F-4D97-AF65-F5344CB8AC3E}">
        <p14:creationId xmlns:p14="http://schemas.microsoft.com/office/powerpoint/2010/main" val="1030466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15D65F4C-3CD3-4917-ACC6-E6EC02152883}"/>
              </a:ext>
            </a:extLst>
          </p:cNvPr>
          <p:cNvSpPr>
            <a:spLocks noGrp="1"/>
          </p:cNvSpPr>
          <p:nvPr>
            <p:ph type="sldNum" sz="quarter" idx="12"/>
          </p:nvPr>
        </p:nvSpPr>
        <p:spPr/>
        <p:txBody>
          <a:bodyPr/>
          <a:lstStyle/>
          <a:p>
            <a:fld id="{A3945DB8-8969-4579-9EA6-038FDDAFF65B}" type="slidenum">
              <a:rPr lang="es-PE" smtClean="0"/>
              <a:t>8</a:t>
            </a:fld>
            <a:endParaRPr lang="es-PE"/>
          </a:p>
        </p:txBody>
      </p:sp>
      <p:sp>
        <p:nvSpPr>
          <p:cNvPr id="3" name="Título 2">
            <a:extLst>
              <a:ext uri="{FF2B5EF4-FFF2-40B4-BE49-F238E27FC236}">
                <a16:creationId xmlns:a16="http://schemas.microsoft.com/office/drawing/2014/main" id="{0E247F75-2C81-42EA-8297-79B912828732}"/>
              </a:ext>
            </a:extLst>
          </p:cNvPr>
          <p:cNvSpPr>
            <a:spLocks noGrp="1"/>
          </p:cNvSpPr>
          <p:nvPr>
            <p:ph type="title"/>
          </p:nvPr>
        </p:nvSpPr>
        <p:spPr/>
        <p:txBody>
          <a:bodyPr>
            <a:normAutofit fontScale="90000"/>
          </a:bodyPr>
          <a:lstStyle/>
          <a:p>
            <a:r>
              <a:rPr lang="es-PE" dirty="0"/>
              <a:t>Crear al cliente_</a:t>
            </a:r>
          </a:p>
        </p:txBody>
      </p:sp>
      <p:grpSp>
        <p:nvGrpSpPr>
          <p:cNvPr id="4" name="Grupo 3">
            <a:extLst>
              <a:ext uri="{FF2B5EF4-FFF2-40B4-BE49-F238E27FC236}">
                <a16:creationId xmlns:a16="http://schemas.microsoft.com/office/drawing/2014/main" id="{A930DE6B-D030-46AC-ABF6-13D8FBEA64FF}"/>
              </a:ext>
            </a:extLst>
          </p:cNvPr>
          <p:cNvGrpSpPr/>
          <p:nvPr/>
        </p:nvGrpSpPr>
        <p:grpSpPr>
          <a:xfrm>
            <a:off x="991673" y="1541018"/>
            <a:ext cx="10140865" cy="1355189"/>
            <a:chOff x="991673" y="1564113"/>
            <a:chExt cx="10140865" cy="1355189"/>
          </a:xfrm>
        </p:grpSpPr>
        <p:sp>
          <p:nvSpPr>
            <p:cNvPr id="5" name="Rectángulo 4">
              <a:extLst>
                <a:ext uri="{FF2B5EF4-FFF2-40B4-BE49-F238E27FC236}">
                  <a16:creationId xmlns:a16="http://schemas.microsoft.com/office/drawing/2014/main" id="{D539F7B2-3FEB-471A-B9F4-6FA2E50FF614}"/>
                </a:ext>
              </a:extLst>
            </p:cNvPr>
            <p:cNvSpPr/>
            <p:nvPr/>
          </p:nvSpPr>
          <p:spPr>
            <a:xfrm>
              <a:off x="991673" y="1564113"/>
              <a:ext cx="10140865" cy="1323439"/>
            </a:xfrm>
            <a:prstGeom prst="rect">
              <a:avLst/>
            </a:prstGeom>
          </p:spPr>
          <p:txBody>
            <a:bodyPr wrap="square">
              <a:spAutoFit/>
            </a:bodyPr>
            <a:lstStyle/>
            <a:p>
              <a:pPr marL="285750" lvl="0" indent="-285750">
                <a:buFontTx/>
                <a:buChar char="-"/>
                <a:defRPr/>
              </a:pPr>
              <a:r>
                <a:rPr lang="es-MX" sz="1600" dirty="0">
                  <a:solidFill>
                    <a:schemeClr val="tx1">
                      <a:lumMod val="65000"/>
                      <a:lumOff val="35000"/>
                    </a:schemeClr>
                  </a:solidFill>
                  <a:latin typeface="+mj-lt"/>
                  <a:cs typeface="Calibri" panose="020F0502020204030204" pitchFamily="34" charset="0"/>
                </a:rPr>
                <a:t>En la opción direcciones, luego hacer </a:t>
              </a:r>
              <a:r>
                <a:rPr lang="es-MX" sz="1600" dirty="0" err="1">
                  <a:solidFill>
                    <a:schemeClr val="tx1">
                      <a:lumMod val="65000"/>
                      <a:lumOff val="35000"/>
                    </a:schemeClr>
                  </a:solidFill>
                  <a:latin typeface="+mj-lt"/>
                  <a:cs typeface="Calibri" panose="020F0502020204030204" pitchFamily="34" charset="0"/>
                </a:rPr>
                <a:t>click</a:t>
              </a:r>
              <a:r>
                <a:rPr lang="es-MX" sz="1600" dirty="0">
                  <a:solidFill>
                    <a:schemeClr val="tx1">
                      <a:lumMod val="65000"/>
                      <a:lumOff val="35000"/>
                    </a:schemeClr>
                  </a:solidFill>
                  <a:latin typeface="+mj-lt"/>
                  <a:cs typeface="Calibri" panose="020F0502020204030204" pitchFamily="34" charset="0"/>
                </a:rPr>
                <a:t> en el lápiz </a:t>
              </a:r>
              <a:r>
                <a:rPr lang="es-MX" sz="1600" b="1" i="1" dirty="0">
                  <a:solidFill>
                    <a:schemeClr val="tx1">
                      <a:lumMod val="65000"/>
                      <a:lumOff val="35000"/>
                    </a:schemeClr>
                  </a:solidFill>
                  <a:latin typeface="+mj-lt"/>
                  <a:cs typeface="Calibri" panose="020F0502020204030204" pitchFamily="34" charset="0"/>
                </a:rPr>
                <a:t>“Editar”.</a:t>
              </a:r>
            </a:p>
            <a:p>
              <a:pPr marL="285750" lvl="0" indent="-285750">
                <a:buFontTx/>
                <a:buChar char="-"/>
                <a:defRPr/>
              </a:pPr>
              <a:r>
                <a:rPr lang="es-PE" sz="1600" dirty="0">
                  <a:solidFill>
                    <a:schemeClr val="tx1">
                      <a:lumMod val="65000"/>
                      <a:lumOff val="35000"/>
                    </a:schemeClr>
                  </a:solidFill>
                  <a:latin typeface="+mj-lt"/>
                  <a:cs typeface="Calibri" panose="020F0502020204030204" pitchFamily="34" charset="0"/>
                </a:rPr>
                <a:t>Marcar con </a:t>
              </a:r>
              <a:r>
                <a:rPr lang="es-PE" sz="1600" dirty="0" err="1">
                  <a:solidFill>
                    <a:schemeClr val="tx1">
                      <a:lumMod val="65000"/>
                      <a:lumOff val="35000"/>
                    </a:schemeClr>
                  </a:solidFill>
                  <a:latin typeface="+mj-lt"/>
                  <a:cs typeface="Calibri" panose="020F0502020204030204" pitchFamily="34" charset="0"/>
                </a:rPr>
                <a:t>check</a:t>
              </a:r>
              <a:r>
                <a:rPr lang="es-PE" sz="1600" dirty="0">
                  <a:solidFill>
                    <a:schemeClr val="tx1">
                      <a:lumMod val="65000"/>
                      <a:lumOff val="35000"/>
                    </a:schemeClr>
                  </a:solidFill>
                  <a:latin typeface="+mj-lt"/>
                  <a:cs typeface="Calibri" panose="020F0502020204030204" pitchFamily="34" charset="0"/>
                </a:rPr>
                <a:t> todos los campos al igual que dirección de entrega por defecto cuando el cliente </a:t>
              </a:r>
              <a:r>
                <a:rPr lang="es-PE" sz="1600" i="1" u="sng" dirty="0">
                  <a:solidFill>
                    <a:schemeClr val="tx1">
                      <a:lumMod val="65000"/>
                      <a:lumOff val="35000"/>
                    </a:schemeClr>
                  </a:solidFill>
                  <a:latin typeface="+mj-lt"/>
                  <a:cs typeface="Calibri" panose="020F0502020204030204" pitchFamily="34" charset="0"/>
                </a:rPr>
                <a:t>consigna una única dirección.</a:t>
              </a:r>
            </a:p>
            <a:p>
              <a:pPr marL="285750" lvl="0" indent="-285750">
                <a:buFontTx/>
                <a:buChar char="-"/>
                <a:defRPr/>
              </a:pPr>
              <a:r>
                <a:rPr lang="es-PE" sz="1600" dirty="0">
                  <a:solidFill>
                    <a:schemeClr val="tx1">
                      <a:lumMod val="65000"/>
                      <a:lumOff val="35000"/>
                    </a:schemeClr>
                  </a:solidFill>
                  <a:latin typeface="+mj-lt"/>
                  <a:cs typeface="Calibri" panose="020F0502020204030204" pitchFamily="34" charset="0"/>
                </a:rPr>
                <a:t>Si la </a:t>
              </a:r>
              <a:r>
                <a:rPr lang="es-PE" sz="1600" i="1" u="sng" dirty="0">
                  <a:solidFill>
                    <a:schemeClr val="tx1">
                      <a:lumMod val="65000"/>
                      <a:lumOff val="35000"/>
                    </a:schemeClr>
                  </a:solidFill>
                  <a:latin typeface="+mj-lt"/>
                  <a:cs typeface="Calibri" panose="020F0502020204030204" pitchFamily="34" charset="0"/>
                </a:rPr>
                <a:t>dirección de entrega o domicilio es otra</a:t>
              </a:r>
              <a:r>
                <a:rPr lang="es-PE" sz="1600" dirty="0">
                  <a:solidFill>
                    <a:schemeClr val="tx1">
                      <a:lumMod val="65000"/>
                      <a:lumOff val="35000"/>
                    </a:schemeClr>
                  </a:solidFill>
                  <a:latin typeface="+mj-lt"/>
                  <a:cs typeface="Calibri" panose="020F0502020204030204" pitchFamily="34" charset="0"/>
                </a:rPr>
                <a:t>, sólo se marca el </a:t>
              </a:r>
              <a:r>
                <a:rPr lang="es-PE" sz="1600" dirty="0" err="1">
                  <a:solidFill>
                    <a:schemeClr val="tx1">
                      <a:lumMod val="65000"/>
                      <a:lumOff val="35000"/>
                    </a:schemeClr>
                  </a:solidFill>
                  <a:latin typeface="+mj-lt"/>
                  <a:cs typeface="Calibri" panose="020F0502020204030204" pitchFamily="34" charset="0"/>
                </a:rPr>
                <a:t>check</a:t>
              </a:r>
              <a:r>
                <a:rPr lang="es-PE" sz="1600" dirty="0">
                  <a:solidFill>
                    <a:schemeClr val="tx1">
                      <a:lumMod val="65000"/>
                      <a:lumOff val="35000"/>
                    </a:schemeClr>
                  </a:solidFill>
                  <a:latin typeface="+mj-lt"/>
                  <a:cs typeface="Calibri" panose="020F0502020204030204" pitchFamily="34" charset="0"/>
                </a:rPr>
                <a:t> en domicilio.</a:t>
              </a:r>
            </a:p>
            <a:p>
              <a:pPr marL="285750" lvl="0" indent="-285750">
                <a:buFontTx/>
                <a:buChar char="-"/>
                <a:defRPr/>
              </a:pPr>
              <a:r>
                <a:rPr lang="es-PE" sz="1600" dirty="0">
                  <a:solidFill>
                    <a:schemeClr val="tx1">
                      <a:lumMod val="65000"/>
                      <a:lumOff val="35000"/>
                    </a:schemeClr>
                  </a:solidFill>
                  <a:latin typeface="+mj-lt"/>
                  <a:cs typeface="Calibri" panose="020F0502020204030204" pitchFamily="34" charset="0"/>
                </a:rPr>
                <a:t>Para consignar otras direcciones seleccionamos agregar en lápiz </a:t>
              </a:r>
              <a:r>
                <a:rPr lang="es-PE" sz="1600" b="1" i="1" dirty="0">
                  <a:solidFill>
                    <a:schemeClr val="tx1">
                      <a:lumMod val="65000"/>
                      <a:lumOff val="35000"/>
                    </a:schemeClr>
                  </a:solidFill>
                  <a:latin typeface="+mj-lt"/>
                  <a:cs typeface="Calibri" panose="020F0502020204030204" pitchFamily="34" charset="0"/>
                </a:rPr>
                <a:t>“Agregar”.</a:t>
              </a:r>
              <a:endParaRPr lang="es-MX" sz="1600" b="1" i="1" dirty="0">
                <a:solidFill>
                  <a:schemeClr val="tx1">
                    <a:lumMod val="65000"/>
                    <a:lumOff val="35000"/>
                  </a:schemeClr>
                </a:solidFill>
                <a:latin typeface="+mj-lt"/>
                <a:cs typeface="Calibri" panose="020F0502020204030204" pitchFamily="34" charset="0"/>
              </a:endParaRPr>
            </a:p>
          </p:txBody>
        </p:sp>
        <p:pic>
          <p:nvPicPr>
            <p:cNvPr id="6" name="Imagen 5">
              <a:extLst>
                <a:ext uri="{FF2B5EF4-FFF2-40B4-BE49-F238E27FC236}">
                  <a16:creationId xmlns:a16="http://schemas.microsoft.com/office/drawing/2014/main" id="{34263CAF-86B8-4B7D-9A55-AE46AD7BB8F2}"/>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sharpenSoften amount="25000"/>
                      </a14:imgEffect>
                      <a14:imgEffect>
                        <a14:saturation sat="200000"/>
                      </a14:imgEffect>
                    </a14:imgLayer>
                  </a14:imgProps>
                </a:ext>
                <a:ext uri="{28A0092B-C50C-407E-A947-70E740481C1C}">
                  <a14:useLocalDpi xmlns:a14="http://schemas.microsoft.com/office/drawing/2010/main"/>
                </a:ext>
              </a:extLst>
            </a:blip>
            <a:srcRect/>
            <a:stretch/>
          </p:blipFill>
          <p:spPr>
            <a:xfrm>
              <a:off x="8343818" y="2560044"/>
              <a:ext cx="322778" cy="359258"/>
            </a:xfrm>
            <a:prstGeom prst="rect">
              <a:avLst/>
            </a:prstGeom>
          </p:spPr>
        </p:pic>
        <p:pic>
          <p:nvPicPr>
            <p:cNvPr id="7" name="Imagen 6">
              <a:extLst>
                <a:ext uri="{FF2B5EF4-FFF2-40B4-BE49-F238E27FC236}">
                  <a16:creationId xmlns:a16="http://schemas.microsoft.com/office/drawing/2014/main" id="{921091BE-A9C4-4EDF-B7C7-A0739B1F5E9C}"/>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sharpenSoften amount="25000"/>
                      </a14:imgEffect>
                      <a14:imgEffect>
                        <a14:saturation sat="200000"/>
                      </a14:imgEffect>
                    </a14:imgLayer>
                  </a14:imgProps>
                </a:ext>
                <a:ext uri="{28A0092B-C50C-407E-A947-70E740481C1C}">
                  <a14:useLocalDpi xmlns:a14="http://schemas.microsoft.com/office/drawing/2010/main"/>
                </a:ext>
              </a:extLst>
            </a:blip>
            <a:srcRect/>
            <a:stretch/>
          </p:blipFill>
          <p:spPr>
            <a:xfrm>
              <a:off x="7039473" y="1564113"/>
              <a:ext cx="322778" cy="337436"/>
            </a:xfrm>
            <a:prstGeom prst="rect">
              <a:avLst/>
            </a:prstGeom>
          </p:spPr>
        </p:pic>
      </p:grpSp>
      <p:pic>
        <p:nvPicPr>
          <p:cNvPr id="8" name="Imagen 7">
            <a:extLst>
              <a:ext uri="{FF2B5EF4-FFF2-40B4-BE49-F238E27FC236}">
                <a16:creationId xmlns:a16="http://schemas.microsoft.com/office/drawing/2014/main" id="{00A66978-BF99-47CB-BFF0-AFC4F6941084}"/>
              </a:ext>
            </a:extLst>
          </p:cNvPr>
          <p:cNvPicPr>
            <a:picLocks noChangeAspect="1"/>
          </p:cNvPicPr>
          <p:nvPr/>
        </p:nvPicPr>
        <p:blipFill rotWithShape="1">
          <a:blip r:embed="rId6" cstate="screen">
            <a:extLst>
              <a:ext uri="{BEBA8EAE-BF5A-486C-A8C5-ECC9F3942E4B}">
                <a14:imgProps xmlns:a14="http://schemas.microsoft.com/office/drawing/2010/main">
                  <a14:imgLayer r:embed="rId7">
                    <a14:imgEffect>
                      <a14:saturation sat="200000"/>
                    </a14:imgEffect>
                  </a14:imgLayer>
                </a14:imgProps>
              </a:ext>
              <a:ext uri="{28A0092B-C50C-407E-A947-70E740481C1C}">
                <a14:useLocalDpi xmlns:a14="http://schemas.microsoft.com/office/drawing/2010/main"/>
              </a:ext>
            </a:extLst>
          </a:blip>
          <a:srcRect/>
          <a:stretch/>
        </p:blipFill>
        <p:spPr>
          <a:xfrm>
            <a:off x="991673" y="3098801"/>
            <a:ext cx="10140865" cy="3060699"/>
          </a:xfrm>
          <a:prstGeom prst="rect">
            <a:avLst/>
          </a:prstGeom>
        </p:spPr>
      </p:pic>
    </p:spTree>
    <p:extLst>
      <p:ext uri="{BB962C8B-B14F-4D97-AF65-F5344CB8AC3E}">
        <p14:creationId xmlns:p14="http://schemas.microsoft.com/office/powerpoint/2010/main" val="7745080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9763F817-9415-4C78-A44C-1AFFCA2E7E5D}"/>
              </a:ext>
            </a:extLst>
          </p:cNvPr>
          <p:cNvSpPr>
            <a:spLocks noGrp="1"/>
          </p:cNvSpPr>
          <p:nvPr>
            <p:ph type="sldNum" sz="quarter" idx="12"/>
          </p:nvPr>
        </p:nvSpPr>
        <p:spPr/>
        <p:txBody>
          <a:bodyPr/>
          <a:lstStyle/>
          <a:p>
            <a:fld id="{A3945DB8-8969-4579-9EA6-038FDDAFF65B}" type="slidenum">
              <a:rPr lang="es-PE" smtClean="0"/>
              <a:t>80</a:t>
            </a:fld>
            <a:endParaRPr lang="es-PE"/>
          </a:p>
        </p:txBody>
      </p:sp>
      <p:sp>
        <p:nvSpPr>
          <p:cNvPr id="3" name="Título 2">
            <a:extLst>
              <a:ext uri="{FF2B5EF4-FFF2-40B4-BE49-F238E27FC236}">
                <a16:creationId xmlns:a16="http://schemas.microsoft.com/office/drawing/2014/main" id="{477982EB-4575-4242-9678-B34E94694EC2}"/>
              </a:ext>
            </a:extLst>
          </p:cNvPr>
          <p:cNvSpPr>
            <a:spLocks noGrp="1"/>
          </p:cNvSpPr>
          <p:nvPr>
            <p:ph type="title"/>
          </p:nvPr>
        </p:nvSpPr>
        <p:spPr/>
        <p:txBody>
          <a:bodyPr>
            <a:normAutofit fontScale="90000"/>
          </a:bodyPr>
          <a:lstStyle/>
          <a:p>
            <a:r>
              <a:rPr lang="es-PE" dirty="0"/>
              <a:t>Proceso de venta postpago móvil_</a:t>
            </a:r>
          </a:p>
        </p:txBody>
      </p:sp>
      <p:sp>
        <p:nvSpPr>
          <p:cNvPr id="4" name="object 25">
            <a:extLst>
              <a:ext uri="{FF2B5EF4-FFF2-40B4-BE49-F238E27FC236}">
                <a16:creationId xmlns:a16="http://schemas.microsoft.com/office/drawing/2014/main" id="{2D52FAA5-DA2E-4C03-9394-EC26957EB001}"/>
              </a:ext>
            </a:extLst>
          </p:cNvPr>
          <p:cNvSpPr/>
          <p:nvPr/>
        </p:nvSpPr>
        <p:spPr>
          <a:xfrm>
            <a:off x="1683446" y="2366713"/>
            <a:ext cx="3040954" cy="4016659"/>
          </a:xfrm>
          <a:prstGeom prst="rect">
            <a:avLst/>
          </a:prstGeom>
          <a:blipFill>
            <a:blip r:embed="rId2" cstate="print"/>
            <a:stretch>
              <a:fillRect/>
            </a:stretch>
          </a:blipFill>
        </p:spPr>
        <p:txBody>
          <a:bodyPr wrap="square" lIns="0" tIns="0" rIns="0" bIns="0" rtlCol="0">
            <a:noAutofit/>
          </a:bodyPr>
          <a:lstStyle/>
          <a:p>
            <a:endParaRPr/>
          </a:p>
        </p:txBody>
      </p:sp>
      <p:pic>
        <p:nvPicPr>
          <p:cNvPr id="5" name="Picture 2" descr="https://upload.wikimedia.org/wikipedia/commons/thumb/5/50/Yes_Check_Circle.svg/2000px-Yes_Check_Circle.svg.png">
            <a:extLst>
              <a:ext uri="{FF2B5EF4-FFF2-40B4-BE49-F238E27FC236}">
                <a16:creationId xmlns:a16="http://schemas.microsoft.com/office/drawing/2014/main" id="{058FC661-E700-4468-9032-4F4C5506729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94144" y="1535640"/>
            <a:ext cx="423494" cy="423494"/>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212F748D-1A04-4835-9FB6-2052FC172051}"/>
              </a:ext>
            </a:extLst>
          </p:cNvPr>
          <p:cNvSpPr txBox="1"/>
          <p:nvPr/>
        </p:nvSpPr>
        <p:spPr>
          <a:xfrm>
            <a:off x="1569345" y="1525708"/>
            <a:ext cx="9469715" cy="461665"/>
          </a:xfrm>
          <a:prstGeom prst="rect">
            <a:avLst/>
          </a:prstGeom>
          <a:noFill/>
        </p:spPr>
        <p:txBody>
          <a:bodyPr wrap="square" rtlCol="0">
            <a:spAutoFit/>
          </a:bodyPr>
          <a:lstStyle/>
          <a:p>
            <a:r>
              <a:rPr lang="es-PE" sz="2400" dirty="0">
                <a:solidFill>
                  <a:srgbClr val="00B050"/>
                </a:solidFill>
                <a:latin typeface="+mj-lt"/>
                <a:cs typeface="Calibri" panose="020F0502020204030204" pitchFamily="34" charset="0"/>
              </a:rPr>
              <a:t>Anexos y documentos venta postpago móvil nueva – firma manual</a:t>
            </a:r>
          </a:p>
        </p:txBody>
      </p:sp>
      <p:sp>
        <p:nvSpPr>
          <p:cNvPr id="7" name="Rectángulo 6">
            <a:extLst>
              <a:ext uri="{FF2B5EF4-FFF2-40B4-BE49-F238E27FC236}">
                <a16:creationId xmlns:a16="http://schemas.microsoft.com/office/drawing/2014/main" id="{C8507295-C98D-4735-897E-FB6F33F65ADE}"/>
              </a:ext>
            </a:extLst>
          </p:cNvPr>
          <p:cNvSpPr/>
          <p:nvPr/>
        </p:nvSpPr>
        <p:spPr>
          <a:xfrm>
            <a:off x="5658177" y="2843331"/>
            <a:ext cx="5486902" cy="1938992"/>
          </a:xfrm>
          <a:prstGeom prst="rect">
            <a:avLst/>
          </a:prstGeom>
        </p:spPr>
        <p:txBody>
          <a:bodyPr wrap="square">
            <a:spAutoFit/>
          </a:bodyPr>
          <a:lstStyle/>
          <a:p>
            <a:pPr marL="285750" indent="-285750">
              <a:buClr>
                <a:srgbClr val="00B050"/>
              </a:buClr>
              <a:buFont typeface="Wingdings" panose="05000000000000000000" pitchFamily="2" charset="2"/>
              <a:buChar char="ü"/>
            </a:pPr>
            <a:r>
              <a:rPr lang="es-PE" sz="2000" dirty="0"/>
              <a:t>Anexo 1</a:t>
            </a:r>
          </a:p>
          <a:p>
            <a:pPr marL="285750" indent="-285750">
              <a:buClr>
                <a:srgbClr val="00B050"/>
              </a:buClr>
              <a:buFont typeface="Wingdings" panose="05000000000000000000" pitchFamily="2" charset="2"/>
              <a:buChar char="ü"/>
            </a:pPr>
            <a:r>
              <a:rPr lang="es-PE" sz="2000" dirty="0"/>
              <a:t>Contrato Postpago</a:t>
            </a:r>
          </a:p>
          <a:p>
            <a:pPr marL="285750" indent="-285750">
              <a:buClr>
                <a:srgbClr val="00B050"/>
              </a:buClr>
              <a:buFont typeface="Wingdings" panose="05000000000000000000" pitchFamily="2" charset="2"/>
              <a:buChar char="ü"/>
            </a:pPr>
            <a:r>
              <a:rPr lang="es-PE" sz="2000" dirty="0"/>
              <a:t>Copia DNI</a:t>
            </a:r>
          </a:p>
          <a:p>
            <a:pPr marL="285750" indent="-285750">
              <a:buClr>
                <a:srgbClr val="00B050"/>
              </a:buClr>
              <a:buFont typeface="Wingdings" panose="05000000000000000000" pitchFamily="2" charset="2"/>
              <a:buChar char="ü"/>
            </a:pPr>
            <a:r>
              <a:rPr lang="es-PE" sz="2000" dirty="0"/>
              <a:t>Anexo 50 (Solo en el caso de Portabilidad)</a:t>
            </a:r>
          </a:p>
          <a:p>
            <a:pPr marL="285750" indent="-285750">
              <a:buClr>
                <a:srgbClr val="00B050"/>
              </a:buClr>
              <a:buFont typeface="Wingdings" panose="05000000000000000000" pitchFamily="2" charset="2"/>
              <a:buChar char="ü"/>
            </a:pPr>
            <a:r>
              <a:rPr lang="es-PE" sz="2000" dirty="0"/>
              <a:t>Declaración jurada (caso adquiera o cuente con más de 10 líneas)</a:t>
            </a:r>
          </a:p>
        </p:txBody>
      </p:sp>
      <p:sp>
        <p:nvSpPr>
          <p:cNvPr id="8" name="Rectángulo 7">
            <a:extLst>
              <a:ext uri="{FF2B5EF4-FFF2-40B4-BE49-F238E27FC236}">
                <a16:creationId xmlns:a16="http://schemas.microsoft.com/office/drawing/2014/main" id="{B68F472A-1D68-43CF-AD2F-61951B5610CE}"/>
              </a:ext>
            </a:extLst>
          </p:cNvPr>
          <p:cNvSpPr/>
          <p:nvPr/>
        </p:nvSpPr>
        <p:spPr>
          <a:xfrm>
            <a:off x="5658177" y="5472574"/>
            <a:ext cx="5121915" cy="369332"/>
          </a:xfrm>
          <a:prstGeom prst="rect">
            <a:avLst/>
          </a:prstGeom>
        </p:spPr>
        <p:txBody>
          <a:bodyPr wrap="none">
            <a:spAutoFit/>
          </a:bodyPr>
          <a:lstStyle/>
          <a:p>
            <a:r>
              <a:rPr lang="es-PE" b="1" i="1" dirty="0">
                <a:solidFill>
                  <a:srgbClr val="0070C0"/>
                </a:solidFill>
              </a:rPr>
              <a:t>Nota: en la carpeta adjuntamos la copia legal</a:t>
            </a:r>
          </a:p>
        </p:txBody>
      </p:sp>
    </p:spTree>
    <p:extLst>
      <p:ext uri="{BB962C8B-B14F-4D97-AF65-F5344CB8AC3E}">
        <p14:creationId xmlns:p14="http://schemas.microsoft.com/office/powerpoint/2010/main" val="1089489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par>
                          <p:cTn id="28" fill="hold">
                            <p:stCondLst>
                              <p:cond delay="500"/>
                            </p:stCondLst>
                            <p:childTnLst>
                              <p:par>
                                <p:cTn id="29" presetID="42"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9763F817-9415-4C78-A44C-1AFFCA2E7E5D}"/>
              </a:ext>
            </a:extLst>
          </p:cNvPr>
          <p:cNvSpPr>
            <a:spLocks noGrp="1"/>
          </p:cNvSpPr>
          <p:nvPr>
            <p:ph type="sldNum" sz="quarter" idx="12"/>
          </p:nvPr>
        </p:nvSpPr>
        <p:spPr/>
        <p:txBody>
          <a:bodyPr/>
          <a:lstStyle/>
          <a:p>
            <a:fld id="{A3945DB8-8969-4579-9EA6-038FDDAFF65B}" type="slidenum">
              <a:rPr lang="es-PE" smtClean="0"/>
              <a:t>81</a:t>
            </a:fld>
            <a:endParaRPr lang="es-PE"/>
          </a:p>
        </p:txBody>
      </p:sp>
      <p:sp>
        <p:nvSpPr>
          <p:cNvPr id="3" name="Título 2">
            <a:extLst>
              <a:ext uri="{FF2B5EF4-FFF2-40B4-BE49-F238E27FC236}">
                <a16:creationId xmlns:a16="http://schemas.microsoft.com/office/drawing/2014/main" id="{477982EB-4575-4242-9678-B34E94694EC2}"/>
              </a:ext>
            </a:extLst>
          </p:cNvPr>
          <p:cNvSpPr>
            <a:spLocks noGrp="1"/>
          </p:cNvSpPr>
          <p:nvPr>
            <p:ph type="title"/>
          </p:nvPr>
        </p:nvSpPr>
        <p:spPr/>
        <p:txBody>
          <a:bodyPr>
            <a:normAutofit fontScale="90000"/>
          </a:bodyPr>
          <a:lstStyle/>
          <a:p>
            <a:r>
              <a:rPr lang="es-PE" dirty="0"/>
              <a:t>Proceso de venta postpago móvil_</a:t>
            </a:r>
          </a:p>
        </p:txBody>
      </p:sp>
      <p:sp>
        <p:nvSpPr>
          <p:cNvPr id="4" name="object 25">
            <a:extLst>
              <a:ext uri="{FF2B5EF4-FFF2-40B4-BE49-F238E27FC236}">
                <a16:creationId xmlns:a16="http://schemas.microsoft.com/office/drawing/2014/main" id="{2D52FAA5-DA2E-4C03-9394-EC26957EB001}"/>
              </a:ext>
            </a:extLst>
          </p:cNvPr>
          <p:cNvSpPr/>
          <p:nvPr/>
        </p:nvSpPr>
        <p:spPr>
          <a:xfrm>
            <a:off x="1822593" y="2102141"/>
            <a:ext cx="2623511" cy="3242423"/>
          </a:xfrm>
          <a:prstGeom prst="rect">
            <a:avLst/>
          </a:prstGeom>
          <a:blipFill>
            <a:blip r:embed="rId2" cstate="print"/>
            <a:stretch>
              <a:fillRect/>
            </a:stretch>
          </a:blipFill>
        </p:spPr>
        <p:txBody>
          <a:bodyPr wrap="square" lIns="0" tIns="0" rIns="0" bIns="0" rtlCol="0">
            <a:noAutofit/>
          </a:bodyPr>
          <a:lstStyle/>
          <a:p>
            <a:endParaRPr/>
          </a:p>
        </p:txBody>
      </p:sp>
      <p:pic>
        <p:nvPicPr>
          <p:cNvPr id="5" name="Picture 2" descr="https://upload.wikimedia.org/wikipedia/commons/thumb/5/50/Yes_Check_Circle.svg/2000px-Yes_Check_Circle.svg.png">
            <a:extLst>
              <a:ext uri="{FF2B5EF4-FFF2-40B4-BE49-F238E27FC236}">
                <a16:creationId xmlns:a16="http://schemas.microsoft.com/office/drawing/2014/main" id="{058FC661-E700-4468-9032-4F4C5506729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94144" y="1535640"/>
            <a:ext cx="423494" cy="423494"/>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212F748D-1A04-4835-9FB6-2052FC172051}"/>
              </a:ext>
            </a:extLst>
          </p:cNvPr>
          <p:cNvSpPr txBox="1"/>
          <p:nvPr/>
        </p:nvSpPr>
        <p:spPr>
          <a:xfrm>
            <a:off x="1569345" y="1525708"/>
            <a:ext cx="9854029" cy="461665"/>
          </a:xfrm>
          <a:prstGeom prst="rect">
            <a:avLst/>
          </a:prstGeom>
          <a:noFill/>
        </p:spPr>
        <p:txBody>
          <a:bodyPr wrap="square" rtlCol="0">
            <a:spAutoFit/>
          </a:bodyPr>
          <a:lstStyle/>
          <a:p>
            <a:r>
              <a:rPr lang="es-PE" sz="2400" dirty="0">
                <a:solidFill>
                  <a:srgbClr val="00B050"/>
                </a:solidFill>
                <a:latin typeface="+mj-lt"/>
                <a:cs typeface="Calibri" panose="020F0502020204030204" pitchFamily="34" charset="0"/>
              </a:rPr>
              <a:t>Anexos y documentos venta postpago móvil adicional – firma manual</a:t>
            </a:r>
          </a:p>
        </p:txBody>
      </p:sp>
      <p:sp>
        <p:nvSpPr>
          <p:cNvPr id="7" name="Rectángulo 6">
            <a:extLst>
              <a:ext uri="{FF2B5EF4-FFF2-40B4-BE49-F238E27FC236}">
                <a16:creationId xmlns:a16="http://schemas.microsoft.com/office/drawing/2014/main" id="{C8507295-C98D-4735-897E-FB6F33F65ADE}"/>
              </a:ext>
            </a:extLst>
          </p:cNvPr>
          <p:cNvSpPr/>
          <p:nvPr/>
        </p:nvSpPr>
        <p:spPr>
          <a:xfrm>
            <a:off x="5346198" y="2907744"/>
            <a:ext cx="5486902" cy="1938992"/>
          </a:xfrm>
          <a:prstGeom prst="rect">
            <a:avLst/>
          </a:prstGeom>
        </p:spPr>
        <p:txBody>
          <a:bodyPr wrap="square">
            <a:spAutoFit/>
          </a:bodyPr>
          <a:lstStyle/>
          <a:p>
            <a:pPr marL="285750" indent="-285750">
              <a:buClr>
                <a:srgbClr val="00B050"/>
              </a:buClr>
              <a:buFont typeface="Wingdings" panose="05000000000000000000" pitchFamily="2" charset="2"/>
              <a:buChar char="ü"/>
            </a:pPr>
            <a:r>
              <a:rPr lang="es-PE" sz="2000" dirty="0"/>
              <a:t>Anexo 2</a:t>
            </a:r>
          </a:p>
          <a:p>
            <a:pPr marL="285750" indent="-285750">
              <a:buClr>
                <a:srgbClr val="00B050"/>
              </a:buClr>
              <a:buFont typeface="Wingdings" panose="05000000000000000000" pitchFamily="2" charset="2"/>
              <a:buChar char="ü"/>
            </a:pPr>
            <a:r>
              <a:rPr lang="es-PE" sz="2000" dirty="0"/>
              <a:t>Copia DNI</a:t>
            </a:r>
          </a:p>
          <a:p>
            <a:pPr marL="285750" indent="-285750">
              <a:buClr>
                <a:srgbClr val="00B050"/>
              </a:buClr>
              <a:buFont typeface="Wingdings" panose="05000000000000000000" pitchFamily="2" charset="2"/>
              <a:buChar char="ü"/>
            </a:pPr>
            <a:r>
              <a:rPr lang="es-PE" sz="2000" dirty="0"/>
              <a:t>Anexo 50 (Solo en el caso de Portabilidad)</a:t>
            </a:r>
          </a:p>
          <a:p>
            <a:pPr marL="285750" indent="-285750">
              <a:buClr>
                <a:srgbClr val="00B050"/>
              </a:buClr>
              <a:buFont typeface="Wingdings" panose="05000000000000000000" pitchFamily="2" charset="2"/>
              <a:buChar char="ü"/>
            </a:pPr>
            <a:r>
              <a:rPr lang="es-PE" sz="2000" dirty="0"/>
              <a:t>Declaración jurada (caso adquiera o cuente con más de 10 líneas)</a:t>
            </a:r>
          </a:p>
          <a:p>
            <a:pPr marL="285750" indent="-285750">
              <a:buClr>
                <a:srgbClr val="00B050"/>
              </a:buClr>
              <a:buFont typeface="Wingdings" panose="05000000000000000000" pitchFamily="2" charset="2"/>
              <a:buChar char="ü"/>
            </a:pPr>
            <a:r>
              <a:rPr lang="es-PE" sz="2000" dirty="0"/>
              <a:t>Formato de </a:t>
            </a:r>
            <a:r>
              <a:rPr lang="es-PE" sz="2000" dirty="0" err="1"/>
              <a:t>dscto</a:t>
            </a:r>
            <a:r>
              <a:rPr lang="es-PE" sz="2000" dirty="0"/>
              <a:t>. de líneas adicionales.</a:t>
            </a:r>
          </a:p>
        </p:txBody>
      </p:sp>
      <p:sp>
        <p:nvSpPr>
          <p:cNvPr id="8" name="Rectángulo 7">
            <a:extLst>
              <a:ext uri="{FF2B5EF4-FFF2-40B4-BE49-F238E27FC236}">
                <a16:creationId xmlns:a16="http://schemas.microsoft.com/office/drawing/2014/main" id="{B68F472A-1D68-43CF-AD2F-61951B5610CE}"/>
              </a:ext>
            </a:extLst>
          </p:cNvPr>
          <p:cNvSpPr/>
          <p:nvPr/>
        </p:nvSpPr>
        <p:spPr>
          <a:xfrm>
            <a:off x="1358900" y="5154659"/>
            <a:ext cx="9738956" cy="1077218"/>
          </a:xfrm>
          <a:prstGeom prst="rect">
            <a:avLst/>
          </a:prstGeom>
        </p:spPr>
        <p:txBody>
          <a:bodyPr wrap="square">
            <a:spAutoFit/>
          </a:bodyPr>
          <a:lstStyle/>
          <a:p>
            <a:r>
              <a:rPr lang="es-PE" sz="1600" i="1" dirty="0">
                <a:solidFill>
                  <a:srgbClr val="0070C0"/>
                </a:solidFill>
              </a:rPr>
              <a:t>Nota: </a:t>
            </a:r>
          </a:p>
          <a:p>
            <a:r>
              <a:rPr lang="es-PE" sz="1600" i="1" dirty="0">
                <a:solidFill>
                  <a:srgbClr val="0070C0"/>
                </a:solidFill>
              </a:rPr>
              <a:t>En la carpeta adjuntamos la copia legal.</a:t>
            </a:r>
          </a:p>
          <a:p>
            <a:r>
              <a:rPr lang="es-PE" sz="1600" i="1" dirty="0">
                <a:solidFill>
                  <a:srgbClr val="0070C0"/>
                </a:solidFill>
              </a:rPr>
              <a:t>Para la venta de líneas adicionales, se puede utilizar el anexo 1 autorizado por el área legal de Entel.</a:t>
            </a:r>
          </a:p>
          <a:p>
            <a:r>
              <a:rPr lang="es-PE" sz="1600" i="1" dirty="0">
                <a:solidFill>
                  <a:srgbClr val="0070C0"/>
                </a:solidFill>
              </a:rPr>
              <a:t>Si aplica al </a:t>
            </a:r>
            <a:r>
              <a:rPr lang="es-PE" sz="1600" i="1" dirty="0" err="1">
                <a:solidFill>
                  <a:srgbClr val="0070C0"/>
                </a:solidFill>
              </a:rPr>
              <a:t>dscto</a:t>
            </a:r>
            <a:r>
              <a:rPr lang="es-PE" sz="1600" i="1" dirty="0">
                <a:solidFill>
                  <a:srgbClr val="0070C0"/>
                </a:solidFill>
              </a:rPr>
              <a:t>. de la primera línea adicional, adjuntar formato de </a:t>
            </a:r>
            <a:r>
              <a:rPr lang="es-PE" sz="1600" i="1" dirty="0" err="1">
                <a:solidFill>
                  <a:srgbClr val="0070C0"/>
                </a:solidFill>
              </a:rPr>
              <a:t>dscto</a:t>
            </a:r>
            <a:r>
              <a:rPr lang="es-PE" sz="1600" i="1" dirty="0">
                <a:solidFill>
                  <a:srgbClr val="0070C0"/>
                </a:solidFill>
              </a:rPr>
              <a:t>. </a:t>
            </a:r>
          </a:p>
        </p:txBody>
      </p:sp>
    </p:spTree>
    <p:extLst>
      <p:ext uri="{BB962C8B-B14F-4D97-AF65-F5344CB8AC3E}">
        <p14:creationId xmlns:p14="http://schemas.microsoft.com/office/powerpoint/2010/main" val="3407467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par>
                          <p:cTn id="28" fill="hold">
                            <p:stCondLst>
                              <p:cond delay="500"/>
                            </p:stCondLst>
                            <p:childTnLst>
                              <p:par>
                                <p:cTn id="29" presetID="42"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7C1ED93-1913-49B5-9ABE-F58B62EA8975}"/>
              </a:ext>
            </a:extLst>
          </p:cNvPr>
          <p:cNvSpPr>
            <a:spLocks noGrp="1"/>
          </p:cNvSpPr>
          <p:nvPr>
            <p:ph type="sldNum" sz="quarter" idx="12"/>
          </p:nvPr>
        </p:nvSpPr>
        <p:spPr/>
        <p:txBody>
          <a:bodyPr/>
          <a:lstStyle/>
          <a:p>
            <a:fld id="{A3945DB8-8969-4579-9EA6-038FDDAFF65B}" type="slidenum">
              <a:rPr lang="es-PE" smtClean="0"/>
              <a:t>82</a:t>
            </a:fld>
            <a:endParaRPr lang="es-PE"/>
          </a:p>
        </p:txBody>
      </p:sp>
      <p:sp>
        <p:nvSpPr>
          <p:cNvPr id="3" name="Título 2">
            <a:extLst>
              <a:ext uri="{FF2B5EF4-FFF2-40B4-BE49-F238E27FC236}">
                <a16:creationId xmlns:a16="http://schemas.microsoft.com/office/drawing/2014/main" id="{1975C6C3-0B9C-4398-AC96-4FA30AAB7AE3}"/>
              </a:ext>
            </a:extLst>
          </p:cNvPr>
          <p:cNvSpPr>
            <a:spLocks noGrp="1"/>
          </p:cNvSpPr>
          <p:nvPr>
            <p:ph type="title"/>
          </p:nvPr>
        </p:nvSpPr>
        <p:spPr/>
        <p:txBody>
          <a:bodyPr>
            <a:normAutofit fontScale="90000"/>
          </a:bodyPr>
          <a:lstStyle/>
          <a:p>
            <a:r>
              <a:rPr lang="es-PE" dirty="0"/>
              <a:t>Proceso de venta postpago móvil_</a:t>
            </a:r>
          </a:p>
        </p:txBody>
      </p:sp>
      <p:sp>
        <p:nvSpPr>
          <p:cNvPr id="4" name="1 Título">
            <a:extLst>
              <a:ext uri="{FF2B5EF4-FFF2-40B4-BE49-F238E27FC236}">
                <a16:creationId xmlns:a16="http://schemas.microsoft.com/office/drawing/2014/main" id="{1CA198A1-6036-4E3B-AA70-FF2A4935D586}"/>
              </a:ext>
            </a:extLst>
          </p:cNvPr>
          <p:cNvSpPr txBox="1">
            <a:spLocks/>
          </p:cNvSpPr>
          <p:nvPr/>
        </p:nvSpPr>
        <p:spPr>
          <a:xfrm rot="16200000">
            <a:off x="-1516639" y="3542029"/>
            <a:ext cx="4196029" cy="312737"/>
          </a:xfrm>
          <a:prstGeom prst="rect">
            <a:avLst/>
          </a:prstGeom>
        </p:spPr>
        <p:txBody>
          <a:bodyPr/>
          <a:lstStyle>
            <a:lvl1pPr algn="l" defTabSz="457200" rtl="0" eaLnBrk="1" fontAlgn="base" hangingPunct="1">
              <a:spcBef>
                <a:spcPct val="0"/>
              </a:spcBef>
              <a:spcAft>
                <a:spcPct val="0"/>
              </a:spcAft>
              <a:defRPr sz="2000" kern="1200">
                <a:solidFill>
                  <a:srgbClr val="006699"/>
                </a:solidFill>
                <a:latin typeface="DIN Next LT Pro Light"/>
                <a:ea typeface="MS PGothic" pitchFamily="34" charset="-128"/>
                <a:cs typeface="DIN Next LT Pro Light"/>
              </a:defRPr>
            </a:lvl1pPr>
            <a:lvl2pPr algn="l" defTabSz="457200" rtl="0" eaLnBrk="1" fontAlgn="base" hangingPunct="1">
              <a:spcBef>
                <a:spcPct val="0"/>
              </a:spcBef>
              <a:spcAft>
                <a:spcPct val="0"/>
              </a:spcAft>
              <a:defRPr sz="2000">
                <a:solidFill>
                  <a:srgbClr val="006699"/>
                </a:solidFill>
                <a:latin typeface="DIN Next LT Pro Light" charset="0"/>
                <a:ea typeface="MS PGothic" pitchFamily="34" charset="-128"/>
              </a:defRPr>
            </a:lvl2pPr>
            <a:lvl3pPr algn="l" defTabSz="457200" rtl="0" eaLnBrk="1" fontAlgn="base" hangingPunct="1">
              <a:spcBef>
                <a:spcPct val="0"/>
              </a:spcBef>
              <a:spcAft>
                <a:spcPct val="0"/>
              </a:spcAft>
              <a:defRPr sz="2000">
                <a:solidFill>
                  <a:srgbClr val="006699"/>
                </a:solidFill>
                <a:latin typeface="DIN Next LT Pro Light" charset="0"/>
                <a:ea typeface="MS PGothic" pitchFamily="34" charset="-128"/>
              </a:defRPr>
            </a:lvl3pPr>
            <a:lvl4pPr algn="l" defTabSz="457200" rtl="0" eaLnBrk="1" fontAlgn="base" hangingPunct="1">
              <a:spcBef>
                <a:spcPct val="0"/>
              </a:spcBef>
              <a:spcAft>
                <a:spcPct val="0"/>
              </a:spcAft>
              <a:defRPr sz="2000">
                <a:solidFill>
                  <a:srgbClr val="006699"/>
                </a:solidFill>
                <a:latin typeface="DIN Next LT Pro Light" charset="0"/>
                <a:ea typeface="MS PGothic" pitchFamily="34" charset="-128"/>
              </a:defRPr>
            </a:lvl4pPr>
            <a:lvl5pPr algn="l" defTabSz="457200" rtl="0" eaLnBrk="1" fontAlgn="base" hangingPunct="1">
              <a:spcBef>
                <a:spcPct val="0"/>
              </a:spcBef>
              <a:spcAft>
                <a:spcPct val="0"/>
              </a:spcAft>
              <a:defRPr sz="2000">
                <a:solidFill>
                  <a:srgbClr val="006699"/>
                </a:solidFill>
                <a:latin typeface="DIN Next LT Pro Light" charset="0"/>
                <a:ea typeface="MS PGothic" pitchFamily="34" charset="-128"/>
              </a:defRPr>
            </a:lvl5pPr>
            <a:lvl6pPr marL="457200" algn="l" defTabSz="457200" rtl="0" eaLnBrk="1" fontAlgn="base" hangingPunct="1">
              <a:spcBef>
                <a:spcPct val="0"/>
              </a:spcBef>
              <a:spcAft>
                <a:spcPct val="0"/>
              </a:spcAft>
              <a:defRPr sz="2000">
                <a:solidFill>
                  <a:srgbClr val="006699"/>
                </a:solidFill>
                <a:latin typeface="DIN Next LT Pro Light" charset="0"/>
                <a:ea typeface="ＭＳ Ｐゴシック" charset="0"/>
              </a:defRPr>
            </a:lvl6pPr>
            <a:lvl7pPr marL="914400" algn="l" defTabSz="457200" rtl="0" eaLnBrk="1" fontAlgn="base" hangingPunct="1">
              <a:spcBef>
                <a:spcPct val="0"/>
              </a:spcBef>
              <a:spcAft>
                <a:spcPct val="0"/>
              </a:spcAft>
              <a:defRPr sz="2000">
                <a:solidFill>
                  <a:srgbClr val="006699"/>
                </a:solidFill>
                <a:latin typeface="DIN Next LT Pro Light" charset="0"/>
                <a:ea typeface="ＭＳ Ｐゴシック" charset="0"/>
              </a:defRPr>
            </a:lvl7pPr>
            <a:lvl8pPr marL="1371600" algn="l" defTabSz="457200" rtl="0" eaLnBrk="1" fontAlgn="base" hangingPunct="1">
              <a:spcBef>
                <a:spcPct val="0"/>
              </a:spcBef>
              <a:spcAft>
                <a:spcPct val="0"/>
              </a:spcAft>
              <a:defRPr sz="2000">
                <a:solidFill>
                  <a:srgbClr val="006699"/>
                </a:solidFill>
                <a:latin typeface="DIN Next LT Pro Light" charset="0"/>
                <a:ea typeface="ＭＳ Ｐゴシック" charset="0"/>
              </a:defRPr>
            </a:lvl8pPr>
            <a:lvl9pPr marL="1828800" algn="l" defTabSz="457200" rtl="0" eaLnBrk="1" fontAlgn="base" hangingPunct="1">
              <a:spcBef>
                <a:spcPct val="0"/>
              </a:spcBef>
              <a:spcAft>
                <a:spcPct val="0"/>
              </a:spcAft>
              <a:defRPr sz="2000">
                <a:solidFill>
                  <a:srgbClr val="006699"/>
                </a:solidFill>
                <a:latin typeface="DIN Next LT Pro Light" charset="0"/>
                <a:ea typeface="ＭＳ Ｐゴシック" charset="0"/>
              </a:defRPr>
            </a:lvl9pPr>
          </a:lstStyle>
          <a:p>
            <a:r>
              <a:rPr lang="es-ES" sz="1800" dirty="0">
                <a:solidFill>
                  <a:srgbClr val="4D4D4D"/>
                </a:solidFill>
                <a:latin typeface="+mj-lt"/>
              </a:rPr>
              <a:t>Se debe ingresar 1 </a:t>
            </a:r>
            <a:r>
              <a:rPr lang="es-ES" sz="1800" dirty="0">
                <a:solidFill>
                  <a:srgbClr val="4D4D4D"/>
                </a:solidFill>
                <a:effectLst>
                  <a:outerShdw blurRad="38100" dist="38100" dir="2700000" algn="tl">
                    <a:srgbClr val="000000">
                      <a:alpha val="43137"/>
                    </a:srgbClr>
                  </a:outerShdw>
                </a:effectLst>
                <a:latin typeface="+mj-lt"/>
              </a:rPr>
              <a:t>solo VEP </a:t>
            </a:r>
            <a:r>
              <a:rPr lang="es-ES" sz="1800" dirty="0">
                <a:solidFill>
                  <a:srgbClr val="4D4D4D"/>
                </a:solidFill>
                <a:latin typeface="+mj-lt"/>
              </a:rPr>
              <a:t>por orden</a:t>
            </a:r>
            <a:endParaRPr lang="es-MX" sz="1800" dirty="0">
              <a:solidFill>
                <a:srgbClr val="4D4D4D"/>
              </a:solidFill>
              <a:latin typeface="+mj-lt"/>
            </a:endParaRPr>
          </a:p>
        </p:txBody>
      </p:sp>
      <p:sp>
        <p:nvSpPr>
          <p:cNvPr id="5" name="4 Rectángulo redondeado">
            <a:extLst>
              <a:ext uri="{FF2B5EF4-FFF2-40B4-BE49-F238E27FC236}">
                <a16:creationId xmlns:a16="http://schemas.microsoft.com/office/drawing/2014/main" id="{3746C004-6163-4323-A97F-B78231A16412}"/>
              </a:ext>
            </a:extLst>
          </p:cNvPr>
          <p:cNvSpPr/>
          <p:nvPr/>
        </p:nvSpPr>
        <p:spPr>
          <a:xfrm>
            <a:off x="1240168" y="2507371"/>
            <a:ext cx="4464496" cy="504056"/>
          </a:xfrm>
          <a:prstGeom prst="round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b="1" dirty="0">
                <a:solidFill>
                  <a:schemeClr val="bg1"/>
                </a:solidFill>
              </a:rPr>
              <a:t>Entel Chip + Entel Chip</a:t>
            </a:r>
            <a:endParaRPr lang="es-MX" b="1" dirty="0">
              <a:solidFill>
                <a:schemeClr val="bg1"/>
              </a:solidFill>
            </a:endParaRPr>
          </a:p>
        </p:txBody>
      </p:sp>
      <p:sp>
        <p:nvSpPr>
          <p:cNvPr id="6" name="8 Rectángulo redondeado">
            <a:extLst>
              <a:ext uri="{FF2B5EF4-FFF2-40B4-BE49-F238E27FC236}">
                <a16:creationId xmlns:a16="http://schemas.microsoft.com/office/drawing/2014/main" id="{3D3A925B-C91C-41A9-9C69-E992AFC12702}"/>
              </a:ext>
            </a:extLst>
          </p:cNvPr>
          <p:cNvSpPr/>
          <p:nvPr/>
        </p:nvSpPr>
        <p:spPr>
          <a:xfrm>
            <a:off x="1240168" y="3515483"/>
            <a:ext cx="4464496" cy="504056"/>
          </a:xfrm>
          <a:prstGeom prst="round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b="1" dirty="0">
                <a:solidFill>
                  <a:schemeClr val="bg1"/>
                </a:solidFill>
              </a:rPr>
              <a:t>Entel Chip (con VEP) + Entel Chip</a:t>
            </a:r>
            <a:endParaRPr lang="es-MX" b="1" dirty="0">
              <a:solidFill>
                <a:schemeClr val="bg1"/>
              </a:solidFill>
            </a:endParaRPr>
          </a:p>
        </p:txBody>
      </p:sp>
      <p:sp>
        <p:nvSpPr>
          <p:cNvPr id="7" name="9 Rectángulo redondeado">
            <a:extLst>
              <a:ext uri="{FF2B5EF4-FFF2-40B4-BE49-F238E27FC236}">
                <a16:creationId xmlns:a16="http://schemas.microsoft.com/office/drawing/2014/main" id="{5C195019-6161-4334-B6FA-DDC6624BF659}"/>
              </a:ext>
            </a:extLst>
          </p:cNvPr>
          <p:cNvSpPr/>
          <p:nvPr/>
        </p:nvSpPr>
        <p:spPr>
          <a:xfrm>
            <a:off x="1240168" y="4523595"/>
            <a:ext cx="4464496" cy="504056"/>
          </a:xfrm>
          <a:prstGeom prst="round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b="1" dirty="0">
                <a:solidFill>
                  <a:schemeClr val="bg1"/>
                </a:solidFill>
              </a:rPr>
              <a:t>Entel Chip (con VEP) + Entel Chip (con VEP)</a:t>
            </a:r>
            <a:endParaRPr lang="es-MX" b="1" dirty="0">
              <a:solidFill>
                <a:schemeClr val="bg1"/>
              </a:solidFill>
            </a:endParaRPr>
          </a:p>
        </p:txBody>
      </p:sp>
      <p:sp>
        <p:nvSpPr>
          <p:cNvPr id="8" name="11 Flecha derecha">
            <a:extLst>
              <a:ext uri="{FF2B5EF4-FFF2-40B4-BE49-F238E27FC236}">
                <a16:creationId xmlns:a16="http://schemas.microsoft.com/office/drawing/2014/main" id="{EA307940-B478-4E13-8440-B290DAFEA52C}"/>
              </a:ext>
            </a:extLst>
          </p:cNvPr>
          <p:cNvSpPr/>
          <p:nvPr/>
        </p:nvSpPr>
        <p:spPr>
          <a:xfrm>
            <a:off x="5848680" y="2579379"/>
            <a:ext cx="338336" cy="328600"/>
          </a:xfrm>
          <a:prstGeom prst="rightArrow">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9" name="12 Flecha derecha">
            <a:extLst>
              <a:ext uri="{FF2B5EF4-FFF2-40B4-BE49-F238E27FC236}">
                <a16:creationId xmlns:a16="http://schemas.microsoft.com/office/drawing/2014/main" id="{47991711-FF0B-49F0-8B3C-BE9F6EBB00AB}"/>
              </a:ext>
            </a:extLst>
          </p:cNvPr>
          <p:cNvSpPr/>
          <p:nvPr/>
        </p:nvSpPr>
        <p:spPr>
          <a:xfrm>
            <a:off x="5798376" y="3587491"/>
            <a:ext cx="338336" cy="328600"/>
          </a:xfrm>
          <a:prstGeom prst="rightArrow">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10" name="13 Flecha derecha">
            <a:extLst>
              <a:ext uri="{FF2B5EF4-FFF2-40B4-BE49-F238E27FC236}">
                <a16:creationId xmlns:a16="http://schemas.microsoft.com/office/drawing/2014/main" id="{E45F13EE-E024-460F-9514-CE565A4F53F4}"/>
              </a:ext>
            </a:extLst>
          </p:cNvPr>
          <p:cNvSpPr/>
          <p:nvPr/>
        </p:nvSpPr>
        <p:spPr>
          <a:xfrm>
            <a:off x="5798376" y="4627043"/>
            <a:ext cx="338336" cy="328600"/>
          </a:xfrm>
          <a:prstGeom prst="rightArrow">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sp>
        <p:nvSpPr>
          <p:cNvPr id="11" name="14 CuadroTexto">
            <a:extLst>
              <a:ext uri="{FF2B5EF4-FFF2-40B4-BE49-F238E27FC236}">
                <a16:creationId xmlns:a16="http://schemas.microsoft.com/office/drawing/2014/main" id="{E30D3B32-0820-4374-9236-377833E35170}"/>
              </a:ext>
            </a:extLst>
          </p:cNvPr>
          <p:cNvSpPr txBox="1"/>
          <p:nvPr/>
        </p:nvSpPr>
        <p:spPr>
          <a:xfrm>
            <a:off x="6280728" y="2559013"/>
            <a:ext cx="2808312" cy="400110"/>
          </a:xfrm>
          <a:prstGeom prst="rect">
            <a:avLst/>
          </a:prstGeom>
          <a:noFill/>
        </p:spPr>
        <p:txBody>
          <a:bodyPr wrap="square" rtlCol="0">
            <a:spAutoFit/>
          </a:bodyPr>
          <a:lstStyle/>
          <a:p>
            <a:r>
              <a:rPr lang="es-ES" sz="2000" b="1" dirty="0"/>
              <a:t>Ingresar </a:t>
            </a:r>
            <a:r>
              <a:rPr lang="es-ES" sz="2000" b="1" dirty="0">
                <a:solidFill>
                  <a:srgbClr val="FF0000"/>
                </a:solidFill>
              </a:rPr>
              <a:t>UNA</a:t>
            </a:r>
            <a:r>
              <a:rPr lang="es-ES" sz="2000" b="1" dirty="0"/>
              <a:t> sola orden </a:t>
            </a:r>
            <a:endParaRPr lang="es-MX" sz="2000" b="1" dirty="0"/>
          </a:p>
        </p:txBody>
      </p:sp>
      <p:sp>
        <p:nvSpPr>
          <p:cNvPr id="12" name="15 CuadroTexto">
            <a:extLst>
              <a:ext uri="{FF2B5EF4-FFF2-40B4-BE49-F238E27FC236}">
                <a16:creationId xmlns:a16="http://schemas.microsoft.com/office/drawing/2014/main" id="{8971EB1B-07FE-4200-8E48-D6FA5D806CB6}"/>
              </a:ext>
            </a:extLst>
          </p:cNvPr>
          <p:cNvSpPr txBox="1"/>
          <p:nvPr/>
        </p:nvSpPr>
        <p:spPr>
          <a:xfrm>
            <a:off x="6280728" y="3498343"/>
            <a:ext cx="2808312" cy="400110"/>
          </a:xfrm>
          <a:prstGeom prst="rect">
            <a:avLst/>
          </a:prstGeom>
          <a:noFill/>
        </p:spPr>
        <p:txBody>
          <a:bodyPr wrap="square" rtlCol="0">
            <a:spAutoFit/>
          </a:bodyPr>
          <a:lstStyle/>
          <a:p>
            <a:r>
              <a:rPr lang="es-ES" sz="2000" b="1" dirty="0"/>
              <a:t>Ingresar </a:t>
            </a:r>
            <a:r>
              <a:rPr lang="es-ES" sz="2000" b="1" dirty="0">
                <a:solidFill>
                  <a:srgbClr val="FF0000"/>
                </a:solidFill>
              </a:rPr>
              <a:t>DOS</a:t>
            </a:r>
            <a:r>
              <a:rPr lang="es-ES" sz="2000" b="1" dirty="0"/>
              <a:t> órdenes</a:t>
            </a:r>
            <a:endParaRPr lang="es-MX" sz="2000" b="1" dirty="0"/>
          </a:p>
        </p:txBody>
      </p:sp>
      <p:sp>
        <p:nvSpPr>
          <p:cNvPr id="13" name="16 CuadroTexto">
            <a:extLst>
              <a:ext uri="{FF2B5EF4-FFF2-40B4-BE49-F238E27FC236}">
                <a16:creationId xmlns:a16="http://schemas.microsoft.com/office/drawing/2014/main" id="{23A46E30-738A-420B-82E3-9A4972897C1D}"/>
              </a:ext>
            </a:extLst>
          </p:cNvPr>
          <p:cNvSpPr txBox="1"/>
          <p:nvPr/>
        </p:nvSpPr>
        <p:spPr>
          <a:xfrm>
            <a:off x="6280728" y="4591288"/>
            <a:ext cx="2808312" cy="400110"/>
          </a:xfrm>
          <a:prstGeom prst="rect">
            <a:avLst/>
          </a:prstGeom>
          <a:noFill/>
        </p:spPr>
        <p:txBody>
          <a:bodyPr wrap="square" rtlCol="0">
            <a:spAutoFit/>
          </a:bodyPr>
          <a:lstStyle/>
          <a:p>
            <a:r>
              <a:rPr lang="es-ES" sz="2000" b="1" dirty="0"/>
              <a:t>Ingresar </a:t>
            </a:r>
            <a:r>
              <a:rPr lang="es-ES" sz="2000" b="1" dirty="0">
                <a:solidFill>
                  <a:srgbClr val="FF0000"/>
                </a:solidFill>
              </a:rPr>
              <a:t>DOS</a:t>
            </a:r>
            <a:r>
              <a:rPr lang="es-ES" sz="2000" b="1" dirty="0"/>
              <a:t> órdenes</a:t>
            </a:r>
            <a:endParaRPr lang="es-MX" sz="2000" b="1" dirty="0"/>
          </a:p>
        </p:txBody>
      </p:sp>
      <p:sp>
        <p:nvSpPr>
          <p:cNvPr id="14" name="17 CuadroTexto">
            <a:extLst>
              <a:ext uri="{FF2B5EF4-FFF2-40B4-BE49-F238E27FC236}">
                <a16:creationId xmlns:a16="http://schemas.microsoft.com/office/drawing/2014/main" id="{EB114DED-AB99-4C08-A7D6-0D0B19246C0B}"/>
              </a:ext>
            </a:extLst>
          </p:cNvPr>
          <p:cNvSpPr txBox="1"/>
          <p:nvPr/>
        </p:nvSpPr>
        <p:spPr>
          <a:xfrm>
            <a:off x="2752336" y="2075323"/>
            <a:ext cx="2808312" cy="338554"/>
          </a:xfrm>
          <a:prstGeom prst="rect">
            <a:avLst/>
          </a:prstGeom>
          <a:noFill/>
        </p:spPr>
        <p:txBody>
          <a:bodyPr wrap="square" rtlCol="0">
            <a:spAutoFit/>
          </a:bodyPr>
          <a:lstStyle/>
          <a:p>
            <a:r>
              <a:rPr lang="es-ES" sz="1600" u="sng" dirty="0"/>
              <a:t>ESCENARIOS</a:t>
            </a:r>
            <a:endParaRPr lang="es-MX" sz="1600" u="sng" dirty="0"/>
          </a:p>
        </p:txBody>
      </p:sp>
      <p:sp>
        <p:nvSpPr>
          <p:cNvPr id="15" name="19 Rectángulo">
            <a:extLst>
              <a:ext uri="{FF2B5EF4-FFF2-40B4-BE49-F238E27FC236}">
                <a16:creationId xmlns:a16="http://schemas.microsoft.com/office/drawing/2014/main" id="{BB9E331F-954A-4388-B49F-77DD3E98042A}"/>
              </a:ext>
            </a:extLst>
          </p:cNvPr>
          <p:cNvSpPr/>
          <p:nvPr/>
        </p:nvSpPr>
        <p:spPr>
          <a:xfrm>
            <a:off x="1240168" y="5201624"/>
            <a:ext cx="10658389" cy="1384995"/>
          </a:xfrm>
          <a:prstGeom prst="rect">
            <a:avLst/>
          </a:prstGeom>
        </p:spPr>
        <p:txBody>
          <a:bodyPr wrap="square">
            <a:spAutoFit/>
          </a:bodyPr>
          <a:lstStyle/>
          <a:p>
            <a:pPr lvl="0"/>
            <a:r>
              <a:rPr lang="es-ES" sz="1400" b="1" u="sng" dirty="0">
                <a:solidFill>
                  <a:prstClr val="black"/>
                </a:solidFill>
                <a:effectLst>
                  <a:outerShdw blurRad="38100" dist="38100" dir="2700000" algn="tl">
                    <a:srgbClr val="000000">
                      <a:alpha val="43137"/>
                    </a:srgbClr>
                  </a:outerShdw>
                </a:effectLst>
              </a:rPr>
              <a:t>Recuerda:</a:t>
            </a:r>
          </a:p>
          <a:p>
            <a:pPr marL="285750" lvl="0" indent="-285750">
              <a:buFont typeface="Arial" panose="020B0604020202020204" pitchFamily="34" charset="0"/>
              <a:buChar char="•"/>
            </a:pPr>
            <a:r>
              <a:rPr lang="es-ES" sz="1400" dirty="0">
                <a:solidFill>
                  <a:prstClr val="black"/>
                </a:solidFill>
              </a:rPr>
              <a:t>Si tienes que ingresar una venta + porta, siempre debes ingresar la venta primero</a:t>
            </a:r>
            <a:r>
              <a:rPr lang="es-ES" sz="1400" u="sng" dirty="0">
                <a:solidFill>
                  <a:prstClr val="black"/>
                </a:solidFill>
              </a:rPr>
              <a:t> (2 órdenes).</a:t>
            </a:r>
          </a:p>
          <a:p>
            <a:pPr marL="285750" lvl="0" indent="-285750">
              <a:buFont typeface="Arial" panose="020B0604020202020204" pitchFamily="34" charset="0"/>
              <a:buChar char="•"/>
            </a:pPr>
            <a:r>
              <a:rPr lang="es-ES" sz="1400" dirty="0">
                <a:solidFill>
                  <a:prstClr val="black"/>
                </a:solidFill>
              </a:rPr>
              <a:t>Si tienes que ingresar una porta + porta (del mismo operador) e incluye una VEP, debes ingresar 2 órdenes</a:t>
            </a:r>
          </a:p>
          <a:p>
            <a:pPr marL="285750" indent="-285750">
              <a:buFont typeface="Arial" panose="020B0604020202020204" pitchFamily="34" charset="0"/>
              <a:buChar char="•"/>
            </a:pPr>
            <a:r>
              <a:rPr lang="es-ES" sz="1400" dirty="0">
                <a:solidFill>
                  <a:prstClr val="black"/>
                </a:solidFill>
              </a:rPr>
              <a:t>Si tienes que ingresar una porta + porta (del mismo operador) y NO incluye una VEP, debes ingresar 1 sola orden</a:t>
            </a:r>
          </a:p>
          <a:p>
            <a:pPr marL="285750" indent="-285750">
              <a:buFont typeface="Arial" panose="020B0604020202020204" pitchFamily="34" charset="0"/>
              <a:buChar char="•"/>
            </a:pPr>
            <a:r>
              <a:rPr lang="es-ES" sz="1400" dirty="0">
                <a:solidFill>
                  <a:prstClr val="black"/>
                </a:solidFill>
              </a:rPr>
              <a:t>Si tienes que ingresar una porta + porta (de distintos operadores) debes ingresar 2 órdenes</a:t>
            </a:r>
          </a:p>
          <a:p>
            <a:pPr marL="285750" lvl="0" indent="-285750">
              <a:buFont typeface="Arial" panose="020B0604020202020204" pitchFamily="34" charset="0"/>
              <a:buChar char="•"/>
            </a:pPr>
            <a:endParaRPr lang="es-MX" sz="1400" dirty="0">
              <a:solidFill>
                <a:prstClr val="black"/>
              </a:solidFill>
            </a:endParaRPr>
          </a:p>
        </p:txBody>
      </p:sp>
      <p:pic>
        <p:nvPicPr>
          <p:cNvPr id="16" name="Picture 2">
            <a:extLst>
              <a:ext uri="{FF2B5EF4-FFF2-40B4-BE49-F238E27FC236}">
                <a16:creationId xmlns:a16="http://schemas.microsoft.com/office/drawing/2014/main" id="{FAFB8853-360D-47BD-B760-1F506DA2F75E}"/>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894782" y="5102680"/>
            <a:ext cx="433211" cy="440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Imagen 16">
            <a:extLst>
              <a:ext uri="{FF2B5EF4-FFF2-40B4-BE49-F238E27FC236}">
                <a16:creationId xmlns:a16="http://schemas.microsoft.com/office/drawing/2014/main" id="{3E237410-8456-4BF1-BB06-1E2CBFE5BB10}"/>
              </a:ext>
            </a:extLst>
          </p:cNvPr>
          <p:cNvPicPr>
            <a:picLocks noChangeAspect="1"/>
          </p:cNvPicPr>
          <p:nvPr/>
        </p:nvPicPr>
        <p:blipFill>
          <a:blip r:embed="rId3">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a:ext>
            </a:extLst>
          </a:blip>
          <a:stretch>
            <a:fillRect/>
          </a:stretch>
        </p:blipFill>
        <p:spPr>
          <a:xfrm>
            <a:off x="8725552" y="2359751"/>
            <a:ext cx="2805496" cy="2784080"/>
          </a:xfrm>
          <a:prstGeom prst="rect">
            <a:avLst/>
          </a:prstGeom>
        </p:spPr>
      </p:pic>
      <p:pic>
        <p:nvPicPr>
          <p:cNvPr id="18" name="Picture 2" descr="https://upload.wikimedia.org/wikipedia/commons/thumb/5/50/Yes_Check_Circle.svg/2000px-Yes_Check_Circle.svg.png">
            <a:extLst>
              <a:ext uri="{FF2B5EF4-FFF2-40B4-BE49-F238E27FC236}">
                <a16:creationId xmlns:a16="http://schemas.microsoft.com/office/drawing/2014/main" id="{2E36D1EF-CAA3-48F6-BC9E-7B6C0D8C77E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186343" y="1364078"/>
            <a:ext cx="423494" cy="423494"/>
          </a:xfrm>
          <a:prstGeom prst="rect">
            <a:avLst/>
          </a:prstGeom>
          <a:noFill/>
          <a:extLst>
            <a:ext uri="{909E8E84-426E-40DD-AFC4-6F175D3DCCD1}">
              <a14:hiddenFill xmlns:a14="http://schemas.microsoft.com/office/drawing/2010/main">
                <a:solidFill>
                  <a:srgbClr val="FFFFFF"/>
                </a:solidFill>
              </a14:hiddenFill>
            </a:ext>
          </a:extLst>
        </p:spPr>
      </p:pic>
      <p:sp>
        <p:nvSpPr>
          <p:cNvPr id="19" name="CuadroTexto 18">
            <a:extLst>
              <a:ext uri="{FF2B5EF4-FFF2-40B4-BE49-F238E27FC236}">
                <a16:creationId xmlns:a16="http://schemas.microsoft.com/office/drawing/2014/main" id="{AFB1DF54-B1E8-490B-A97A-027972A67BB2}"/>
              </a:ext>
            </a:extLst>
          </p:cNvPr>
          <p:cNvSpPr txBox="1"/>
          <p:nvPr/>
        </p:nvSpPr>
        <p:spPr>
          <a:xfrm>
            <a:off x="1668137" y="1317360"/>
            <a:ext cx="9421219" cy="523220"/>
          </a:xfrm>
          <a:prstGeom prst="rect">
            <a:avLst/>
          </a:prstGeom>
          <a:noFill/>
        </p:spPr>
        <p:txBody>
          <a:bodyPr wrap="square" rtlCol="0">
            <a:spAutoFit/>
          </a:bodyPr>
          <a:lstStyle/>
          <a:p>
            <a:r>
              <a:rPr lang="es-PE" sz="2800" b="1" dirty="0">
                <a:solidFill>
                  <a:srgbClr val="00B050"/>
                </a:solidFill>
                <a:latin typeface="+mj-lt"/>
                <a:cs typeface="Calibri" panose="020F0502020204030204" pitchFamily="34" charset="0"/>
              </a:rPr>
              <a:t>Consideraciones_</a:t>
            </a:r>
          </a:p>
        </p:txBody>
      </p:sp>
    </p:spTree>
    <p:extLst>
      <p:ext uri="{BB962C8B-B14F-4D97-AF65-F5344CB8AC3E}">
        <p14:creationId xmlns:p14="http://schemas.microsoft.com/office/powerpoint/2010/main" val="1653105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5">
                                            <p:txEl>
                                              <p:pRg st="0" end="0"/>
                                            </p:txEl>
                                          </p:spTgt>
                                        </p:tgtEl>
                                        <p:attrNameLst>
                                          <p:attrName>style.visibility</p:attrName>
                                        </p:attrNameLst>
                                      </p:cBhvr>
                                      <p:to>
                                        <p:strVal val="visible"/>
                                      </p:to>
                                    </p:set>
                                    <p:animEffect transition="in" filter="fade">
                                      <p:cBhvr>
                                        <p:cTn id="43" dur="500"/>
                                        <p:tgtEl>
                                          <p:spTgt spid="15">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5">
                                            <p:txEl>
                                              <p:pRg st="1" end="1"/>
                                            </p:txEl>
                                          </p:spTgt>
                                        </p:tgtEl>
                                        <p:attrNameLst>
                                          <p:attrName>style.visibility</p:attrName>
                                        </p:attrNameLst>
                                      </p:cBhvr>
                                      <p:to>
                                        <p:strVal val="visible"/>
                                      </p:to>
                                    </p:set>
                                    <p:animEffect transition="in" filter="fade">
                                      <p:cBhvr>
                                        <p:cTn id="48" dur="500"/>
                                        <p:tgtEl>
                                          <p:spTgt spid="15">
                                            <p:txEl>
                                              <p:pRg st="1" end="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5">
                                            <p:txEl>
                                              <p:pRg st="2" end="2"/>
                                            </p:txEl>
                                          </p:spTgt>
                                        </p:tgtEl>
                                        <p:attrNameLst>
                                          <p:attrName>style.visibility</p:attrName>
                                        </p:attrNameLst>
                                      </p:cBhvr>
                                      <p:to>
                                        <p:strVal val="visible"/>
                                      </p:to>
                                    </p:set>
                                    <p:animEffect transition="in" filter="fade">
                                      <p:cBhvr>
                                        <p:cTn id="53" dur="500"/>
                                        <p:tgtEl>
                                          <p:spTgt spid="15">
                                            <p:txEl>
                                              <p:pRg st="2" end="2"/>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5">
                                            <p:txEl>
                                              <p:pRg st="3" end="3"/>
                                            </p:txEl>
                                          </p:spTgt>
                                        </p:tgtEl>
                                        <p:attrNameLst>
                                          <p:attrName>style.visibility</p:attrName>
                                        </p:attrNameLst>
                                      </p:cBhvr>
                                      <p:to>
                                        <p:strVal val="visible"/>
                                      </p:to>
                                    </p:set>
                                    <p:animEffect transition="in" filter="fade">
                                      <p:cBhvr>
                                        <p:cTn id="58" dur="500"/>
                                        <p:tgtEl>
                                          <p:spTgt spid="15">
                                            <p:txEl>
                                              <p:pRg st="3" end="3"/>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5">
                                            <p:txEl>
                                              <p:pRg st="4" end="4"/>
                                            </p:txEl>
                                          </p:spTgt>
                                        </p:tgtEl>
                                        <p:attrNameLst>
                                          <p:attrName>style.visibility</p:attrName>
                                        </p:attrNameLst>
                                      </p:cBhvr>
                                      <p:to>
                                        <p:strVal val="visible"/>
                                      </p:to>
                                    </p:set>
                                    <p:animEffect transition="in" filter="fade">
                                      <p:cBhvr>
                                        <p:cTn id="63" dur="500"/>
                                        <p:tgtEl>
                                          <p:spTgt spid="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bldP spid="12" grpId="0"/>
      <p:bldP spid="13" grpId="0"/>
      <p:bldP spid="15" grpId="0" build="p" bldLvl="4"/>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9763F817-9415-4C78-A44C-1AFFCA2E7E5D}"/>
              </a:ext>
            </a:extLst>
          </p:cNvPr>
          <p:cNvSpPr>
            <a:spLocks noGrp="1"/>
          </p:cNvSpPr>
          <p:nvPr>
            <p:ph type="sldNum" sz="quarter" idx="12"/>
          </p:nvPr>
        </p:nvSpPr>
        <p:spPr/>
        <p:txBody>
          <a:bodyPr/>
          <a:lstStyle/>
          <a:p>
            <a:fld id="{A3945DB8-8969-4579-9EA6-038FDDAFF65B}" type="slidenum">
              <a:rPr lang="es-PE" smtClean="0"/>
              <a:t>83</a:t>
            </a:fld>
            <a:endParaRPr lang="es-PE"/>
          </a:p>
        </p:txBody>
      </p:sp>
      <p:sp>
        <p:nvSpPr>
          <p:cNvPr id="3" name="Título 2">
            <a:extLst>
              <a:ext uri="{FF2B5EF4-FFF2-40B4-BE49-F238E27FC236}">
                <a16:creationId xmlns:a16="http://schemas.microsoft.com/office/drawing/2014/main" id="{477982EB-4575-4242-9678-B34E94694EC2}"/>
              </a:ext>
            </a:extLst>
          </p:cNvPr>
          <p:cNvSpPr>
            <a:spLocks noGrp="1"/>
          </p:cNvSpPr>
          <p:nvPr>
            <p:ph type="title"/>
          </p:nvPr>
        </p:nvSpPr>
        <p:spPr/>
        <p:txBody>
          <a:bodyPr>
            <a:normAutofit fontScale="90000"/>
          </a:bodyPr>
          <a:lstStyle/>
          <a:p>
            <a:r>
              <a:rPr lang="es-PE" dirty="0"/>
              <a:t>Proceso de venta postpago móvil_</a:t>
            </a:r>
          </a:p>
        </p:txBody>
      </p:sp>
      <p:sp>
        <p:nvSpPr>
          <p:cNvPr id="4" name="Marcador de contenido 2">
            <a:extLst>
              <a:ext uri="{FF2B5EF4-FFF2-40B4-BE49-F238E27FC236}">
                <a16:creationId xmlns:a16="http://schemas.microsoft.com/office/drawing/2014/main" id="{5D97EC3B-E525-4F72-9FC2-C2D268E82EDB}"/>
              </a:ext>
            </a:extLst>
          </p:cNvPr>
          <p:cNvSpPr txBox="1">
            <a:spLocks/>
          </p:cNvSpPr>
          <p:nvPr/>
        </p:nvSpPr>
        <p:spPr>
          <a:xfrm>
            <a:off x="5300868" y="1440163"/>
            <a:ext cx="5433393" cy="12521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200"/>
              </a:spcBef>
            </a:pPr>
            <a:r>
              <a:rPr lang="es-PE" sz="1800" i="1" dirty="0">
                <a:solidFill>
                  <a:schemeClr val="tx1">
                    <a:lumMod val="65000"/>
                    <a:lumOff val="35000"/>
                  </a:schemeClr>
                </a:solidFill>
              </a:rPr>
              <a:t>Los defectos de </a:t>
            </a:r>
            <a:r>
              <a:rPr lang="es-PE" sz="1800" i="1" dirty="0" err="1">
                <a:solidFill>
                  <a:schemeClr val="tx1">
                    <a:lumMod val="65000"/>
                    <a:lumOff val="35000"/>
                  </a:schemeClr>
                </a:solidFill>
              </a:rPr>
              <a:t>Paperless</a:t>
            </a:r>
            <a:r>
              <a:rPr lang="es-PE" sz="1800" i="1" dirty="0">
                <a:solidFill>
                  <a:schemeClr val="tx1">
                    <a:lumMod val="65000"/>
                    <a:lumOff val="35000"/>
                  </a:schemeClr>
                </a:solidFill>
              </a:rPr>
              <a:t> deben ser enviados al correo </a:t>
            </a:r>
            <a:r>
              <a:rPr lang="es-MX" sz="1800" i="1" u="sng" dirty="0">
                <a:solidFill>
                  <a:schemeClr val="tx1">
                    <a:lumMod val="65000"/>
                    <a:lumOff val="35000"/>
                  </a:schemeClr>
                </a:solidFill>
                <a:hlinkClick r:id="rId2"/>
              </a:rPr>
              <a:t>paperless.crm@entel.pe</a:t>
            </a:r>
            <a:r>
              <a:rPr lang="es-MX" sz="1800" i="1" dirty="0">
                <a:solidFill>
                  <a:schemeClr val="tx1">
                    <a:lumMod val="65000"/>
                    <a:lumOff val="35000"/>
                  </a:schemeClr>
                </a:solidFill>
              </a:rPr>
              <a:t> </a:t>
            </a:r>
            <a:r>
              <a:rPr lang="es-PE" sz="1800" i="1" dirty="0">
                <a:solidFill>
                  <a:schemeClr val="tx1">
                    <a:lumMod val="65000"/>
                    <a:lumOff val="35000"/>
                  </a:schemeClr>
                </a:solidFill>
              </a:rPr>
              <a:t>con el </a:t>
            </a:r>
            <a:r>
              <a:rPr lang="es-PE" sz="1800" i="1" dirty="0" err="1">
                <a:solidFill>
                  <a:schemeClr val="tx1">
                    <a:lumMod val="65000"/>
                    <a:lumOff val="35000"/>
                  </a:schemeClr>
                </a:solidFill>
              </a:rPr>
              <a:t>subject</a:t>
            </a:r>
            <a:r>
              <a:rPr lang="es-PE" sz="1800" i="1" dirty="0">
                <a:solidFill>
                  <a:schemeClr val="tx1">
                    <a:lumMod val="65000"/>
                    <a:lumOff val="35000"/>
                  </a:schemeClr>
                </a:solidFill>
              </a:rPr>
              <a:t> </a:t>
            </a:r>
            <a:r>
              <a:rPr lang="es-MX" sz="1800" b="1" i="1" dirty="0">
                <a:solidFill>
                  <a:schemeClr val="tx1">
                    <a:lumMod val="65000"/>
                    <a:lumOff val="35000"/>
                  </a:schemeClr>
                </a:solidFill>
              </a:rPr>
              <a:t>“Problema </a:t>
            </a:r>
            <a:r>
              <a:rPr lang="es-MX" sz="1800" b="1" i="1" dirty="0" err="1">
                <a:solidFill>
                  <a:schemeClr val="tx1">
                    <a:lumMod val="65000"/>
                    <a:lumOff val="35000"/>
                  </a:schemeClr>
                </a:solidFill>
              </a:rPr>
              <a:t>Paperless</a:t>
            </a:r>
            <a:r>
              <a:rPr lang="es-MX" sz="1800" b="1" i="1" dirty="0">
                <a:solidFill>
                  <a:schemeClr val="tx1">
                    <a:lumMod val="65000"/>
                    <a:lumOff val="35000"/>
                  </a:schemeClr>
                </a:solidFill>
              </a:rPr>
              <a:t>_[Número de tienda]” </a:t>
            </a:r>
            <a:r>
              <a:rPr lang="es-MX" sz="1800" i="1" dirty="0">
                <a:solidFill>
                  <a:schemeClr val="tx1">
                    <a:lumMod val="65000"/>
                    <a:lumOff val="35000"/>
                  </a:schemeClr>
                </a:solidFill>
              </a:rPr>
              <a:t>y bajo la siguiente estructura:</a:t>
            </a:r>
          </a:p>
          <a:p>
            <a:pPr>
              <a:lnSpc>
                <a:spcPct val="100000"/>
              </a:lnSpc>
              <a:spcBef>
                <a:spcPts val="1200"/>
              </a:spcBef>
            </a:pPr>
            <a:endParaRPr lang="es-PE" sz="1800" i="1" dirty="0">
              <a:solidFill>
                <a:schemeClr val="tx1">
                  <a:lumMod val="65000"/>
                  <a:lumOff val="35000"/>
                </a:schemeClr>
              </a:solidFill>
            </a:endParaRPr>
          </a:p>
        </p:txBody>
      </p:sp>
      <p:pic>
        <p:nvPicPr>
          <p:cNvPr id="5" name="Imagen 4">
            <a:extLst>
              <a:ext uri="{FF2B5EF4-FFF2-40B4-BE49-F238E27FC236}">
                <a16:creationId xmlns:a16="http://schemas.microsoft.com/office/drawing/2014/main" id="{B37F8AF5-1498-421D-BC23-F2ECDCA3423A}"/>
              </a:ext>
            </a:extLst>
          </p:cNvPr>
          <p:cNvPicPr>
            <a:picLocks noChangeAspect="1"/>
          </p:cNvPicPr>
          <p:nvPr/>
        </p:nvPicPr>
        <p:blipFill>
          <a:blip r:embed="rId3"/>
          <a:stretch>
            <a:fillRect/>
          </a:stretch>
        </p:blipFill>
        <p:spPr>
          <a:xfrm>
            <a:off x="5397299" y="2928730"/>
            <a:ext cx="5435801" cy="3203482"/>
          </a:xfrm>
          <a:prstGeom prst="rect">
            <a:avLst/>
          </a:prstGeom>
        </p:spPr>
      </p:pic>
      <p:pic>
        <p:nvPicPr>
          <p:cNvPr id="6" name="Imagen 5">
            <a:extLst>
              <a:ext uri="{FF2B5EF4-FFF2-40B4-BE49-F238E27FC236}">
                <a16:creationId xmlns:a16="http://schemas.microsoft.com/office/drawing/2014/main" id="{C6FC25E5-9B09-49DD-93C2-9A249929B095}"/>
              </a:ext>
            </a:extLst>
          </p:cNvPr>
          <p:cNvPicPr>
            <a:picLocks noChangeAspect="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flipH="1">
            <a:off x="1875187" y="2132295"/>
            <a:ext cx="2474184" cy="4195878"/>
          </a:xfrm>
          <a:prstGeom prst="rect">
            <a:avLst/>
          </a:prstGeom>
        </p:spPr>
      </p:pic>
      <p:pic>
        <p:nvPicPr>
          <p:cNvPr id="8" name="Picture 2" descr="https://upload.wikimedia.org/wikipedia/commons/thumb/5/50/Yes_Check_Circle.svg/2000px-Yes_Check_Circle.svg.png">
            <a:extLst>
              <a:ext uri="{FF2B5EF4-FFF2-40B4-BE49-F238E27FC236}">
                <a16:creationId xmlns:a16="http://schemas.microsoft.com/office/drawing/2014/main" id="{7F9E5AB5-40E7-422F-BFD2-3EEC0B13F622}"/>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186343" y="1364078"/>
            <a:ext cx="423494" cy="423494"/>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52CE80D3-0531-4771-AB2F-5724770CA0AB}"/>
              </a:ext>
            </a:extLst>
          </p:cNvPr>
          <p:cNvSpPr txBox="1"/>
          <p:nvPr/>
        </p:nvSpPr>
        <p:spPr>
          <a:xfrm>
            <a:off x="1668137" y="1317360"/>
            <a:ext cx="9421219" cy="523220"/>
          </a:xfrm>
          <a:prstGeom prst="rect">
            <a:avLst/>
          </a:prstGeom>
          <a:noFill/>
        </p:spPr>
        <p:txBody>
          <a:bodyPr wrap="square" rtlCol="0">
            <a:spAutoFit/>
          </a:bodyPr>
          <a:lstStyle/>
          <a:p>
            <a:r>
              <a:rPr lang="es-PE" sz="2800" b="1" dirty="0">
                <a:solidFill>
                  <a:srgbClr val="00B050"/>
                </a:solidFill>
                <a:latin typeface="+mj-lt"/>
                <a:cs typeface="Calibri" panose="020F0502020204030204" pitchFamily="34" charset="0"/>
              </a:rPr>
              <a:t>Consideraciones_</a:t>
            </a:r>
          </a:p>
        </p:txBody>
      </p:sp>
    </p:spTree>
    <p:extLst>
      <p:ext uri="{BB962C8B-B14F-4D97-AF65-F5344CB8AC3E}">
        <p14:creationId xmlns:p14="http://schemas.microsoft.com/office/powerpoint/2010/main" val="1547536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38610E8-29BC-4F87-AB50-81968667E091}"/>
              </a:ext>
            </a:extLst>
          </p:cNvPr>
          <p:cNvSpPr>
            <a:spLocks noGrp="1"/>
          </p:cNvSpPr>
          <p:nvPr>
            <p:ph type="sldNum" sz="quarter" idx="12"/>
          </p:nvPr>
        </p:nvSpPr>
        <p:spPr/>
        <p:txBody>
          <a:bodyPr/>
          <a:lstStyle/>
          <a:p>
            <a:fld id="{A3945DB8-8969-4579-9EA6-038FDDAFF65B}" type="slidenum">
              <a:rPr lang="es-PE" smtClean="0"/>
              <a:t>84</a:t>
            </a:fld>
            <a:endParaRPr lang="es-PE"/>
          </a:p>
        </p:txBody>
      </p:sp>
      <p:sp>
        <p:nvSpPr>
          <p:cNvPr id="3" name="Título 2">
            <a:extLst>
              <a:ext uri="{FF2B5EF4-FFF2-40B4-BE49-F238E27FC236}">
                <a16:creationId xmlns:a16="http://schemas.microsoft.com/office/drawing/2014/main" id="{734495BE-46D1-4FB0-BFF2-6857DDDE86C6}"/>
              </a:ext>
            </a:extLst>
          </p:cNvPr>
          <p:cNvSpPr>
            <a:spLocks noGrp="1"/>
          </p:cNvSpPr>
          <p:nvPr>
            <p:ph type="title"/>
          </p:nvPr>
        </p:nvSpPr>
        <p:spPr>
          <a:xfrm>
            <a:off x="1049807" y="2794716"/>
            <a:ext cx="9474200" cy="1207931"/>
          </a:xfrm>
        </p:spPr>
        <p:txBody>
          <a:bodyPr>
            <a:normAutofit fontScale="90000"/>
          </a:bodyPr>
          <a:lstStyle/>
          <a:p>
            <a:r>
              <a:rPr lang="es-PE" sz="5400" dirty="0"/>
              <a:t>Venta postpago Internet hogar_</a:t>
            </a:r>
          </a:p>
        </p:txBody>
      </p:sp>
    </p:spTree>
    <p:extLst>
      <p:ext uri="{BB962C8B-B14F-4D97-AF65-F5344CB8AC3E}">
        <p14:creationId xmlns:p14="http://schemas.microsoft.com/office/powerpoint/2010/main" val="18984266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99277047-EA7F-47F4-B11F-FC6D6490D5C8}"/>
              </a:ext>
            </a:extLst>
          </p:cNvPr>
          <p:cNvSpPr>
            <a:spLocks noGrp="1"/>
          </p:cNvSpPr>
          <p:nvPr>
            <p:ph type="sldNum" sz="quarter" idx="12"/>
          </p:nvPr>
        </p:nvSpPr>
        <p:spPr/>
        <p:txBody>
          <a:bodyPr/>
          <a:lstStyle/>
          <a:p>
            <a:fld id="{A3945DB8-8969-4579-9EA6-038FDDAFF65B}" type="slidenum">
              <a:rPr lang="es-PE" smtClean="0"/>
              <a:t>85</a:t>
            </a:fld>
            <a:endParaRPr lang="es-PE"/>
          </a:p>
        </p:txBody>
      </p:sp>
      <p:sp>
        <p:nvSpPr>
          <p:cNvPr id="3" name="Título 2">
            <a:extLst>
              <a:ext uri="{FF2B5EF4-FFF2-40B4-BE49-F238E27FC236}">
                <a16:creationId xmlns:a16="http://schemas.microsoft.com/office/drawing/2014/main" id="{62487016-055D-4729-B355-0D85BCA344AE}"/>
              </a:ext>
            </a:extLst>
          </p:cNvPr>
          <p:cNvSpPr>
            <a:spLocks noGrp="1"/>
          </p:cNvSpPr>
          <p:nvPr>
            <p:ph type="title"/>
          </p:nvPr>
        </p:nvSpPr>
        <p:spPr/>
        <p:txBody>
          <a:bodyPr>
            <a:normAutofit fontScale="90000"/>
          </a:bodyPr>
          <a:lstStyle/>
          <a:p>
            <a:r>
              <a:rPr lang="es-PE" dirty="0"/>
              <a:t>Proceso de venta internet hogar_</a:t>
            </a:r>
          </a:p>
        </p:txBody>
      </p:sp>
      <p:graphicFrame>
        <p:nvGraphicFramePr>
          <p:cNvPr id="4" name="Diagrama 3">
            <a:extLst>
              <a:ext uri="{FF2B5EF4-FFF2-40B4-BE49-F238E27FC236}">
                <a16:creationId xmlns:a16="http://schemas.microsoft.com/office/drawing/2014/main" id="{CF7CD8DE-8CA0-4143-9DF4-36463EFD0B0B}"/>
              </a:ext>
            </a:extLst>
          </p:cNvPr>
          <p:cNvGraphicFramePr/>
          <p:nvPr>
            <p:extLst/>
          </p:nvPr>
        </p:nvGraphicFramePr>
        <p:xfrm>
          <a:off x="4034247" y="1444081"/>
          <a:ext cx="7324919" cy="46842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Imagen 4">
            <a:extLst>
              <a:ext uri="{FF2B5EF4-FFF2-40B4-BE49-F238E27FC236}">
                <a16:creationId xmlns:a16="http://schemas.microsoft.com/office/drawing/2014/main" id="{1170631F-85E0-42B4-A0CA-3A127E731299}"/>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567489" y="2129881"/>
            <a:ext cx="2020043" cy="3024484"/>
          </a:xfrm>
          <a:prstGeom prst="rect">
            <a:avLst/>
          </a:prstGeom>
        </p:spPr>
      </p:pic>
      <p:pic>
        <p:nvPicPr>
          <p:cNvPr id="6" name="Picture 2" descr="Resultado de imagen para check png">
            <a:extLst>
              <a:ext uri="{FF2B5EF4-FFF2-40B4-BE49-F238E27FC236}">
                <a16:creationId xmlns:a16="http://schemas.microsoft.com/office/drawing/2014/main" id="{F0A504BF-3B5C-43AC-876D-2C0645579D75}"/>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61115" y="1450033"/>
            <a:ext cx="459658" cy="459658"/>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a:extLst>
              <a:ext uri="{FF2B5EF4-FFF2-40B4-BE49-F238E27FC236}">
                <a16:creationId xmlns:a16="http://schemas.microsoft.com/office/drawing/2014/main" id="{5CAFBCAF-BA69-4C48-BD74-D43F94980D15}"/>
              </a:ext>
            </a:extLst>
          </p:cNvPr>
          <p:cNvSpPr/>
          <p:nvPr/>
        </p:nvSpPr>
        <p:spPr>
          <a:xfrm>
            <a:off x="1120773" y="1462560"/>
            <a:ext cx="4099464" cy="461665"/>
          </a:xfrm>
          <a:prstGeom prst="rect">
            <a:avLst/>
          </a:prstGeom>
        </p:spPr>
        <p:txBody>
          <a:bodyPr wrap="square">
            <a:spAutoFit/>
          </a:bodyPr>
          <a:lstStyle/>
          <a:p>
            <a:r>
              <a:rPr lang="es-PE" sz="2400" dirty="0">
                <a:solidFill>
                  <a:srgbClr val="00B050"/>
                </a:solidFill>
                <a:cs typeface="Calibri" panose="020F0502020204030204" pitchFamily="34" charset="0"/>
              </a:rPr>
              <a:t>Flujo de atención_</a:t>
            </a:r>
            <a:endParaRPr lang="es-PE" sz="2400" b="1" i="1" dirty="0">
              <a:solidFill>
                <a:srgbClr val="00B050"/>
              </a:solidFill>
              <a:cs typeface="Calibri" panose="020F0502020204030204" pitchFamily="34" charset="0"/>
            </a:endParaRPr>
          </a:p>
        </p:txBody>
      </p:sp>
      <p:sp>
        <p:nvSpPr>
          <p:cNvPr id="8" name="Rectángulo 7">
            <a:extLst>
              <a:ext uri="{FF2B5EF4-FFF2-40B4-BE49-F238E27FC236}">
                <a16:creationId xmlns:a16="http://schemas.microsoft.com/office/drawing/2014/main" id="{BB015785-7F4B-441B-ADD0-A943159FFDE3}"/>
              </a:ext>
            </a:extLst>
          </p:cNvPr>
          <p:cNvSpPr/>
          <p:nvPr/>
        </p:nvSpPr>
        <p:spPr>
          <a:xfrm>
            <a:off x="244555" y="5250862"/>
            <a:ext cx="3789692" cy="923330"/>
          </a:xfrm>
          <a:prstGeom prst="rect">
            <a:avLst/>
          </a:prstGeom>
        </p:spPr>
        <p:txBody>
          <a:bodyPr wrap="square">
            <a:spAutoFit/>
          </a:bodyPr>
          <a:lstStyle/>
          <a:p>
            <a:pPr algn="ctr"/>
            <a:r>
              <a:rPr lang="es-PE" b="1" dirty="0">
                <a:solidFill>
                  <a:schemeClr val="accent4">
                    <a:lumMod val="75000"/>
                  </a:schemeClr>
                </a:solidFill>
                <a:cs typeface="Calibri" panose="020F0502020204030204" pitchFamily="34" charset="0"/>
              </a:rPr>
              <a:t>IMPORTANTE</a:t>
            </a:r>
          </a:p>
          <a:p>
            <a:pPr algn="ctr"/>
            <a:r>
              <a:rPr lang="es-PE" b="1" dirty="0">
                <a:solidFill>
                  <a:schemeClr val="accent4">
                    <a:lumMod val="75000"/>
                  </a:schemeClr>
                </a:solidFill>
                <a:cs typeface="Calibri" panose="020F0502020204030204" pitchFamily="34" charset="0"/>
              </a:rPr>
              <a:t> Este proceso no aplica </a:t>
            </a:r>
            <a:r>
              <a:rPr lang="es-PE" b="1" dirty="0" err="1">
                <a:solidFill>
                  <a:schemeClr val="accent4">
                    <a:lumMod val="75000"/>
                  </a:schemeClr>
                </a:solidFill>
                <a:cs typeface="Calibri" panose="020F0502020204030204" pitchFamily="34" charset="0"/>
              </a:rPr>
              <a:t>paperless</a:t>
            </a:r>
            <a:r>
              <a:rPr lang="es-PE" b="1" dirty="0">
                <a:solidFill>
                  <a:schemeClr val="accent4">
                    <a:lumMod val="75000"/>
                  </a:schemeClr>
                </a:solidFill>
                <a:cs typeface="Calibri" panose="020F0502020204030204" pitchFamily="34" charset="0"/>
              </a:rPr>
              <a:t>.</a:t>
            </a:r>
            <a:endParaRPr lang="es-PE" b="1" i="1" dirty="0">
              <a:solidFill>
                <a:schemeClr val="accent4">
                  <a:lumMod val="75000"/>
                </a:schemeClr>
              </a:solidFill>
              <a:cs typeface="Calibri" panose="020F0502020204030204" pitchFamily="34" charset="0"/>
            </a:endParaRPr>
          </a:p>
        </p:txBody>
      </p:sp>
    </p:spTree>
    <p:extLst>
      <p:ext uri="{BB962C8B-B14F-4D97-AF65-F5344CB8AC3E}">
        <p14:creationId xmlns:p14="http://schemas.microsoft.com/office/powerpoint/2010/main" val="3209939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815BA875-7DD2-495B-A4D2-6AEA82C699EA}"/>
                                            </p:graphicEl>
                                          </p:spTgt>
                                        </p:tgtEl>
                                        <p:attrNameLst>
                                          <p:attrName>style.visibility</p:attrName>
                                        </p:attrNameLst>
                                      </p:cBhvr>
                                      <p:to>
                                        <p:strVal val="visible"/>
                                      </p:to>
                                    </p:set>
                                    <p:animEffect transition="in" filter="fade">
                                      <p:cBhvr>
                                        <p:cTn id="7" dur="500"/>
                                        <p:tgtEl>
                                          <p:spTgt spid="4">
                                            <p:graphicEl>
                                              <a:dgm id="{815BA875-7DD2-495B-A4D2-6AEA82C699E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9F882AA8-2155-44C2-A5BE-C73939AC8396}"/>
                                            </p:graphicEl>
                                          </p:spTgt>
                                        </p:tgtEl>
                                        <p:attrNameLst>
                                          <p:attrName>style.visibility</p:attrName>
                                        </p:attrNameLst>
                                      </p:cBhvr>
                                      <p:to>
                                        <p:strVal val="visible"/>
                                      </p:to>
                                    </p:set>
                                    <p:animEffect transition="in" filter="fade">
                                      <p:cBhvr>
                                        <p:cTn id="12" dur="500"/>
                                        <p:tgtEl>
                                          <p:spTgt spid="4">
                                            <p:graphicEl>
                                              <a:dgm id="{9F882AA8-2155-44C2-A5BE-C73939AC8396}"/>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graphicEl>
                                              <a:dgm id="{724BF4ED-DEA1-41CC-87B4-C1FC9ACF576F}"/>
                                            </p:graphicEl>
                                          </p:spTgt>
                                        </p:tgtEl>
                                        <p:attrNameLst>
                                          <p:attrName>style.visibility</p:attrName>
                                        </p:attrNameLst>
                                      </p:cBhvr>
                                      <p:to>
                                        <p:strVal val="visible"/>
                                      </p:to>
                                    </p:set>
                                    <p:animEffect transition="in" filter="fade">
                                      <p:cBhvr>
                                        <p:cTn id="15" dur="500"/>
                                        <p:tgtEl>
                                          <p:spTgt spid="4">
                                            <p:graphicEl>
                                              <a:dgm id="{724BF4ED-DEA1-41CC-87B4-C1FC9ACF576F}"/>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796F7B23-E5FE-4879-8637-DF791CE30B6A}"/>
                                            </p:graphicEl>
                                          </p:spTgt>
                                        </p:tgtEl>
                                        <p:attrNameLst>
                                          <p:attrName>style.visibility</p:attrName>
                                        </p:attrNameLst>
                                      </p:cBhvr>
                                      <p:to>
                                        <p:strVal val="visible"/>
                                      </p:to>
                                    </p:set>
                                    <p:animEffect transition="in" filter="fade">
                                      <p:cBhvr>
                                        <p:cTn id="20" dur="500"/>
                                        <p:tgtEl>
                                          <p:spTgt spid="4">
                                            <p:graphicEl>
                                              <a:dgm id="{796F7B23-E5FE-4879-8637-DF791CE30B6A}"/>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7F1B16F4-DA0F-46C7-B7C8-7EA26A9D909A}"/>
                                            </p:graphicEl>
                                          </p:spTgt>
                                        </p:tgtEl>
                                        <p:attrNameLst>
                                          <p:attrName>style.visibility</p:attrName>
                                        </p:attrNameLst>
                                      </p:cBhvr>
                                      <p:to>
                                        <p:strVal val="visible"/>
                                      </p:to>
                                    </p:set>
                                    <p:animEffect transition="in" filter="fade">
                                      <p:cBhvr>
                                        <p:cTn id="23" dur="500"/>
                                        <p:tgtEl>
                                          <p:spTgt spid="4">
                                            <p:graphicEl>
                                              <a:dgm id="{7F1B16F4-DA0F-46C7-B7C8-7EA26A9D909A}"/>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graphicEl>
                                              <a:dgm id="{CC7DC10F-2B78-4C5B-9387-F625324623A7}"/>
                                            </p:graphicEl>
                                          </p:spTgt>
                                        </p:tgtEl>
                                        <p:attrNameLst>
                                          <p:attrName>style.visibility</p:attrName>
                                        </p:attrNameLst>
                                      </p:cBhvr>
                                      <p:to>
                                        <p:strVal val="visible"/>
                                      </p:to>
                                    </p:set>
                                    <p:animEffect transition="in" filter="fade">
                                      <p:cBhvr>
                                        <p:cTn id="28" dur="500"/>
                                        <p:tgtEl>
                                          <p:spTgt spid="4">
                                            <p:graphicEl>
                                              <a:dgm id="{CC7DC10F-2B78-4C5B-9387-F625324623A7}"/>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graphicEl>
                                              <a:dgm id="{6993E69B-1AD1-4014-B273-C532D789CA83}"/>
                                            </p:graphicEl>
                                          </p:spTgt>
                                        </p:tgtEl>
                                        <p:attrNameLst>
                                          <p:attrName>style.visibility</p:attrName>
                                        </p:attrNameLst>
                                      </p:cBhvr>
                                      <p:to>
                                        <p:strVal val="visible"/>
                                      </p:to>
                                    </p:set>
                                    <p:animEffect transition="in" filter="fade">
                                      <p:cBhvr>
                                        <p:cTn id="31" dur="500"/>
                                        <p:tgtEl>
                                          <p:spTgt spid="4">
                                            <p:graphicEl>
                                              <a:dgm id="{6993E69B-1AD1-4014-B273-C532D789CA83}"/>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graphicEl>
                                              <a:dgm id="{A1E196B0-0987-48C0-8BB6-F656B2EAA109}"/>
                                            </p:graphicEl>
                                          </p:spTgt>
                                        </p:tgtEl>
                                        <p:attrNameLst>
                                          <p:attrName>style.visibility</p:attrName>
                                        </p:attrNameLst>
                                      </p:cBhvr>
                                      <p:to>
                                        <p:strVal val="visible"/>
                                      </p:to>
                                    </p:set>
                                    <p:animEffect transition="in" filter="fade">
                                      <p:cBhvr>
                                        <p:cTn id="36" dur="500"/>
                                        <p:tgtEl>
                                          <p:spTgt spid="4">
                                            <p:graphicEl>
                                              <a:dgm id="{A1E196B0-0987-48C0-8BB6-F656B2EAA109}"/>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graphicEl>
                                              <a:dgm id="{15DA4226-98AC-4129-A96D-D91993D96894}"/>
                                            </p:graphicEl>
                                          </p:spTgt>
                                        </p:tgtEl>
                                        <p:attrNameLst>
                                          <p:attrName>style.visibility</p:attrName>
                                        </p:attrNameLst>
                                      </p:cBhvr>
                                      <p:to>
                                        <p:strVal val="visible"/>
                                      </p:to>
                                    </p:set>
                                    <p:animEffect transition="in" filter="fade">
                                      <p:cBhvr>
                                        <p:cTn id="39" dur="500"/>
                                        <p:tgtEl>
                                          <p:spTgt spid="4">
                                            <p:graphicEl>
                                              <a:dgm id="{15DA4226-98AC-4129-A96D-D91993D96894}"/>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
                                            <p:graphicEl>
                                              <a:dgm id="{EDD4491D-2D54-437C-843A-2121AC8AD104}"/>
                                            </p:graphicEl>
                                          </p:spTgt>
                                        </p:tgtEl>
                                        <p:attrNameLst>
                                          <p:attrName>style.visibility</p:attrName>
                                        </p:attrNameLst>
                                      </p:cBhvr>
                                      <p:to>
                                        <p:strVal val="visible"/>
                                      </p:to>
                                    </p:set>
                                    <p:animEffect transition="in" filter="fade">
                                      <p:cBhvr>
                                        <p:cTn id="44" dur="500"/>
                                        <p:tgtEl>
                                          <p:spTgt spid="4">
                                            <p:graphicEl>
                                              <a:dgm id="{EDD4491D-2D54-437C-843A-2121AC8AD104}"/>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
                                            <p:graphicEl>
                                              <a:dgm id="{109194ED-59E9-4165-8487-C886ECB90105}"/>
                                            </p:graphicEl>
                                          </p:spTgt>
                                        </p:tgtEl>
                                        <p:attrNameLst>
                                          <p:attrName>style.visibility</p:attrName>
                                        </p:attrNameLst>
                                      </p:cBhvr>
                                      <p:to>
                                        <p:strVal val="visible"/>
                                      </p:to>
                                    </p:set>
                                    <p:animEffect transition="in" filter="fade">
                                      <p:cBhvr>
                                        <p:cTn id="47" dur="500"/>
                                        <p:tgtEl>
                                          <p:spTgt spid="4">
                                            <p:graphicEl>
                                              <a:dgm id="{109194ED-59E9-4165-8487-C886ECB90105}"/>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graphicEl>
                                              <a:dgm id="{050C3A18-FEF8-4883-9623-4464B953B57F}"/>
                                            </p:graphicEl>
                                          </p:spTgt>
                                        </p:tgtEl>
                                        <p:attrNameLst>
                                          <p:attrName>style.visibility</p:attrName>
                                        </p:attrNameLst>
                                      </p:cBhvr>
                                      <p:to>
                                        <p:strVal val="visible"/>
                                      </p:to>
                                    </p:set>
                                    <p:animEffect transition="in" filter="fade">
                                      <p:cBhvr>
                                        <p:cTn id="52" dur="500"/>
                                        <p:tgtEl>
                                          <p:spTgt spid="4">
                                            <p:graphicEl>
                                              <a:dgm id="{050C3A18-FEF8-4883-9623-4464B953B57F}"/>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
                                            <p:graphicEl>
                                              <a:dgm id="{E0D3BFA5-D6A2-448B-B704-FC6CF106F3BF}"/>
                                            </p:graphicEl>
                                          </p:spTgt>
                                        </p:tgtEl>
                                        <p:attrNameLst>
                                          <p:attrName>style.visibility</p:attrName>
                                        </p:attrNameLst>
                                      </p:cBhvr>
                                      <p:to>
                                        <p:strVal val="visible"/>
                                      </p:to>
                                    </p:set>
                                    <p:animEffect transition="in" filter="fade">
                                      <p:cBhvr>
                                        <p:cTn id="55" dur="500"/>
                                        <p:tgtEl>
                                          <p:spTgt spid="4">
                                            <p:graphicEl>
                                              <a:dgm id="{E0D3BFA5-D6A2-448B-B704-FC6CF106F3BF}"/>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4">
                                            <p:graphicEl>
                                              <a:dgm id="{814E3715-B366-4318-98BC-0EA391056DDC}"/>
                                            </p:graphicEl>
                                          </p:spTgt>
                                        </p:tgtEl>
                                        <p:attrNameLst>
                                          <p:attrName>style.visibility</p:attrName>
                                        </p:attrNameLst>
                                      </p:cBhvr>
                                      <p:to>
                                        <p:strVal val="visible"/>
                                      </p:to>
                                    </p:set>
                                    <p:animEffect transition="in" filter="fade">
                                      <p:cBhvr>
                                        <p:cTn id="60" dur="500"/>
                                        <p:tgtEl>
                                          <p:spTgt spid="4">
                                            <p:graphicEl>
                                              <a:dgm id="{814E3715-B366-4318-98BC-0EA391056DDC}"/>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
                                            <p:graphicEl>
                                              <a:dgm id="{92BAB4E8-8EA0-4EE6-AEA9-D8E99A53E3F4}"/>
                                            </p:graphicEl>
                                          </p:spTgt>
                                        </p:tgtEl>
                                        <p:attrNameLst>
                                          <p:attrName>style.visibility</p:attrName>
                                        </p:attrNameLst>
                                      </p:cBhvr>
                                      <p:to>
                                        <p:strVal val="visible"/>
                                      </p:to>
                                    </p:set>
                                    <p:animEffect transition="in" filter="fade">
                                      <p:cBhvr>
                                        <p:cTn id="63" dur="500"/>
                                        <p:tgtEl>
                                          <p:spTgt spid="4">
                                            <p:graphicEl>
                                              <a:dgm id="{92BAB4E8-8EA0-4EE6-AEA9-D8E99A53E3F4}"/>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53" presetClass="entr" presetSubtype="16" fill="hold" grpId="0" nodeType="clickEffect">
                                  <p:stCondLst>
                                    <p:cond delay="0"/>
                                  </p:stCondLst>
                                  <p:childTnLst>
                                    <p:set>
                                      <p:cBhvr>
                                        <p:cTn id="67" dur="1" fill="hold">
                                          <p:stCondLst>
                                            <p:cond delay="0"/>
                                          </p:stCondLst>
                                        </p:cTn>
                                        <p:tgtEl>
                                          <p:spTgt spid="8"/>
                                        </p:tgtEl>
                                        <p:attrNameLst>
                                          <p:attrName>style.visibility</p:attrName>
                                        </p:attrNameLst>
                                      </p:cBhvr>
                                      <p:to>
                                        <p:strVal val="visible"/>
                                      </p:to>
                                    </p:set>
                                    <p:anim calcmode="lin" valueType="num">
                                      <p:cBhvr>
                                        <p:cTn id="68" dur="500" fill="hold"/>
                                        <p:tgtEl>
                                          <p:spTgt spid="8"/>
                                        </p:tgtEl>
                                        <p:attrNameLst>
                                          <p:attrName>ppt_w</p:attrName>
                                        </p:attrNameLst>
                                      </p:cBhvr>
                                      <p:tavLst>
                                        <p:tav tm="0">
                                          <p:val>
                                            <p:fltVal val="0"/>
                                          </p:val>
                                        </p:tav>
                                        <p:tav tm="100000">
                                          <p:val>
                                            <p:strVal val="#ppt_w"/>
                                          </p:val>
                                        </p:tav>
                                      </p:tavLst>
                                    </p:anim>
                                    <p:anim calcmode="lin" valueType="num">
                                      <p:cBhvr>
                                        <p:cTn id="69" dur="500" fill="hold"/>
                                        <p:tgtEl>
                                          <p:spTgt spid="8"/>
                                        </p:tgtEl>
                                        <p:attrNameLst>
                                          <p:attrName>ppt_h</p:attrName>
                                        </p:attrNameLst>
                                      </p:cBhvr>
                                      <p:tavLst>
                                        <p:tav tm="0">
                                          <p:val>
                                            <p:fltVal val="0"/>
                                          </p:val>
                                        </p:tav>
                                        <p:tav tm="100000">
                                          <p:val>
                                            <p:strVal val="#ppt_h"/>
                                          </p:val>
                                        </p:tav>
                                      </p:tavLst>
                                    </p:anim>
                                    <p:animEffect transition="in" filter="fade">
                                      <p:cBhvr>
                                        <p:cTn id="7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0F7581A9-3863-4AA0-886E-1F39C158492F}"/>
              </a:ext>
            </a:extLst>
          </p:cNvPr>
          <p:cNvPicPr>
            <a:picLocks noChangeAspect="1"/>
          </p:cNvPicPr>
          <p:nvPr/>
        </p:nvPicPr>
        <p:blipFill>
          <a:blip r:embed="rId2"/>
          <a:stretch>
            <a:fillRect/>
          </a:stretch>
        </p:blipFill>
        <p:spPr>
          <a:xfrm>
            <a:off x="5162457" y="2197747"/>
            <a:ext cx="5657943" cy="3854286"/>
          </a:xfrm>
          <a:prstGeom prst="rect">
            <a:avLst/>
          </a:prstGeom>
        </p:spPr>
      </p:pic>
      <p:sp>
        <p:nvSpPr>
          <p:cNvPr id="2" name="Marcador de número de diapositiva 1">
            <a:extLst>
              <a:ext uri="{FF2B5EF4-FFF2-40B4-BE49-F238E27FC236}">
                <a16:creationId xmlns:a16="http://schemas.microsoft.com/office/drawing/2014/main" id="{DE777D41-0F75-4239-B08F-E8138966947D}"/>
              </a:ext>
            </a:extLst>
          </p:cNvPr>
          <p:cNvSpPr>
            <a:spLocks noGrp="1"/>
          </p:cNvSpPr>
          <p:nvPr>
            <p:ph type="sldNum" sz="quarter" idx="12"/>
          </p:nvPr>
        </p:nvSpPr>
        <p:spPr/>
        <p:txBody>
          <a:bodyPr/>
          <a:lstStyle/>
          <a:p>
            <a:fld id="{A3945DB8-8969-4579-9EA6-038FDDAFF65B}" type="slidenum">
              <a:rPr lang="es-PE" smtClean="0"/>
              <a:t>86</a:t>
            </a:fld>
            <a:endParaRPr lang="es-PE"/>
          </a:p>
        </p:txBody>
      </p:sp>
      <p:sp>
        <p:nvSpPr>
          <p:cNvPr id="3" name="Título 2">
            <a:extLst>
              <a:ext uri="{FF2B5EF4-FFF2-40B4-BE49-F238E27FC236}">
                <a16:creationId xmlns:a16="http://schemas.microsoft.com/office/drawing/2014/main" id="{CA482638-1FC8-470C-8F38-FD9D73A9A593}"/>
              </a:ext>
            </a:extLst>
          </p:cNvPr>
          <p:cNvSpPr>
            <a:spLocks noGrp="1"/>
          </p:cNvSpPr>
          <p:nvPr>
            <p:ph type="title"/>
          </p:nvPr>
        </p:nvSpPr>
        <p:spPr/>
        <p:txBody>
          <a:bodyPr>
            <a:normAutofit fontScale="90000"/>
          </a:bodyPr>
          <a:lstStyle/>
          <a:p>
            <a:r>
              <a:rPr lang="es-PE" dirty="0"/>
              <a:t>Proceso de venta internet hogar_</a:t>
            </a:r>
          </a:p>
        </p:txBody>
      </p:sp>
      <p:sp>
        <p:nvSpPr>
          <p:cNvPr id="5" name="Rectángulo 4">
            <a:extLst>
              <a:ext uri="{FF2B5EF4-FFF2-40B4-BE49-F238E27FC236}">
                <a16:creationId xmlns:a16="http://schemas.microsoft.com/office/drawing/2014/main" id="{37C48BEE-3AF7-4077-BA4D-7109107F5D2B}"/>
              </a:ext>
            </a:extLst>
          </p:cNvPr>
          <p:cNvSpPr/>
          <p:nvPr/>
        </p:nvSpPr>
        <p:spPr>
          <a:xfrm>
            <a:off x="1549400" y="1272546"/>
            <a:ext cx="9940235" cy="646331"/>
          </a:xfrm>
          <a:prstGeom prst="rect">
            <a:avLst/>
          </a:prstGeom>
        </p:spPr>
        <p:txBody>
          <a:bodyPr wrap="square">
            <a:spAutoFit/>
          </a:bodyPr>
          <a:lstStyle/>
          <a:p>
            <a:r>
              <a:rPr lang="es-PE" dirty="0">
                <a:solidFill>
                  <a:schemeClr val="tx1">
                    <a:lumMod val="65000"/>
                    <a:lumOff val="35000"/>
                  </a:schemeClr>
                </a:solidFill>
              </a:rPr>
              <a:t>Primero, realizamos la Pre-Evaluación </a:t>
            </a:r>
            <a:r>
              <a:rPr lang="es-PE" dirty="0">
                <a:solidFill>
                  <a:srgbClr val="0070C0"/>
                </a:solidFill>
              </a:rPr>
              <a:t>(Accediendo a Compañía -&gt; Pre-Evaluación)</a:t>
            </a:r>
          </a:p>
          <a:p>
            <a:r>
              <a:rPr lang="es-PE" dirty="0">
                <a:solidFill>
                  <a:schemeClr val="tx1">
                    <a:lumMod val="65000"/>
                    <a:lumOff val="35000"/>
                  </a:schemeClr>
                </a:solidFill>
              </a:rPr>
              <a:t>Seleccionamos el tipo de documento, el número y seleccionamos el tipo de operación </a:t>
            </a:r>
            <a:r>
              <a:rPr lang="es-PE" b="1" i="1" dirty="0">
                <a:solidFill>
                  <a:schemeClr val="tx1">
                    <a:lumMod val="65000"/>
                    <a:lumOff val="35000"/>
                  </a:schemeClr>
                </a:solidFill>
              </a:rPr>
              <a:t>“hogar”</a:t>
            </a:r>
            <a:r>
              <a:rPr lang="es-PE" dirty="0">
                <a:solidFill>
                  <a:schemeClr val="tx1">
                    <a:lumMod val="65000"/>
                    <a:lumOff val="35000"/>
                  </a:schemeClr>
                </a:solidFill>
              </a:rPr>
              <a:t>.</a:t>
            </a:r>
          </a:p>
        </p:txBody>
      </p:sp>
      <p:pic>
        <p:nvPicPr>
          <p:cNvPr id="6" name="Imagen 5">
            <a:extLst>
              <a:ext uri="{FF2B5EF4-FFF2-40B4-BE49-F238E27FC236}">
                <a16:creationId xmlns:a16="http://schemas.microsoft.com/office/drawing/2014/main" id="{8B7CB2BB-F4BB-4179-A0C5-C08C5727A548}"/>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a:ext>
            </a:extLst>
          </a:blip>
          <a:srcRect/>
          <a:stretch/>
        </p:blipFill>
        <p:spPr>
          <a:xfrm>
            <a:off x="1725768" y="2155636"/>
            <a:ext cx="1725769" cy="3987586"/>
          </a:xfrm>
          <a:prstGeom prst="rect">
            <a:avLst/>
          </a:prstGeom>
        </p:spPr>
      </p:pic>
      <p:pic>
        <p:nvPicPr>
          <p:cNvPr id="7" name="Imagen 6">
            <a:extLst>
              <a:ext uri="{FF2B5EF4-FFF2-40B4-BE49-F238E27FC236}">
                <a16:creationId xmlns:a16="http://schemas.microsoft.com/office/drawing/2014/main" id="{8FFBCCA7-6671-423F-886A-975AEB29972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469482" y="3803650"/>
            <a:ext cx="1095375" cy="787400"/>
          </a:xfrm>
          <a:prstGeom prst="rect">
            <a:avLst/>
          </a:prstGeom>
        </p:spPr>
      </p:pic>
      <p:sp>
        <p:nvSpPr>
          <p:cNvPr id="8" name="Rectángulo: esquinas redondeadas 7">
            <a:extLst>
              <a:ext uri="{FF2B5EF4-FFF2-40B4-BE49-F238E27FC236}">
                <a16:creationId xmlns:a16="http://schemas.microsoft.com/office/drawing/2014/main" id="{DA6D8374-5E76-41D4-A0C3-A511E3D36D68}"/>
              </a:ext>
            </a:extLst>
          </p:cNvPr>
          <p:cNvSpPr/>
          <p:nvPr/>
        </p:nvSpPr>
        <p:spPr>
          <a:xfrm>
            <a:off x="1761332" y="3803650"/>
            <a:ext cx="1657350" cy="177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Rectángulo: esquinas redondeadas 8">
            <a:extLst>
              <a:ext uri="{FF2B5EF4-FFF2-40B4-BE49-F238E27FC236}">
                <a16:creationId xmlns:a16="http://schemas.microsoft.com/office/drawing/2014/main" id="{8BC973F7-BCF3-44F6-A135-9F5F7D5E91C1}"/>
              </a:ext>
            </a:extLst>
          </p:cNvPr>
          <p:cNvSpPr/>
          <p:nvPr/>
        </p:nvSpPr>
        <p:spPr>
          <a:xfrm>
            <a:off x="3469482" y="4413250"/>
            <a:ext cx="1095375" cy="177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 name="Rectángulo 10">
            <a:extLst>
              <a:ext uri="{FF2B5EF4-FFF2-40B4-BE49-F238E27FC236}">
                <a16:creationId xmlns:a16="http://schemas.microsoft.com/office/drawing/2014/main" id="{40D72B61-67E9-43FE-A9D4-B5753E21FFF9}"/>
              </a:ext>
            </a:extLst>
          </p:cNvPr>
          <p:cNvSpPr/>
          <p:nvPr/>
        </p:nvSpPr>
        <p:spPr>
          <a:xfrm>
            <a:off x="5739714" y="5096434"/>
            <a:ext cx="4703000" cy="646331"/>
          </a:xfrm>
          <a:prstGeom prst="rect">
            <a:avLst/>
          </a:prstGeom>
        </p:spPr>
        <p:txBody>
          <a:bodyPr wrap="square">
            <a:spAutoFit/>
          </a:bodyPr>
          <a:lstStyle/>
          <a:p>
            <a:pPr algn="ctr"/>
            <a:r>
              <a:rPr lang="es-PE" dirty="0">
                <a:solidFill>
                  <a:srgbClr val="4D4D4D"/>
                </a:solidFill>
                <a:latin typeface="Calibri" panose="020F0502020204030204" pitchFamily="34" charset="0"/>
                <a:cs typeface="Calibri" panose="020F0502020204030204" pitchFamily="34" charset="0"/>
              </a:rPr>
              <a:t>En el Mercado Personas, evaluamos a los clientes con </a:t>
            </a:r>
            <a:r>
              <a:rPr lang="es-PE" b="1" i="1" dirty="0">
                <a:solidFill>
                  <a:srgbClr val="FF6702"/>
                </a:solidFill>
                <a:latin typeface="Calibri" panose="020F0502020204030204" pitchFamily="34" charset="0"/>
                <a:cs typeface="Calibri" panose="020F0502020204030204" pitchFamily="34" charset="0"/>
              </a:rPr>
              <a:t>DNI</a:t>
            </a:r>
            <a:r>
              <a:rPr lang="es-PE" dirty="0">
                <a:solidFill>
                  <a:srgbClr val="0154A0"/>
                </a:solidFill>
                <a:latin typeface="Calibri" panose="020F0502020204030204" pitchFamily="34" charset="0"/>
                <a:cs typeface="Calibri" panose="020F0502020204030204" pitchFamily="34" charset="0"/>
              </a:rPr>
              <a:t> </a:t>
            </a:r>
            <a:r>
              <a:rPr lang="es-PE" dirty="0">
                <a:solidFill>
                  <a:srgbClr val="4D4D4D"/>
                </a:solidFill>
                <a:latin typeface="Calibri" panose="020F0502020204030204" pitchFamily="34" charset="0"/>
                <a:cs typeface="Calibri" panose="020F0502020204030204" pitchFamily="34" charset="0"/>
              </a:rPr>
              <a:t>y</a:t>
            </a:r>
            <a:r>
              <a:rPr lang="es-PE" dirty="0">
                <a:solidFill>
                  <a:srgbClr val="0154A0"/>
                </a:solidFill>
                <a:latin typeface="Calibri" panose="020F0502020204030204" pitchFamily="34" charset="0"/>
                <a:cs typeface="Calibri" panose="020F0502020204030204" pitchFamily="34" charset="0"/>
              </a:rPr>
              <a:t> </a:t>
            </a:r>
            <a:r>
              <a:rPr lang="es-PE" b="1" i="1" dirty="0">
                <a:solidFill>
                  <a:srgbClr val="FF6702"/>
                </a:solidFill>
                <a:latin typeface="Calibri" panose="020F0502020204030204" pitchFamily="34" charset="0"/>
                <a:cs typeface="Calibri" panose="020F0502020204030204" pitchFamily="34" charset="0"/>
              </a:rPr>
              <a:t>Carné de Extranjería</a:t>
            </a:r>
            <a:r>
              <a:rPr lang="es-PE" dirty="0">
                <a:solidFill>
                  <a:srgbClr val="0154A0"/>
                </a:solidFill>
                <a:latin typeface="Calibri" panose="020F0502020204030204" pitchFamily="34" charset="0"/>
                <a:cs typeface="Calibri" panose="020F0502020204030204" pitchFamily="34" charset="0"/>
              </a:rPr>
              <a:t>.</a:t>
            </a:r>
          </a:p>
        </p:txBody>
      </p:sp>
      <p:sp>
        <p:nvSpPr>
          <p:cNvPr id="12" name="Rectángulo: esquinas redondeadas 11">
            <a:extLst>
              <a:ext uri="{FF2B5EF4-FFF2-40B4-BE49-F238E27FC236}">
                <a16:creationId xmlns:a16="http://schemas.microsoft.com/office/drawing/2014/main" id="{88D4F5EC-DAC5-485D-B593-B9D95DCB667A}"/>
              </a:ext>
            </a:extLst>
          </p:cNvPr>
          <p:cNvSpPr/>
          <p:nvPr/>
        </p:nvSpPr>
        <p:spPr>
          <a:xfrm>
            <a:off x="5187440" y="3001923"/>
            <a:ext cx="776974" cy="177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3" name="Rectángulo: esquinas redondeadas 12">
            <a:extLst>
              <a:ext uri="{FF2B5EF4-FFF2-40B4-BE49-F238E27FC236}">
                <a16:creationId xmlns:a16="http://schemas.microsoft.com/office/drawing/2014/main" id="{629B6FE5-16B8-4C3B-B3D4-00AEC698E3BE}"/>
              </a:ext>
            </a:extLst>
          </p:cNvPr>
          <p:cNvSpPr/>
          <p:nvPr/>
        </p:nvSpPr>
        <p:spPr>
          <a:xfrm>
            <a:off x="7943340" y="3008950"/>
            <a:ext cx="776974" cy="177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Rectángulo: esquinas redondeadas 13">
            <a:extLst>
              <a:ext uri="{FF2B5EF4-FFF2-40B4-BE49-F238E27FC236}">
                <a16:creationId xmlns:a16="http://schemas.microsoft.com/office/drawing/2014/main" id="{37EA4B91-F364-41AE-98CC-EF2C901CA0DC}"/>
              </a:ext>
            </a:extLst>
          </p:cNvPr>
          <p:cNvSpPr/>
          <p:nvPr/>
        </p:nvSpPr>
        <p:spPr>
          <a:xfrm>
            <a:off x="7170962" y="3638550"/>
            <a:ext cx="1641201" cy="177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384274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down)">
                                      <p:cBhvr>
                                        <p:cTn id="24" dur="500"/>
                                        <p:tgtEl>
                                          <p:spTgt spid="15"/>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12" grpId="0" animBg="1"/>
      <p:bldP spid="13" grpId="0" animBg="1"/>
      <p:bldP spid="14"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2399BCCB-21DC-4A86-AF31-7247AA598538}"/>
              </a:ext>
            </a:extLst>
          </p:cNvPr>
          <p:cNvSpPr>
            <a:spLocks noGrp="1"/>
          </p:cNvSpPr>
          <p:nvPr>
            <p:ph type="sldNum" sz="quarter" idx="12"/>
          </p:nvPr>
        </p:nvSpPr>
        <p:spPr/>
        <p:txBody>
          <a:bodyPr/>
          <a:lstStyle/>
          <a:p>
            <a:fld id="{A3945DB8-8969-4579-9EA6-038FDDAFF65B}" type="slidenum">
              <a:rPr lang="es-PE" smtClean="0"/>
              <a:t>87</a:t>
            </a:fld>
            <a:endParaRPr lang="es-PE"/>
          </a:p>
        </p:txBody>
      </p:sp>
      <p:sp>
        <p:nvSpPr>
          <p:cNvPr id="3" name="Título 2">
            <a:extLst>
              <a:ext uri="{FF2B5EF4-FFF2-40B4-BE49-F238E27FC236}">
                <a16:creationId xmlns:a16="http://schemas.microsoft.com/office/drawing/2014/main" id="{10975BCB-7B59-48D9-9EE8-108266FFFA99}"/>
              </a:ext>
            </a:extLst>
          </p:cNvPr>
          <p:cNvSpPr>
            <a:spLocks noGrp="1"/>
          </p:cNvSpPr>
          <p:nvPr>
            <p:ph type="title"/>
          </p:nvPr>
        </p:nvSpPr>
        <p:spPr/>
        <p:txBody>
          <a:bodyPr>
            <a:normAutofit fontScale="90000"/>
          </a:bodyPr>
          <a:lstStyle/>
          <a:p>
            <a:r>
              <a:rPr lang="es-PE" dirty="0"/>
              <a:t>Proceso de venta internet hogar_</a:t>
            </a:r>
          </a:p>
        </p:txBody>
      </p:sp>
      <p:pic>
        <p:nvPicPr>
          <p:cNvPr id="5" name="Imagen 4">
            <a:extLst>
              <a:ext uri="{FF2B5EF4-FFF2-40B4-BE49-F238E27FC236}">
                <a16:creationId xmlns:a16="http://schemas.microsoft.com/office/drawing/2014/main" id="{EFA1008C-5002-478A-A413-CE6BC3CCAF88}"/>
              </a:ext>
            </a:extLst>
          </p:cNvPr>
          <p:cNvPicPr>
            <a:picLocks noChangeAspect="1"/>
          </p:cNvPicPr>
          <p:nvPr/>
        </p:nvPicPr>
        <p:blipFill>
          <a:blip r:embed="rId2"/>
          <a:stretch>
            <a:fillRect/>
          </a:stretch>
        </p:blipFill>
        <p:spPr>
          <a:xfrm>
            <a:off x="1123950" y="1333500"/>
            <a:ext cx="7200900" cy="4905375"/>
          </a:xfrm>
          <a:prstGeom prst="rect">
            <a:avLst/>
          </a:prstGeom>
        </p:spPr>
      </p:pic>
      <p:pic>
        <p:nvPicPr>
          <p:cNvPr id="6" name="Imagen 5">
            <a:extLst>
              <a:ext uri="{FF2B5EF4-FFF2-40B4-BE49-F238E27FC236}">
                <a16:creationId xmlns:a16="http://schemas.microsoft.com/office/drawing/2014/main" id="{F7629E82-9EF7-40CC-9D4D-5BC549306E7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flipH="1">
            <a:off x="9365074" y="1203234"/>
            <a:ext cx="1842868" cy="5052458"/>
          </a:xfrm>
          <a:prstGeom prst="rect">
            <a:avLst/>
          </a:prstGeom>
        </p:spPr>
      </p:pic>
      <p:sp>
        <p:nvSpPr>
          <p:cNvPr id="7" name="CuadroTexto 6">
            <a:extLst>
              <a:ext uri="{FF2B5EF4-FFF2-40B4-BE49-F238E27FC236}">
                <a16:creationId xmlns:a16="http://schemas.microsoft.com/office/drawing/2014/main" id="{70156650-BA16-4811-B5CE-DEFA9CC8789F}"/>
              </a:ext>
            </a:extLst>
          </p:cNvPr>
          <p:cNvSpPr txBox="1"/>
          <p:nvPr/>
        </p:nvSpPr>
        <p:spPr>
          <a:xfrm>
            <a:off x="2164174" y="5264410"/>
            <a:ext cx="7200900" cy="646331"/>
          </a:xfrm>
          <a:prstGeom prst="rect">
            <a:avLst/>
          </a:prstGeom>
          <a:solidFill>
            <a:schemeClr val="bg1"/>
          </a:solidFill>
          <a:ln w="38100">
            <a:solidFill>
              <a:srgbClr val="FF6702"/>
            </a:solidFill>
            <a:prstDash val="sysDash"/>
          </a:ln>
        </p:spPr>
        <p:txBody>
          <a:bodyPr wrap="square" rtlCol="0">
            <a:spAutoFit/>
          </a:bodyPr>
          <a:lstStyle/>
          <a:p>
            <a:pPr algn="ctr"/>
            <a:r>
              <a:rPr lang="es-PE" b="1" dirty="0">
                <a:solidFill>
                  <a:srgbClr val="4D4D4D"/>
                </a:solidFill>
              </a:rPr>
              <a:t>Se debe validar tanto la Capacidad de Endeudamiento, tope de equipos y la etiqueta de evaluación </a:t>
            </a:r>
            <a:r>
              <a:rPr lang="es-PE" b="1" dirty="0" err="1">
                <a:solidFill>
                  <a:srgbClr val="4D4D4D"/>
                </a:solidFill>
              </a:rPr>
              <a:t>creditica</a:t>
            </a:r>
            <a:r>
              <a:rPr lang="es-PE" b="1" dirty="0">
                <a:solidFill>
                  <a:srgbClr val="4D4D4D"/>
                </a:solidFill>
              </a:rPr>
              <a:t>.</a:t>
            </a:r>
          </a:p>
        </p:txBody>
      </p:sp>
    </p:spTree>
    <p:extLst>
      <p:ext uri="{BB962C8B-B14F-4D97-AF65-F5344CB8AC3E}">
        <p14:creationId xmlns:p14="http://schemas.microsoft.com/office/powerpoint/2010/main" val="2854043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E2EA81F-ED22-4AD7-9F29-34C2E7781749}"/>
              </a:ext>
            </a:extLst>
          </p:cNvPr>
          <p:cNvSpPr>
            <a:spLocks noGrp="1"/>
          </p:cNvSpPr>
          <p:nvPr>
            <p:ph type="sldNum" sz="quarter" idx="12"/>
          </p:nvPr>
        </p:nvSpPr>
        <p:spPr/>
        <p:txBody>
          <a:bodyPr/>
          <a:lstStyle/>
          <a:p>
            <a:fld id="{A3945DB8-8969-4579-9EA6-038FDDAFF65B}" type="slidenum">
              <a:rPr lang="es-PE" smtClean="0"/>
              <a:t>88</a:t>
            </a:fld>
            <a:endParaRPr lang="es-PE"/>
          </a:p>
        </p:txBody>
      </p:sp>
      <p:sp>
        <p:nvSpPr>
          <p:cNvPr id="3" name="Título 2">
            <a:extLst>
              <a:ext uri="{FF2B5EF4-FFF2-40B4-BE49-F238E27FC236}">
                <a16:creationId xmlns:a16="http://schemas.microsoft.com/office/drawing/2014/main" id="{501445CE-016E-425E-80CA-BB85E7F92754}"/>
              </a:ext>
            </a:extLst>
          </p:cNvPr>
          <p:cNvSpPr>
            <a:spLocks noGrp="1"/>
          </p:cNvSpPr>
          <p:nvPr>
            <p:ph type="title"/>
          </p:nvPr>
        </p:nvSpPr>
        <p:spPr/>
        <p:txBody>
          <a:bodyPr>
            <a:normAutofit fontScale="90000"/>
          </a:bodyPr>
          <a:lstStyle/>
          <a:p>
            <a:r>
              <a:rPr lang="es-PE" dirty="0"/>
              <a:t>Proceso de venta internet hogar_</a:t>
            </a:r>
          </a:p>
        </p:txBody>
      </p:sp>
      <p:grpSp>
        <p:nvGrpSpPr>
          <p:cNvPr id="4" name="Grupo 3">
            <a:extLst>
              <a:ext uri="{FF2B5EF4-FFF2-40B4-BE49-F238E27FC236}">
                <a16:creationId xmlns:a16="http://schemas.microsoft.com/office/drawing/2014/main" id="{FCEF9D43-2F39-484D-99C8-15FE9CFB6F6D}"/>
              </a:ext>
            </a:extLst>
          </p:cNvPr>
          <p:cNvGrpSpPr/>
          <p:nvPr/>
        </p:nvGrpSpPr>
        <p:grpSpPr>
          <a:xfrm>
            <a:off x="1109049" y="1724110"/>
            <a:ext cx="9966613" cy="4498168"/>
            <a:chOff x="371062" y="1205946"/>
            <a:chExt cx="10166310" cy="5261115"/>
          </a:xfrm>
        </p:grpSpPr>
        <p:pic>
          <p:nvPicPr>
            <p:cNvPr id="5" name="Imagen 4">
              <a:extLst>
                <a:ext uri="{FF2B5EF4-FFF2-40B4-BE49-F238E27FC236}">
                  <a16:creationId xmlns:a16="http://schemas.microsoft.com/office/drawing/2014/main" id="{EF45746B-F24E-4F0D-82BC-A8436BFE4853}"/>
                </a:ext>
              </a:extLst>
            </p:cNvPr>
            <p:cNvPicPr>
              <a:picLocks noChangeAspect="1"/>
            </p:cNvPicPr>
            <p:nvPr/>
          </p:nvPicPr>
          <p:blipFill rotWithShape="1">
            <a:blip r:embed="rId2" cstate="screen">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a:ext>
              </a:extLst>
            </a:blip>
            <a:srcRect r="546"/>
            <a:stretch/>
          </p:blipFill>
          <p:spPr>
            <a:xfrm>
              <a:off x="371062" y="1205946"/>
              <a:ext cx="10166310" cy="5261115"/>
            </a:xfrm>
            <a:prstGeom prst="rect">
              <a:avLst/>
            </a:prstGeom>
            <a:ln>
              <a:noFill/>
            </a:ln>
          </p:spPr>
        </p:pic>
        <p:sp>
          <p:nvSpPr>
            <p:cNvPr id="6" name="Rectángulo redondeado 3">
              <a:extLst>
                <a:ext uri="{FF2B5EF4-FFF2-40B4-BE49-F238E27FC236}">
                  <a16:creationId xmlns:a16="http://schemas.microsoft.com/office/drawing/2014/main" id="{0B4B1F7B-A2CF-4EB2-BD08-AF0615D2C515}"/>
                </a:ext>
              </a:extLst>
            </p:cNvPr>
            <p:cNvSpPr/>
            <p:nvPr/>
          </p:nvSpPr>
          <p:spPr>
            <a:xfrm>
              <a:off x="500063" y="1533526"/>
              <a:ext cx="1341437" cy="24288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7" name="Rectángulo redondeado 4">
              <a:extLst>
                <a:ext uri="{FF2B5EF4-FFF2-40B4-BE49-F238E27FC236}">
                  <a16:creationId xmlns:a16="http://schemas.microsoft.com/office/drawing/2014/main" id="{1DCB7FE5-8085-4E67-8816-45AF039ABE37}"/>
                </a:ext>
              </a:extLst>
            </p:cNvPr>
            <p:cNvSpPr/>
            <p:nvPr/>
          </p:nvSpPr>
          <p:spPr>
            <a:xfrm>
              <a:off x="490541" y="1865869"/>
              <a:ext cx="2557459" cy="24288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8" name="Rectángulo redondeado 5">
              <a:extLst>
                <a:ext uri="{FF2B5EF4-FFF2-40B4-BE49-F238E27FC236}">
                  <a16:creationId xmlns:a16="http://schemas.microsoft.com/office/drawing/2014/main" id="{E84C6DA4-B91C-42EC-8764-81B18C035656}"/>
                </a:ext>
              </a:extLst>
            </p:cNvPr>
            <p:cNvSpPr/>
            <p:nvPr/>
          </p:nvSpPr>
          <p:spPr>
            <a:xfrm>
              <a:off x="4143375" y="1865869"/>
              <a:ext cx="833438" cy="24288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9" name="Rectángulo redondeado 6">
              <a:extLst>
                <a:ext uri="{FF2B5EF4-FFF2-40B4-BE49-F238E27FC236}">
                  <a16:creationId xmlns:a16="http://schemas.microsoft.com/office/drawing/2014/main" id="{A577A635-D004-4F7D-9D89-C81549775C9E}"/>
                </a:ext>
              </a:extLst>
            </p:cNvPr>
            <p:cNvSpPr/>
            <p:nvPr/>
          </p:nvSpPr>
          <p:spPr>
            <a:xfrm>
              <a:off x="6272211" y="1865869"/>
              <a:ext cx="2952751" cy="24288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0" name="Rectángulo redondeado 7">
              <a:extLst>
                <a:ext uri="{FF2B5EF4-FFF2-40B4-BE49-F238E27FC236}">
                  <a16:creationId xmlns:a16="http://schemas.microsoft.com/office/drawing/2014/main" id="{F64342DB-94EB-4222-B524-28FD72D3E3E5}"/>
                </a:ext>
              </a:extLst>
            </p:cNvPr>
            <p:cNvSpPr/>
            <p:nvPr/>
          </p:nvSpPr>
          <p:spPr>
            <a:xfrm>
              <a:off x="485774" y="2222027"/>
              <a:ext cx="2919414" cy="24288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1" name="Rectángulo redondeado 8">
              <a:extLst>
                <a:ext uri="{FF2B5EF4-FFF2-40B4-BE49-F238E27FC236}">
                  <a16:creationId xmlns:a16="http://schemas.microsoft.com/office/drawing/2014/main" id="{1901C876-C695-47DF-B82F-019B426F2CBC}"/>
                </a:ext>
              </a:extLst>
            </p:cNvPr>
            <p:cNvSpPr/>
            <p:nvPr/>
          </p:nvSpPr>
          <p:spPr>
            <a:xfrm>
              <a:off x="476248" y="2923778"/>
              <a:ext cx="1619252" cy="24288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2" name="Rectángulo redondeado 9">
              <a:extLst>
                <a:ext uri="{FF2B5EF4-FFF2-40B4-BE49-F238E27FC236}">
                  <a16:creationId xmlns:a16="http://schemas.microsoft.com/office/drawing/2014/main" id="{3EB269A9-7417-4D42-B022-F416DF645A67}"/>
                </a:ext>
              </a:extLst>
            </p:cNvPr>
            <p:cNvSpPr/>
            <p:nvPr/>
          </p:nvSpPr>
          <p:spPr>
            <a:xfrm>
              <a:off x="5091113" y="6141882"/>
              <a:ext cx="771525" cy="24288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grpSp>
      <p:pic>
        <p:nvPicPr>
          <p:cNvPr id="13" name="Imagen 12">
            <a:extLst>
              <a:ext uri="{FF2B5EF4-FFF2-40B4-BE49-F238E27FC236}">
                <a16:creationId xmlns:a16="http://schemas.microsoft.com/office/drawing/2014/main" id="{D1E2556D-765D-4DF5-A794-10AC6B7EC3F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578490" y="3502533"/>
            <a:ext cx="2960143" cy="1807801"/>
          </a:xfrm>
          <a:prstGeom prst="rect">
            <a:avLst/>
          </a:prstGeom>
        </p:spPr>
      </p:pic>
      <p:sp>
        <p:nvSpPr>
          <p:cNvPr id="14" name="CuadroTexto 13">
            <a:extLst>
              <a:ext uri="{FF2B5EF4-FFF2-40B4-BE49-F238E27FC236}">
                <a16:creationId xmlns:a16="http://schemas.microsoft.com/office/drawing/2014/main" id="{841550F8-8621-4421-B11E-49C4AE443710}"/>
              </a:ext>
            </a:extLst>
          </p:cNvPr>
          <p:cNvSpPr txBox="1"/>
          <p:nvPr/>
        </p:nvSpPr>
        <p:spPr>
          <a:xfrm>
            <a:off x="1212169" y="1218474"/>
            <a:ext cx="9705356" cy="430054"/>
          </a:xfrm>
          <a:prstGeom prst="roundRect">
            <a:avLst>
              <a:gd name="adj" fmla="val 24451"/>
            </a:avLst>
          </a:prstGeom>
          <a:noFill/>
          <a:ln w="28575">
            <a:noFill/>
          </a:ln>
        </p:spPr>
        <p:txBody>
          <a:bodyPr wrap="square" rtlCol="0" anchor="ctr">
            <a:spAutoFit/>
          </a:bodyPr>
          <a:lstStyle/>
          <a:p>
            <a:pPr algn="just"/>
            <a:r>
              <a:rPr lang="es-PE" dirty="0">
                <a:solidFill>
                  <a:srgbClr val="4D4D4D"/>
                </a:solidFill>
                <a:latin typeface="+mj-lt"/>
                <a:cs typeface="Calibri" panose="020F0502020204030204" pitchFamily="34" charset="0"/>
              </a:rPr>
              <a:t>Creamos el incidente, seleccionando las opciones aquí mostradas.</a:t>
            </a:r>
          </a:p>
        </p:txBody>
      </p:sp>
    </p:spTree>
    <p:extLst>
      <p:ext uri="{BB962C8B-B14F-4D97-AF65-F5344CB8AC3E}">
        <p14:creationId xmlns:p14="http://schemas.microsoft.com/office/powerpoint/2010/main" val="38031993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6998EA1-D2A5-4261-A8DF-F51E5DA1FCBB}"/>
              </a:ext>
            </a:extLst>
          </p:cNvPr>
          <p:cNvSpPr>
            <a:spLocks noGrp="1"/>
          </p:cNvSpPr>
          <p:nvPr>
            <p:ph type="sldNum" sz="quarter" idx="12"/>
          </p:nvPr>
        </p:nvSpPr>
        <p:spPr/>
        <p:txBody>
          <a:bodyPr/>
          <a:lstStyle/>
          <a:p>
            <a:fld id="{A3945DB8-8969-4579-9EA6-038FDDAFF65B}" type="slidenum">
              <a:rPr lang="es-PE" smtClean="0"/>
              <a:t>89</a:t>
            </a:fld>
            <a:endParaRPr lang="es-PE"/>
          </a:p>
        </p:txBody>
      </p:sp>
      <p:sp>
        <p:nvSpPr>
          <p:cNvPr id="3" name="Título 2">
            <a:extLst>
              <a:ext uri="{FF2B5EF4-FFF2-40B4-BE49-F238E27FC236}">
                <a16:creationId xmlns:a16="http://schemas.microsoft.com/office/drawing/2014/main" id="{F70A9C14-5DCB-4BB1-9105-BCC647AA89E1}"/>
              </a:ext>
            </a:extLst>
          </p:cNvPr>
          <p:cNvSpPr>
            <a:spLocks noGrp="1"/>
          </p:cNvSpPr>
          <p:nvPr>
            <p:ph type="title"/>
          </p:nvPr>
        </p:nvSpPr>
        <p:spPr/>
        <p:txBody>
          <a:bodyPr>
            <a:normAutofit fontScale="90000"/>
          </a:bodyPr>
          <a:lstStyle/>
          <a:p>
            <a:r>
              <a:rPr lang="es-PE" dirty="0"/>
              <a:t>Proceso de venta internet hogar_</a:t>
            </a:r>
          </a:p>
        </p:txBody>
      </p:sp>
      <p:pic>
        <p:nvPicPr>
          <p:cNvPr id="4" name="Imagen 3">
            <a:extLst>
              <a:ext uri="{FF2B5EF4-FFF2-40B4-BE49-F238E27FC236}">
                <a16:creationId xmlns:a16="http://schemas.microsoft.com/office/drawing/2014/main" id="{DF1D9E9A-BF07-47DD-A612-CC54FF022A8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97895" y="2027583"/>
            <a:ext cx="8924202" cy="4232892"/>
          </a:xfrm>
          <a:prstGeom prst="rect">
            <a:avLst/>
          </a:prstGeom>
        </p:spPr>
      </p:pic>
      <p:pic>
        <p:nvPicPr>
          <p:cNvPr id="5" name="Imagen 4">
            <a:extLst>
              <a:ext uri="{FF2B5EF4-FFF2-40B4-BE49-F238E27FC236}">
                <a16:creationId xmlns:a16="http://schemas.microsoft.com/office/drawing/2014/main" id="{7E7B8A94-F52F-4DDF-ACD4-1A163B5DBEC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flipH="1">
            <a:off x="9855782" y="2123146"/>
            <a:ext cx="1509078" cy="4137329"/>
          </a:xfrm>
          <a:prstGeom prst="rect">
            <a:avLst/>
          </a:prstGeom>
        </p:spPr>
      </p:pic>
      <p:pic>
        <p:nvPicPr>
          <p:cNvPr id="6" name="Picture 2" descr="https://upload.wikimedia.org/wikipedia/commons/thumb/5/50/Yes_Check_Circle.svg/2000px-Yes_Check_Circle.svg.png">
            <a:extLst>
              <a:ext uri="{FF2B5EF4-FFF2-40B4-BE49-F238E27FC236}">
                <a16:creationId xmlns:a16="http://schemas.microsoft.com/office/drawing/2014/main" id="{49989376-8A35-45AF-94B9-EE687BEFC46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34830" y="1347884"/>
            <a:ext cx="379863" cy="423494"/>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1F95EFB9-69BE-4D2E-8DAC-FA7746BC70BE}"/>
              </a:ext>
            </a:extLst>
          </p:cNvPr>
          <p:cNvSpPr txBox="1"/>
          <p:nvPr/>
        </p:nvSpPr>
        <p:spPr>
          <a:xfrm>
            <a:off x="1528603" y="1205688"/>
            <a:ext cx="8450587" cy="707886"/>
          </a:xfrm>
          <a:prstGeom prst="rect">
            <a:avLst/>
          </a:prstGeom>
          <a:noFill/>
        </p:spPr>
        <p:txBody>
          <a:bodyPr wrap="square" rtlCol="0">
            <a:spAutoFit/>
          </a:bodyPr>
          <a:lstStyle/>
          <a:p>
            <a:r>
              <a:rPr lang="es-PE" sz="2000" dirty="0">
                <a:solidFill>
                  <a:schemeClr val="tx1">
                    <a:lumMod val="65000"/>
                    <a:lumOff val="35000"/>
                  </a:schemeClr>
                </a:solidFill>
                <a:latin typeface="+mj-lt"/>
                <a:cs typeface="Calibri" panose="020F0502020204030204" pitchFamily="34" charset="0"/>
              </a:rPr>
              <a:t>Llenamos los campos como se verifica en al parte inferior y registramos el CPUF y seleccionamos </a:t>
            </a:r>
            <a:r>
              <a:rPr lang="es-PE" sz="2000" b="1" i="1" dirty="0">
                <a:solidFill>
                  <a:schemeClr val="tx1">
                    <a:lumMod val="65000"/>
                    <a:lumOff val="35000"/>
                  </a:schemeClr>
                </a:solidFill>
                <a:latin typeface="+mj-lt"/>
                <a:cs typeface="Calibri" panose="020F0502020204030204" pitchFamily="34" charset="0"/>
              </a:rPr>
              <a:t>firma manual</a:t>
            </a:r>
            <a:r>
              <a:rPr lang="es-PE" sz="2000" dirty="0">
                <a:solidFill>
                  <a:schemeClr val="tx1">
                    <a:lumMod val="65000"/>
                    <a:lumOff val="35000"/>
                  </a:schemeClr>
                </a:solidFill>
                <a:latin typeface="+mj-lt"/>
                <a:cs typeface="Calibri" panose="020F0502020204030204" pitchFamily="34" charset="0"/>
              </a:rPr>
              <a:t>.</a:t>
            </a:r>
          </a:p>
        </p:txBody>
      </p:sp>
      <p:sp>
        <p:nvSpPr>
          <p:cNvPr id="8" name="Bocadillo: rectángulo con esquinas redondeadas 7">
            <a:extLst>
              <a:ext uri="{FF2B5EF4-FFF2-40B4-BE49-F238E27FC236}">
                <a16:creationId xmlns:a16="http://schemas.microsoft.com/office/drawing/2014/main" id="{A9BBE899-647E-49F7-BA65-9CB6B12BA30C}"/>
              </a:ext>
            </a:extLst>
          </p:cNvPr>
          <p:cNvSpPr/>
          <p:nvPr/>
        </p:nvSpPr>
        <p:spPr>
          <a:xfrm>
            <a:off x="5806938" y="4455681"/>
            <a:ext cx="4048844" cy="1136735"/>
          </a:xfrm>
          <a:prstGeom prst="wedgeRoundRectCallout">
            <a:avLst>
              <a:gd name="adj1" fmla="val 48098"/>
              <a:gd name="adj2" fmla="val -95184"/>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PE" dirty="0">
                <a:solidFill>
                  <a:schemeClr val="tx1">
                    <a:lumMod val="65000"/>
                    <a:lumOff val="35000"/>
                  </a:schemeClr>
                </a:solidFill>
              </a:rPr>
              <a:t>Así mismo, en “</a:t>
            </a:r>
            <a:r>
              <a:rPr lang="es-PE" b="1" dirty="0">
                <a:solidFill>
                  <a:schemeClr val="tx1">
                    <a:lumMod val="65000"/>
                    <a:lumOff val="35000"/>
                  </a:schemeClr>
                </a:solidFill>
              </a:rPr>
              <a:t>Notas</a:t>
            </a:r>
            <a:r>
              <a:rPr lang="es-PE" dirty="0">
                <a:solidFill>
                  <a:schemeClr val="tx1">
                    <a:lumMod val="65000"/>
                    <a:lumOff val="35000"/>
                  </a:schemeClr>
                </a:solidFill>
              </a:rPr>
              <a:t>” de la Orden, se debe colocar la siguiente glosa: </a:t>
            </a:r>
            <a:r>
              <a:rPr lang="es-PE" b="1" dirty="0">
                <a:solidFill>
                  <a:schemeClr val="tx1">
                    <a:lumMod val="65000"/>
                    <a:lumOff val="35000"/>
                  </a:schemeClr>
                </a:solidFill>
              </a:rPr>
              <a:t>“PROCESO VEP MANUAL</a:t>
            </a:r>
            <a:br>
              <a:rPr lang="es-PE" b="1" dirty="0">
                <a:solidFill>
                  <a:schemeClr val="tx1">
                    <a:lumMod val="65000"/>
                    <a:lumOff val="35000"/>
                  </a:schemeClr>
                </a:solidFill>
              </a:rPr>
            </a:br>
            <a:r>
              <a:rPr lang="es-PE" b="1" dirty="0">
                <a:solidFill>
                  <a:schemeClr val="tx1">
                    <a:lumMod val="65000"/>
                    <a:lumOff val="35000"/>
                  </a:schemeClr>
                </a:solidFill>
              </a:rPr>
              <a:t>Guía de Remisión N° XXX”</a:t>
            </a:r>
            <a:endParaRPr lang="es-PE" dirty="0">
              <a:solidFill>
                <a:schemeClr val="tx1">
                  <a:lumMod val="65000"/>
                  <a:lumOff val="35000"/>
                </a:schemeClr>
              </a:solidFill>
            </a:endParaRPr>
          </a:p>
        </p:txBody>
      </p:sp>
    </p:spTree>
    <p:extLst>
      <p:ext uri="{BB962C8B-B14F-4D97-AF65-F5344CB8AC3E}">
        <p14:creationId xmlns:p14="http://schemas.microsoft.com/office/powerpoint/2010/main" val="3626657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9C4A630-DB00-4C92-A2E2-53B9FE450F1E}"/>
              </a:ext>
            </a:extLst>
          </p:cNvPr>
          <p:cNvSpPr>
            <a:spLocks noGrp="1"/>
          </p:cNvSpPr>
          <p:nvPr>
            <p:ph type="sldNum" sz="quarter" idx="12"/>
          </p:nvPr>
        </p:nvSpPr>
        <p:spPr/>
        <p:txBody>
          <a:bodyPr/>
          <a:lstStyle/>
          <a:p>
            <a:fld id="{A3945DB8-8969-4579-9EA6-038FDDAFF65B}" type="slidenum">
              <a:rPr lang="es-PE" smtClean="0"/>
              <a:t>9</a:t>
            </a:fld>
            <a:endParaRPr lang="es-PE"/>
          </a:p>
        </p:txBody>
      </p:sp>
      <p:sp>
        <p:nvSpPr>
          <p:cNvPr id="3" name="Título 2">
            <a:extLst>
              <a:ext uri="{FF2B5EF4-FFF2-40B4-BE49-F238E27FC236}">
                <a16:creationId xmlns:a16="http://schemas.microsoft.com/office/drawing/2014/main" id="{E101A9BF-FE18-4793-8C63-818D3700D515}"/>
              </a:ext>
            </a:extLst>
          </p:cNvPr>
          <p:cNvSpPr>
            <a:spLocks noGrp="1"/>
          </p:cNvSpPr>
          <p:nvPr>
            <p:ph type="title"/>
          </p:nvPr>
        </p:nvSpPr>
        <p:spPr/>
        <p:txBody>
          <a:bodyPr>
            <a:normAutofit fontScale="90000"/>
          </a:bodyPr>
          <a:lstStyle/>
          <a:p>
            <a:r>
              <a:rPr lang="es-PE" dirty="0"/>
              <a:t>Crear incidente_</a:t>
            </a:r>
          </a:p>
        </p:txBody>
      </p:sp>
      <p:grpSp>
        <p:nvGrpSpPr>
          <p:cNvPr id="4" name="Group 11">
            <a:extLst>
              <a:ext uri="{FF2B5EF4-FFF2-40B4-BE49-F238E27FC236}">
                <a16:creationId xmlns:a16="http://schemas.microsoft.com/office/drawing/2014/main" id="{344638B1-1D98-490C-89CF-897EF5C26DEA}"/>
              </a:ext>
            </a:extLst>
          </p:cNvPr>
          <p:cNvGrpSpPr/>
          <p:nvPr/>
        </p:nvGrpSpPr>
        <p:grpSpPr>
          <a:xfrm>
            <a:off x="7441655" y="1129216"/>
            <a:ext cx="3479426" cy="5081771"/>
            <a:chOff x="660367" y="2500996"/>
            <a:chExt cx="2761043" cy="3857625"/>
          </a:xfrm>
        </p:grpSpPr>
        <p:pic>
          <p:nvPicPr>
            <p:cNvPr id="5" name="Picture 4">
              <a:extLst>
                <a:ext uri="{FF2B5EF4-FFF2-40B4-BE49-F238E27FC236}">
                  <a16:creationId xmlns:a16="http://schemas.microsoft.com/office/drawing/2014/main" id="{B4837B70-6048-4B28-9CA0-B56F0F32DFB7}"/>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a:ext>
              </a:extLst>
            </a:blip>
            <a:srcRect/>
            <a:stretch>
              <a:fillRect/>
            </a:stretch>
          </p:blipFill>
          <p:spPr bwMode="auto">
            <a:xfrm>
              <a:off x="660367" y="2500996"/>
              <a:ext cx="1895475" cy="385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D70F95E1-2BB4-4228-B18B-E0E08EEF8294}"/>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a:ext>
              </a:extLst>
            </a:blip>
            <a:srcRect/>
            <a:stretch>
              <a:fillRect/>
            </a:stretch>
          </p:blipFill>
          <p:spPr bwMode="auto">
            <a:xfrm>
              <a:off x="2411760" y="4797152"/>
              <a:ext cx="100965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7" name="Imagen 6">
            <a:extLst>
              <a:ext uri="{FF2B5EF4-FFF2-40B4-BE49-F238E27FC236}">
                <a16:creationId xmlns:a16="http://schemas.microsoft.com/office/drawing/2014/main" id="{9B2D7C9B-B29C-4D70-AAFC-090311C8311F}"/>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saturation sat="300000"/>
                    </a14:imgEffect>
                  </a14:imgLayer>
                </a14:imgProps>
              </a:ext>
              <a:ext uri="{28A0092B-C50C-407E-A947-70E740481C1C}">
                <a14:useLocalDpi xmlns:a14="http://schemas.microsoft.com/office/drawing/2010/main"/>
              </a:ext>
            </a:extLst>
          </a:blip>
          <a:stretch>
            <a:fillRect/>
          </a:stretch>
        </p:blipFill>
        <p:spPr>
          <a:xfrm>
            <a:off x="1447512" y="2806739"/>
            <a:ext cx="4955084" cy="3578302"/>
          </a:xfrm>
          <a:prstGeom prst="rect">
            <a:avLst/>
          </a:prstGeom>
        </p:spPr>
      </p:pic>
      <p:sp>
        <p:nvSpPr>
          <p:cNvPr id="8" name="CuadroTexto 7">
            <a:extLst>
              <a:ext uri="{FF2B5EF4-FFF2-40B4-BE49-F238E27FC236}">
                <a16:creationId xmlns:a16="http://schemas.microsoft.com/office/drawing/2014/main" id="{7AE5E3A5-F3A0-4EFB-ABE5-FC411687DDBC}"/>
              </a:ext>
            </a:extLst>
          </p:cNvPr>
          <p:cNvSpPr txBox="1"/>
          <p:nvPr/>
        </p:nvSpPr>
        <p:spPr>
          <a:xfrm>
            <a:off x="1223448" y="1532245"/>
            <a:ext cx="5440588" cy="1021556"/>
          </a:xfrm>
          <a:prstGeom prst="wedgeRoundRectCallout">
            <a:avLst>
              <a:gd name="adj1" fmla="val 30449"/>
              <a:gd name="adj2" fmla="val 83437"/>
              <a:gd name="adj3" fmla="val 16667"/>
            </a:avLst>
          </a:prstGeom>
          <a:ln w="38100">
            <a:prstDash val="sysDot"/>
          </a:ln>
        </p:spPr>
        <p:style>
          <a:lnRef idx="2">
            <a:schemeClr val="accent4"/>
          </a:lnRef>
          <a:fillRef idx="1">
            <a:schemeClr val="lt1"/>
          </a:fillRef>
          <a:effectRef idx="0">
            <a:schemeClr val="accent4"/>
          </a:effectRef>
          <a:fontRef idx="minor">
            <a:schemeClr val="dk1"/>
          </a:fontRef>
        </p:style>
        <p:txBody>
          <a:bodyPr wrap="square" rtlCol="0" anchor="ctr">
            <a:spAutoFit/>
          </a:bodyPr>
          <a:lstStyle/>
          <a:p>
            <a:pPr algn="ctr"/>
            <a:r>
              <a:rPr lang="es-PE" dirty="0">
                <a:solidFill>
                  <a:srgbClr val="4D4D4D"/>
                </a:solidFill>
                <a:latin typeface="+mj-lt"/>
                <a:cs typeface="Calibri" panose="020F0502020204030204" pitchFamily="34" charset="0"/>
              </a:rPr>
              <a:t>Para generar un incidente ingresas a la opción </a:t>
            </a:r>
            <a:r>
              <a:rPr lang="es-PE" b="1" i="1" dirty="0">
                <a:solidFill>
                  <a:srgbClr val="4D4D4D"/>
                </a:solidFill>
                <a:latin typeface="+mj-lt"/>
                <a:cs typeface="Calibri" panose="020F0502020204030204" pitchFamily="34" charset="0"/>
              </a:rPr>
              <a:t>“Comunicaciones” </a:t>
            </a:r>
            <a:r>
              <a:rPr lang="es-PE" dirty="0">
                <a:solidFill>
                  <a:srgbClr val="4D4D4D"/>
                </a:solidFill>
                <a:latin typeface="+mj-lt"/>
                <a:cs typeface="Calibri" panose="020F0502020204030204" pitchFamily="34" charset="0"/>
              </a:rPr>
              <a:t>y luego seleccionar la sub opción </a:t>
            </a:r>
            <a:r>
              <a:rPr lang="es-PE" b="1" i="1" dirty="0">
                <a:solidFill>
                  <a:srgbClr val="4D4D4D"/>
                </a:solidFill>
                <a:latin typeface="+mj-lt"/>
                <a:cs typeface="Calibri" panose="020F0502020204030204" pitchFamily="34" charset="0"/>
              </a:rPr>
              <a:t>“Crear”.</a:t>
            </a:r>
          </a:p>
        </p:txBody>
      </p:sp>
    </p:spTree>
    <p:extLst>
      <p:ext uri="{BB962C8B-B14F-4D97-AF65-F5344CB8AC3E}">
        <p14:creationId xmlns:p14="http://schemas.microsoft.com/office/powerpoint/2010/main" val="31045684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7C1ED93-1913-49B5-9ABE-F58B62EA8975}"/>
              </a:ext>
            </a:extLst>
          </p:cNvPr>
          <p:cNvSpPr>
            <a:spLocks noGrp="1"/>
          </p:cNvSpPr>
          <p:nvPr>
            <p:ph type="sldNum" sz="quarter" idx="12"/>
          </p:nvPr>
        </p:nvSpPr>
        <p:spPr/>
        <p:txBody>
          <a:bodyPr/>
          <a:lstStyle/>
          <a:p>
            <a:fld id="{A3945DB8-8969-4579-9EA6-038FDDAFF65B}" type="slidenum">
              <a:rPr lang="es-PE" smtClean="0"/>
              <a:t>90</a:t>
            </a:fld>
            <a:endParaRPr lang="es-PE"/>
          </a:p>
        </p:txBody>
      </p:sp>
      <p:sp>
        <p:nvSpPr>
          <p:cNvPr id="3" name="Título 2">
            <a:extLst>
              <a:ext uri="{FF2B5EF4-FFF2-40B4-BE49-F238E27FC236}">
                <a16:creationId xmlns:a16="http://schemas.microsoft.com/office/drawing/2014/main" id="{1975C6C3-0B9C-4398-AC96-4FA30AAB7AE3}"/>
              </a:ext>
            </a:extLst>
          </p:cNvPr>
          <p:cNvSpPr>
            <a:spLocks noGrp="1"/>
          </p:cNvSpPr>
          <p:nvPr>
            <p:ph type="title"/>
          </p:nvPr>
        </p:nvSpPr>
        <p:spPr/>
        <p:txBody>
          <a:bodyPr>
            <a:normAutofit fontScale="90000"/>
          </a:bodyPr>
          <a:lstStyle/>
          <a:p>
            <a:r>
              <a:rPr lang="es-PE" dirty="0"/>
              <a:t>Proceso de venta internet hogar_</a:t>
            </a:r>
          </a:p>
        </p:txBody>
      </p:sp>
      <p:pic>
        <p:nvPicPr>
          <p:cNvPr id="4" name="Picture 4">
            <a:extLst>
              <a:ext uri="{FF2B5EF4-FFF2-40B4-BE49-F238E27FC236}">
                <a16:creationId xmlns:a16="http://schemas.microsoft.com/office/drawing/2014/main" id="{ED9F36A2-1495-4B0D-B0F2-BED844071C19}"/>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744193" y="1484243"/>
            <a:ext cx="4768711" cy="46438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Imagen 5">
            <a:extLst>
              <a:ext uri="{FF2B5EF4-FFF2-40B4-BE49-F238E27FC236}">
                <a16:creationId xmlns:a16="http://schemas.microsoft.com/office/drawing/2014/main" id="{6DF89D58-B9A8-4926-B163-08D455C7711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650346" y="1458486"/>
            <a:ext cx="1892648" cy="4655403"/>
          </a:xfrm>
          <a:prstGeom prst="rect">
            <a:avLst/>
          </a:prstGeom>
        </p:spPr>
      </p:pic>
      <p:sp>
        <p:nvSpPr>
          <p:cNvPr id="7" name="CuadroTexto 6">
            <a:extLst>
              <a:ext uri="{FF2B5EF4-FFF2-40B4-BE49-F238E27FC236}">
                <a16:creationId xmlns:a16="http://schemas.microsoft.com/office/drawing/2014/main" id="{CD1F8581-3B71-48D9-8E0E-03930203BA06}"/>
              </a:ext>
            </a:extLst>
          </p:cNvPr>
          <p:cNvSpPr txBox="1"/>
          <p:nvPr/>
        </p:nvSpPr>
        <p:spPr>
          <a:xfrm>
            <a:off x="5923720" y="1676778"/>
            <a:ext cx="3843132" cy="4247317"/>
          </a:xfrm>
          <a:prstGeom prst="rect">
            <a:avLst/>
          </a:prstGeom>
          <a:noFill/>
        </p:spPr>
        <p:txBody>
          <a:bodyPr wrap="square" rtlCol="0">
            <a:spAutoFit/>
          </a:bodyPr>
          <a:lstStyle/>
          <a:p>
            <a:r>
              <a:rPr lang="es-PE" dirty="0">
                <a:solidFill>
                  <a:schemeClr val="tx1">
                    <a:lumMod val="65000"/>
                    <a:lumOff val="35000"/>
                  </a:schemeClr>
                </a:solidFill>
                <a:latin typeface="+mj-lt"/>
                <a:cs typeface="Calibri" panose="020F0502020204030204" pitchFamily="34" charset="0"/>
              </a:rPr>
              <a:t>Llenamos los campos solicitados y seleccionamos el producto que el cliente desea llevar.</a:t>
            </a:r>
          </a:p>
          <a:p>
            <a:endParaRPr lang="es-PE" dirty="0">
              <a:solidFill>
                <a:schemeClr val="tx1">
                  <a:lumMod val="65000"/>
                  <a:lumOff val="35000"/>
                </a:schemeClr>
              </a:solidFill>
              <a:latin typeface="+mj-lt"/>
              <a:cs typeface="Calibri" panose="020F0502020204030204" pitchFamily="34" charset="0"/>
            </a:endParaRPr>
          </a:p>
          <a:p>
            <a:r>
              <a:rPr lang="es-PE" dirty="0">
                <a:solidFill>
                  <a:srgbClr val="0070C0"/>
                </a:solidFill>
                <a:latin typeface="+mj-lt"/>
                <a:cs typeface="Calibri" panose="020F0502020204030204" pitchFamily="34" charset="0"/>
              </a:rPr>
              <a:t>Si lo lleva solo, el plan que debemos seleccionar es “Entel hogar 1 Mbps, 2Mbps o 4Mbps”.</a:t>
            </a:r>
          </a:p>
          <a:p>
            <a:endParaRPr lang="es-PE" dirty="0">
              <a:solidFill>
                <a:schemeClr val="tx1">
                  <a:lumMod val="65000"/>
                  <a:lumOff val="35000"/>
                </a:schemeClr>
              </a:solidFill>
              <a:latin typeface="+mj-lt"/>
              <a:cs typeface="Calibri" panose="020F0502020204030204" pitchFamily="34" charset="0"/>
            </a:endParaRPr>
          </a:p>
          <a:p>
            <a:r>
              <a:rPr lang="es-PE" dirty="0">
                <a:solidFill>
                  <a:schemeClr val="tx1">
                    <a:lumMod val="65000"/>
                    <a:lumOff val="35000"/>
                  </a:schemeClr>
                </a:solidFill>
                <a:latin typeface="+mj-lt"/>
                <a:cs typeface="Calibri" panose="020F0502020204030204" pitchFamily="34" charset="0"/>
              </a:rPr>
              <a:t>Si lo lleva junto con el teléfono fijo, debemos seleccionar el plan “</a:t>
            </a:r>
            <a:r>
              <a:rPr lang="es-PE" dirty="0" err="1">
                <a:solidFill>
                  <a:schemeClr val="tx1">
                    <a:lumMod val="65000"/>
                    <a:lumOff val="35000"/>
                  </a:schemeClr>
                </a:solidFill>
                <a:latin typeface="+mj-lt"/>
                <a:cs typeface="Calibri" panose="020F0502020204030204" pitchFamily="34" charset="0"/>
              </a:rPr>
              <a:t>duo</a:t>
            </a:r>
            <a:r>
              <a:rPr lang="es-PE" dirty="0">
                <a:solidFill>
                  <a:schemeClr val="tx1">
                    <a:lumMod val="65000"/>
                    <a:lumOff val="35000"/>
                  </a:schemeClr>
                </a:solidFill>
                <a:latin typeface="+mj-lt"/>
                <a:cs typeface="Calibri" panose="020F0502020204030204" pitchFamily="34" charset="0"/>
              </a:rPr>
              <a:t> hogar 1Mbps, etc.</a:t>
            </a:r>
          </a:p>
          <a:p>
            <a:endParaRPr lang="es-PE" dirty="0">
              <a:solidFill>
                <a:schemeClr val="tx1">
                  <a:lumMod val="65000"/>
                  <a:lumOff val="35000"/>
                </a:schemeClr>
              </a:solidFill>
              <a:latin typeface="+mj-lt"/>
              <a:cs typeface="Calibri" panose="020F0502020204030204" pitchFamily="34" charset="0"/>
            </a:endParaRPr>
          </a:p>
          <a:p>
            <a:r>
              <a:rPr lang="es-PE" dirty="0">
                <a:solidFill>
                  <a:srgbClr val="0070C0"/>
                </a:solidFill>
                <a:latin typeface="+mj-lt"/>
                <a:cs typeface="Calibri" panose="020F0502020204030204" pitchFamily="34" charset="0"/>
              </a:rPr>
              <a:t>Para el servicio internet hogar y </a:t>
            </a:r>
            <a:r>
              <a:rPr lang="es-PE" dirty="0" err="1">
                <a:solidFill>
                  <a:srgbClr val="0070C0"/>
                </a:solidFill>
                <a:latin typeface="+mj-lt"/>
                <a:cs typeface="Calibri" panose="020F0502020204030204" pitchFamily="34" charset="0"/>
              </a:rPr>
              <a:t>duo</a:t>
            </a:r>
            <a:r>
              <a:rPr lang="es-PE" dirty="0">
                <a:solidFill>
                  <a:srgbClr val="0070C0"/>
                </a:solidFill>
                <a:latin typeface="+mj-lt"/>
                <a:cs typeface="Calibri" panose="020F0502020204030204" pitchFamily="34" charset="0"/>
              </a:rPr>
              <a:t> hogar el </a:t>
            </a:r>
            <a:r>
              <a:rPr lang="es-PE" i="1" u="sng" dirty="0">
                <a:solidFill>
                  <a:srgbClr val="0070C0"/>
                </a:solidFill>
                <a:latin typeface="+mj-lt"/>
                <a:cs typeface="Calibri" panose="020F0502020204030204" pitchFamily="34" charset="0"/>
              </a:rPr>
              <a:t>contrato de permanencia es de 6 meses</a:t>
            </a:r>
            <a:r>
              <a:rPr lang="es-PE" dirty="0">
                <a:solidFill>
                  <a:srgbClr val="0070C0"/>
                </a:solidFill>
                <a:latin typeface="+mj-lt"/>
                <a:cs typeface="Calibri" panose="020F0502020204030204" pitchFamily="34" charset="0"/>
              </a:rPr>
              <a:t>.</a:t>
            </a:r>
          </a:p>
        </p:txBody>
      </p:sp>
      <p:sp>
        <p:nvSpPr>
          <p:cNvPr id="9" name="Rectángulo: esquinas redondeadas 8">
            <a:extLst>
              <a:ext uri="{FF2B5EF4-FFF2-40B4-BE49-F238E27FC236}">
                <a16:creationId xmlns:a16="http://schemas.microsoft.com/office/drawing/2014/main" id="{EA32661A-021B-437B-B80D-BF68C6E87529}"/>
              </a:ext>
            </a:extLst>
          </p:cNvPr>
          <p:cNvSpPr/>
          <p:nvPr/>
        </p:nvSpPr>
        <p:spPr>
          <a:xfrm>
            <a:off x="2309813" y="3212306"/>
            <a:ext cx="963474" cy="128587"/>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 name="Rectángulo 9">
            <a:extLst>
              <a:ext uri="{FF2B5EF4-FFF2-40B4-BE49-F238E27FC236}">
                <a16:creationId xmlns:a16="http://schemas.microsoft.com/office/drawing/2014/main" id="{1B2EC9D5-E4E2-4EE1-A595-91449F0C9B0C}"/>
              </a:ext>
            </a:extLst>
          </p:cNvPr>
          <p:cNvSpPr/>
          <p:nvPr/>
        </p:nvSpPr>
        <p:spPr>
          <a:xfrm>
            <a:off x="2230545" y="3167031"/>
            <a:ext cx="1034257" cy="215444"/>
          </a:xfrm>
          <a:prstGeom prst="rect">
            <a:avLst/>
          </a:prstGeom>
        </p:spPr>
        <p:txBody>
          <a:bodyPr wrap="none">
            <a:spAutoFit/>
          </a:bodyPr>
          <a:lstStyle/>
          <a:p>
            <a:r>
              <a:rPr lang="es-PE" sz="800" dirty="0" err="1">
                <a:solidFill>
                  <a:schemeClr val="tx1">
                    <a:lumMod val="65000"/>
                    <a:lumOff val="35000"/>
                  </a:schemeClr>
                </a:solidFill>
                <a:cs typeface="Calibri" panose="020F0502020204030204" pitchFamily="34" charset="0"/>
              </a:rPr>
              <a:t>Duo</a:t>
            </a:r>
            <a:r>
              <a:rPr lang="es-PE" sz="800" dirty="0">
                <a:solidFill>
                  <a:schemeClr val="tx1">
                    <a:lumMod val="65000"/>
                    <a:lumOff val="35000"/>
                  </a:schemeClr>
                </a:solidFill>
                <a:cs typeface="Calibri" panose="020F0502020204030204" pitchFamily="34" charset="0"/>
              </a:rPr>
              <a:t> hogar 4 </a:t>
            </a:r>
            <a:r>
              <a:rPr lang="es-PE" sz="800" dirty="0" err="1">
                <a:solidFill>
                  <a:schemeClr val="tx1">
                    <a:lumMod val="65000"/>
                    <a:lumOff val="35000"/>
                  </a:schemeClr>
                </a:solidFill>
                <a:cs typeface="Calibri" panose="020F0502020204030204" pitchFamily="34" charset="0"/>
              </a:rPr>
              <a:t>Mpbs</a:t>
            </a:r>
            <a:endParaRPr lang="es-PE" sz="800" dirty="0"/>
          </a:p>
        </p:txBody>
      </p:sp>
    </p:spTree>
    <p:extLst>
      <p:ext uri="{BB962C8B-B14F-4D97-AF65-F5344CB8AC3E}">
        <p14:creationId xmlns:p14="http://schemas.microsoft.com/office/powerpoint/2010/main" val="1080264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fade">
                                      <p:cBhvr>
                                        <p:cTn id="22"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7C1ED93-1913-49B5-9ABE-F58B62EA8975}"/>
              </a:ext>
            </a:extLst>
          </p:cNvPr>
          <p:cNvSpPr>
            <a:spLocks noGrp="1"/>
          </p:cNvSpPr>
          <p:nvPr>
            <p:ph type="sldNum" sz="quarter" idx="12"/>
          </p:nvPr>
        </p:nvSpPr>
        <p:spPr/>
        <p:txBody>
          <a:bodyPr/>
          <a:lstStyle/>
          <a:p>
            <a:fld id="{A3945DB8-8969-4579-9EA6-038FDDAFF65B}" type="slidenum">
              <a:rPr lang="es-PE" smtClean="0"/>
              <a:t>91</a:t>
            </a:fld>
            <a:endParaRPr lang="es-PE"/>
          </a:p>
        </p:txBody>
      </p:sp>
      <p:sp>
        <p:nvSpPr>
          <p:cNvPr id="3" name="Título 2">
            <a:extLst>
              <a:ext uri="{FF2B5EF4-FFF2-40B4-BE49-F238E27FC236}">
                <a16:creationId xmlns:a16="http://schemas.microsoft.com/office/drawing/2014/main" id="{1975C6C3-0B9C-4398-AC96-4FA30AAB7AE3}"/>
              </a:ext>
            </a:extLst>
          </p:cNvPr>
          <p:cNvSpPr>
            <a:spLocks noGrp="1"/>
          </p:cNvSpPr>
          <p:nvPr>
            <p:ph type="title"/>
          </p:nvPr>
        </p:nvSpPr>
        <p:spPr/>
        <p:txBody>
          <a:bodyPr>
            <a:normAutofit fontScale="90000"/>
          </a:bodyPr>
          <a:lstStyle/>
          <a:p>
            <a:r>
              <a:rPr lang="es-PE" dirty="0"/>
              <a:t>Proceso de venta internet hogar_</a:t>
            </a:r>
          </a:p>
        </p:txBody>
      </p:sp>
      <p:pic>
        <p:nvPicPr>
          <p:cNvPr id="4" name="Imagen 3">
            <a:extLst>
              <a:ext uri="{FF2B5EF4-FFF2-40B4-BE49-F238E27FC236}">
                <a16:creationId xmlns:a16="http://schemas.microsoft.com/office/drawing/2014/main" id="{1E8B4E75-978D-4103-A733-5F8F4EEB3ABE}"/>
              </a:ext>
            </a:extLst>
          </p:cNvPr>
          <p:cNvPicPr/>
          <p:nvPr/>
        </p:nvPicPr>
        <p:blipFill rotWithShape="1">
          <a:blip r:embed="rId2" cstate="screen">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a:ext>
            </a:extLst>
          </a:blip>
          <a:srcRect b="13523"/>
          <a:stretch/>
        </p:blipFill>
        <p:spPr>
          <a:xfrm>
            <a:off x="967408" y="2131252"/>
            <a:ext cx="10257183" cy="4017757"/>
          </a:xfrm>
          <a:prstGeom prst="rect">
            <a:avLst/>
          </a:prstGeom>
          <a:ln>
            <a:noFill/>
          </a:ln>
        </p:spPr>
      </p:pic>
      <p:sp>
        <p:nvSpPr>
          <p:cNvPr id="5" name="CuadroTexto 4">
            <a:extLst>
              <a:ext uri="{FF2B5EF4-FFF2-40B4-BE49-F238E27FC236}">
                <a16:creationId xmlns:a16="http://schemas.microsoft.com/office/drawing/2014/main" id="{45B72474-FADC-4D8F-BF70-B972456D61E4}"/>
              </a:ext>
            </a:extLst>
          </p:cNvPr>
          <p:cNvSpPr txBox="1"/>
          <p:nvPr/>
        </p:nvSpPr>
        <p:spPr>
          <a:xfrm>
            <a:off x="1258957" y="1264133"/>
            <a:ext cx="9574143" cy="707886"/>
          </a:xfrm>
          <a:prstGeom prst="rect">
            <a:avLst/>
          </a:prstGeom>
          <a:noFill/>
        </p:spPr>
        <p:txBody>
          <a:bodyPr wrap="square" rtlCol="0">
            <a:spAutoFit/>
          </a:bodyPr>
          <a:lstStyle/>
          <a:p>
            <a:r>
              <a:rPr lang="es-PE" sz="2000" dirty="0">
                <a:solidFill>
                  <a:schemeClr val="tx1">
                    <a:lumMod val="65000"/>
                    <a:lumOff val="35000"/>
                  </a:schemeClr>
                </a:solidFill>
                <a:latin typeface="+mj-lt"/>
                <a:cs typeface="Calibri" panose="020F0502020204030204" pitchFamily="34" charset="0"/>
              </a:rPr>
              <a:t>Con el ítem ya agregado procedemos a grabar la orden y lanzará el número correspondiente en </a:t>
            </a:r>
            <a:r>
              <a:rPr lang="es-PE" sz="2000" dirty="0" err="1">
                <a:solidFill>
                  <a:schemeClr val="tx1">
                    <a:lumMod val="65000"/>
                    <a:lumOff val="35000"/>
                  </a:schemeClr>
                </a:solidFill>
                <a:latin typeface="+mj-lt"/>
                <a:cs typeface="Calibri" panose="020F0502020204030204" pitchFamily="34" charset="0"/>
              </a:rPr>
              <a:t>inbox</a:t>
            </a:r>
            <a:r>
              <a:rPr lang="es-PE" sz="2000" dirty="0">
                <a:solidFill>
                  <a:schemeClr val="tx1">
                    <a:lumMod val="65000"/>
                    <a:lumOff val="35000"/>
                  </a:schemeClr>
                </a:solidFill>
                <a:latin typeface="+mj-lt"/>
                <a:cs typeface="Calibri" panose="020F0502020204030204" pitchFamily="34" charset="0"/>
              </a:rPr>
              <a:t> tienda.</a:t>
            </a:r>
          </a:p>
        </p:txBody>
      </p:sp>
    </p:spTree>
    <p:extLst>
      <p:ext uri="{BB962C8B-B14F-4D97-AF65-F5344CB8AC3E}">
        <p14:creationId xmlns:p14="http://schemas.microsoft.com/office/powerpoint/2010/main" val="182769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style.rotation</p:attrName>
                                        </p:attrNameLst>
                                      </p:cBhvr>
                                      <p:tavLst>
                                        <p:tav tm="0">
                                          <p:val>
                                            <p:fltVal val="720"/>
                                          </p:val>
                                        </p:tav>
                                        <p:tav tm="100000">
                                          <p:val>
                                            <p:fltVal val="0"/>
                                          </p:val>
                                        </p:tav>
                                      </p:tavLst>
                                    </p:anim>
                                    <p:anim calcmode="lin" valueType="num">
                                      <p:cBhvr>
                                        <p:cTn id="9" dur="1000" fill="hold"/>
                                        <p:tgtEl>
                                          <p:spTgt spid="4"/>
                                        </p:tgtEl>
                                        <p:attrNameLst>
                                          <p:attrName>ppt_h</p:attrName>
                                        </p:attrNameLst>
                                      </p:cBhvr>
                                      <p:tavLst>
                                        <p:tav tm="0">
                                          <p:val>
                                            <p:fltVal val="0"/>
                                          </p:val>
                                        </p:tav>
                                        <p:tav tm="100000">
                                          <p:val>
                                            <p:strVal val="#ppt_h"/>
                                          </p:val>
                                        </p:tav>
                                      </p:tavLst>
                                    </p:anim>
                                    <p:anim calcmode="lin" valueType="num">
                                      <p:cBhvr>
                                        <p:cTn id="10" dur="1000" fill="hold"/>
                                        <p:tgtEl>
                                          <p:spTgt spid="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7C1ED93-1913-49B5-9ABE-F58B62EA8975}"/>
              </a:ext>
            </a:extLst>
          </p:cNvPr>
          <p:cNvSpPr>
            <a:spLocks noGrp="1"/>
          </p:cNvSpPr>
          <p:nvPr>
            <p:ph type="sldNum" sz="quarter" idx="12"/>
          </p:nvPr>
        </p:nvSpPr>
        <p:spPr/>
        <p:txBody>
          <a:bodyPr/>
          <a:lstStyle/>
          <a:p>
            <a:fld id="{A3945DB8-8969-4579-9EA6-038FDDAFF65B}" type="slidenum">
              <a:rPr lang="es-PE" smtClean="0"/>
              <a:t>92</a:t>
            </a:fld>
            <a:endParaRPr lang="es-PE"/>
          </a:p>
        </p:txBody>
      </p:sp>
      <p:sp>
        <p:nvSpPr>
          <p:cNvPr id="3" name="Título 2">
            <a:extLst>
              <a:ext uri="{FF2B5EF4-FFF2-40B4-BE49-F238E27FC236}">
                <a16:creationId xmlns:a16="http://schemas.microsoft.com/office/drawing/2014/main" id="{1975C6C3-0B9C-4398-AC96-4FA30AAB7AE3}"/>
              </a:ext>
            </a:extLst>
          </p:cNvPr>
          <p:cNvSpPr>
            <a:spLocks noGrp="1"/>
          </p:cNvSpPr>
          <p:nvPr>
            <p:ph type="title"/>
          </p:nvPr>
        </p:nvSpPr>
        <p:spPr/>
        <p:txBody>
          <a:bodyPr>
            <a:normAutofit fontScale="90000"/>
          </a:bodyPr>
          <a:lstStyle/>
          <a:p>
            <a:r>
              <a:rPr lang="es-PE" dirty="0"/>
              <a:t>Proceso de venta internet hogar_</a:t>
            </a:r>
          </a:p>
        </p:txBody>
      </p:sp>
      <p:pic>
        <p:nvPicPr>
          <p:cNvPr id="4" name="Imagen 3">
            <a:extLst>
              <a:ext uri="{FF2B5EF4-FFF2-40B4-BE49-F238E27FC236}">
                <a16:creationId xmlns:a16="http://schemas.microsoft.com/office/drawing/2014/main" id="{C03A0055-2BF4-482C-8455-396E8DFD8E97}"/>
              </a:ext>
            </a:extLst>
          </p:cNvPr>
          <p:cNvPicPr>
            <a:picLocks noChangeAspect="1"/>
          </p:cNvPicPr>
          <p:nvPr/>
        </p:nvPicPr>
        <p:blipFill rotWithShape="1">
          <a:blip r:embed="rId2" cstate="hqprint">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a:ext>
            </a:extLst>
          </a:blip>
          <a:srcRect/>
          <a:stretch/>
        </p:blipFill>
        <p:spPr>
          <a:xfrm>
            <a:off x="1268077" y="1759469"/>
            <a:ext cx="6912646" cy="4379663"/>
          </a:xfrm>
          <a:prstGeom prst="rect">
            <a:avLst/>
          </a:prstGeom>
          <a:ln w="6350">
            <a:noFill/>
          </a:ln>
        </p:spPr>
      </p:pic>
      <p:sp>
        <p:nvSpPr>
          <p:cNvPr id="5" name="Llamada rectangular redondeada 8">
            <a:extLst>
              <a:ext uri="{FF2B5EF4-FFF2-40B4-BE49-F238E27FC236}">
                <a16:creationId xmlns:a16="http://schemas.microsoft.com/office/drawing/2014/main" id="{0AABF066-978F-47ED-B73D-A51DADE641F7}"/>
              </a:ext>
            </a:extLst>
          </p:cNvPr>
          <p:cNvSpPr/>
          <p:nvPr/>
        </p:nvSpPr>
        <p:spPr>
          <a:xfrm>
            <a:off x="7665179" y="2500575"/>
            <a:ext cx="3571461" cy="1275319"/>
          </a:xfrm>
          <a:prstGeom prst="wedgeRoundRectCallout">
            <a:avLst>
              <a:gd name="adj1" fmla="val -9965"/>
              <a:gd name="adj2" fmla="val 73599"/>
              <a:gd name="adj3" fmla="val 16667"/>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r>
              <a:rPr lang="es-PE" dirty="0">
                <a:solidFill>
                  <a:srgbClr val="4D4D4D"/>
                </a:solidFill>
                <a:latin typeface="+mj-lt"/>
                <a:cs typeface="Calibri" panose="020F0502020204030204" pitchFamily="34" charset="0"/>
              </a:rPr>
              <a:t>Hacemos que el cliente coloque su índice sobre el biométrico, </a:t>
            </a:r>
            <a:r>
              <a:rPr lang="es-PE" b="1" dirty="0">
                <a:solidFill>
                  <a:srgbClr val="90CB46"/>
                </a:solidFill>
                <a:latin typeface="+mj-lt"/>
                <a:cs typeface="Calibri" panose="020F0502020204030204" pitchFamily="34" charset="0"/>
              </a:rPr>
              <a:t>ambas manos</a:t>
            </a:r>
            <a:r>
              <a:rPr lang="es-PE" dirty="0">
                <a:solidFill>
                  <a:srgbClr val="4D4D4D"/>
                </a:solidFill>
                <a:latin typeface="+mj-lt"/>
                <a:cs typeface="Calibri" panose="020F0502020204030204" pitchFamily="34" charset="0"/>
              </a:rPr>
              <a:t>.</a:t>
            </a:r>
          </a:p>
        </p:txBody>
      </p:sp>
      <p:pic>
        <p:nvPicPr>
          <p:cNvPr id="6" name="Imagen 5">
            <a:extLst>
              <a:ext uri="{FF2B5EF4-FFF2-40B4-BE49-F238E27FC236}">
                <a16:creationId xmlns:a16="http://schemas.microsoft.com/office/drawing/2014/main" id="{AE867C26-B5B7-48D4-864F-BB72A1BAD2D2}"/>
              </a:ext>
            </a:extLst>
          </p:cNvPr>
          <p:cNvPicPr>
            <a:picLocks noChangeAspect="1"/>
          </p:cNvPicPr>
          <p:nvPr/>
        </p:nvPicPr>
        <p:blipFill rotWithShape="1">
          <a:blip r:embed="rId4" cstate="screen">
            <a:clrChange>
              <a:clrFrom>
                <a:srgbClr val="FEFEFE"/>
              </a:clrFrom>
              <a:clrTo>
                <a:srgbClr val="FEFEFE">
                  <a:alpha val="0"/>
                </a:srgbClr>
              </a:clrTo>
            </a:clrChange>
            <a:extLst>
              <a:ext uri="{28A0092B-C50C-407E-A947-70E740481C1C}">
                <a14:useLocalDpi xmlns:a14="http://schemas.microsoft.com/office/drawing/2010/main"/>
              </a:ext>
            </a:extLst>
          </a:blip>
          <a:srcRect/>
          <a:stretch/>
        </p:blipFill>
        <p:spPr>
          <a:xfrm>
            <a:off x="7773126" y="3775894"/>
            <a:ext cx="3823092" cy="2675185"/>
          </a:xfrm>
          <a:prstGeom prst="rect">
            <a:avLst/>
          </a:prstGeom>
        </p:spPr>
      </p:pic>
      <p:sp>
        <p:nvSpPr>
          <p:cNvPr id="7" name="CuadroTexto 6">
            <a:extLst>
              <a:ext uri="{FF2B5EF4-FFF2-40B4-BE49-F238E27FC236}">
                <a16:creationId xmlns:a16="http://schemas.microsoft.com/office/drawing/2014/main" id="{73E6723F-B10C-472A-8C68-9AF64720838D}"/>
              </a:ext>
            </a:extLst>
          </p:cNvPr>
          <p:cNvSpPr txBox="1"/>
          <p:nvPr/>
        </p:nvSpPr>
        <p:spPr>
          <a:xfrm>
            <a:off x="1083016" y="4170986"/>
            <a:ext cx="2250262" cy="738664"/>
          </a:xfrm>
          <a:prstGeom prst="rect">
            <a:avLst/>
          </a:prstGeom>
          <a:noFill/>
        </p:spPr>
        <p:txBody>
          <a:bodyPr wrap="square" rtlCol="0">
            <a:spAutoFit/>
          </a:bodyPr>
          <a:lstStyle/>
          <a:p>
            <a:r>
              <a:rPr lang="es-PE" sz="1400" dirty="0">
                <a:solidFill>
                  <a:srgbClr val="FF6702"/>
                </a:solidFill>
                <a:latin typeface="+mj-lt"/>
                <a:cs typeface="Calibri" panose="020F0502020204030204" pitchFamily="34" charset="0"/>
              </a:rPr>
              <a:t>El lector emitirá una </a:t>
            </a:r>
            <a:r>
              <a:rPr lang="es-PE" sz="1400" b="1" dirty="0">
                <a:solidFill>
                  <a:srgbClr val="FF0000"/>
                </a:solidFill>
                <a:latin typeface="+mj-lt"/>
                <a:cs typeface="Calibri" panose="020F0502020204030204" pitchFamily="34" charset="0"/>
              </a:rPr>
              <a:t>luz roja</a:t>
            </a:r>
            <a:r>
              <a:rPr lang="es-PE" sz="1400" dirty="0">
                <a:solidFill>
                  <a:srgbClr val="FF6702"/>
                </a:solidFill>
                <a:latin typeface="+mj-lt"/>
                <a:cs typeface="Calibri" panose="020F0502020204030204" pitchFamily="34" charset="0"/>
              </a:rPr>
              <a:t> al momento de que se deba colocar la </a:t>
            </a:r>
            <a:r>
              <a:rPr lang="es-PE" sz="1400" b="1" dirty="0">
                <a:solidFill>
                  <a:srgbClr val="0154A0"/>
                </a:solidFill>
                <a:latin typeface="+mj-lt"/>
                <a:cs typeface="Calibri" panose="020F0502020204030204" pitchFamily="34" charset="0"/>
              </a:rPr>
              <a:t>huella</a:t>
            </a:r>
          </a:p>
        </p:txBody>
      </p:sp>
      <p:sp>
        <p:nvSpPr>
          <p:cNvPr id="8" name="CuadroTexto 7">
            <a:extLst>
              <a:ext uri="{FF2B5EF4-FFF2-40B4-BE49-F238E27FC236}">
                <a16:creationId xmlns:a16="http://schemas.microsoft.com/office/drawing/2014/main" id="{A7FB8260-EEBF-40A7-8B53-4F4E90BA95F6}"/>
              </a:ext>
            </a:extLst>
          </p:cNvPr>
          <p:cNvSpPr txBox="1"/>
          <p:nvPr/>
        </p:nvSpPr>
        <p:spPr>
          <a:xfrm>
            <a:off x="1358900" y="1162658"/>
            <a:ext cx="10030692" cy="646331"/>
          </a:xfrm>
          <a:prstGeom prst="rect">
            <a:avLst/>
          </a:prstGeom>
          <a:noFill/>
        </p:spPr>
        <p:txBody>
          <a:bodyPr wrap="square" rtlCol="0">
            <a:spAutoFit/>
          </a:bodyPr>
          <a:lstStyle/>
          <a:p>
            <a:r>
              <a:rPr lang="es-PE" dirty="0">
                <a:solidFill>
                  <a:srgbClr val="4D4D4D"/>
                </a:solidFill>
                <a:latin typeface="+mj-lt"/>
                <a:cs typeface="Calibri" panose="020F0502020204030204" pitchFamily="34" charset="0"/>
              </a:rPr>
              <a:t>Todo cliente con D.N.I. debe pasar la validación biométrica para su correcto registro y el resultado de ser exitoso.</a:t>
            </a:r>
          </a:p>
        </p:txBody>
      </p:sp>
      <p:sp>
        <p:nvSpPr>
          <p:cNvPr id="9" name="Rectángulo 8">
            <a:extLst>
              <a:ext uri="{FF2B5EF4-FFF2-40B4-BE49-F238E27FC236}">
                <a16:creationId xmlns:a16="http://schemas.microsoft.com/office/drawing/2014/main" id="{A58243ED-1B4E-4530-BF2C-AA964F7EB7D1}"/>
              </a:ext>
            </a:extLst>
          </p:cNvPr>
          <p:cNvSpPr/>
          <p:nvPr/>
        </p:nvSpPr>
        <p:spPr>
          <a:xfrm>
            <a:off x="3749913" y="4267200"/>
            <a:ext cx="1323738" cy="13433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0" name="Picture 2" descr="http://correvedile.com/images/director/huella-dactilar.png">
            <a:extLst>
              <a:ext uri="{FF2B5EF4-FFF2-40B4-BE49-F238E27FC236}">
                <a16:creationId xmlns:a16="http://schemas.microsoft.com/office/drawing/2014/main" id="{AA7CA9E4-0474-4A7A-9854-70D030FADE96}"/>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034740" y="4318184"/>
            <a:ext cx="784830" cy="1182932"/>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a:extLst>
              <a:ext uri="{FF2B5EF4-FFF2-40B4-BE49-F238E27FC236}">
                <a16:creationId xmlns:a16="http://schemas.microsoft.com/office/drawing/2014/main" id="{56178958-B336-428C-BC1D-7EA0C0A86E46}"/>
              </a:ext>
            </a:extLst>
          </p:cNvPr>
          <p:cNvSpPr/>
          <p:nvPr/>
        </p:nvSpPr>
        <p:spPr>
          <a:xfrm>
            <a:off x="5582671" y="4272156"/>
            <a:ext cx="1323738" cy="13433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2" name="Picture 2" descr="http://correvedile.com/images/director/huella-dactilar.png">
            <a:extLst>
              <a:ext uri="{FF2B5EF4-FFF2-40B4-BE49-F238E27FC236}">
                <a16:creationId xmlns:a16="http://schemas.microsoft.com/office/drawing/2014/main" id="{8AB39A97-11A6-4886-B9E2-FE6C685892B8}"/>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852125" y="4318184"/>
            <a:ext cx="784830" cy="1182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601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7C1ED93-1913-49B5-9ABE-F58B62EA8975}"/>
              </a:ext>
            </a:extLst>
          </p:cNvPr>
          <p:cNvSpPr>
            <a:spLocks noGrp="1"/>
          </p:cNvSpPr>
          <p:nvPr>
            <p:ph type="sldNum" sz="quarter" idx="12"/>
          </p:nvPr>
        </p:nvSpPr>
        <p:spPr/>
        <p:txBody>
          <a:bodyPr/>
          <a:lstStyle/>
          <a:p>
            <a:fld id="{A3945DB8-8969-4579-9EA6-038FDDAFF65B}" type="slidenum">
              <a:rPr lang="es-PE" smtClean="0"/>
              <a:t>93</a:t>
            </a:fld>
            <a:endParaRPr lang="es-PE"/>
          </a:p>
        </p:txBody>
      </p:sp>
      <p:sp>
        <p:nvSpPr>
          <p:cNvPr id="3" name="Título 2">
            <a:extLst>
              <a:ext uri="{FF2B5EF4-FFF2-40B4-BE49-F238E27FC236}">
                <a16:creationId xmlns:a16="http://schemas.microsoft.com/office/drawing/2014/main" id="{1975C6C3-0B9C-4398-AC96-4FA30AAB7AE3}"/>
              </a:ext>
            </a:extLst>
          </p:cNvPr>
          <p:cNvSpPr>
            <a:spLocks noGrp="1"/>
          </p:cNvSpPr>
          <p:nvPr>
            <p:ph type="title"/>
          </p:nvPr>
        </p:nvSpPr>
        <p:spPr/>
        <p:txBody>
          <a:bodyPr>
            <a:normAutofit fontScale="90000"/>
          </a:bodyPr>
          <a:lstStyle/>
          <a:p>
            <a:r>
              <a:rPr lang="es-PE" dirty="0"/>
              <a:t>Proceso de venta internet hogar_</a:t>
            </a:r>
          </a:p>
        </p:txBody>
      </p:sp>
      <p:sp>
        <p:nvSpPr>
          <p:cNvPr id="4" name="Rectángulo 3">
            <a:extLst>
              <a:ext uri="{FF2B5EF4-FFF2-40B4-BE49-F238E27FC236}">
                <a16:creationId xmlns:a16="http://schemas.microsoft.com/office/drawing/2014/main" id="{A058DDF3-ED83-4F84-AAAE-FCEF444D560B}"/>
              </a:ext>
            </a:extLst>
          </p:cNvPr>
          <p:cNvSpPr/>
          <p:nvPr/>
        </p:nvSpPr>
        <p:spPr>
          <a:xfrm>
            <a:off x="1358900" y="1538818"/>
            <a:ext cx="9501809" cy="1200329"/>
          </a:xfrm>
          <a:prstGeom prst="rect">
            <a:avLst/>
          </a:prstGeom>
        </p:spPr>
        <p:txBody>
          <a:bodyPr wrap="square">
            <a:spAutoFit/>
          </a:bodyPr>
          <a:lstStyle/>
          <a:p>
            <a:pPr algn="just"/>
            <a:r>
              <a:rPr lang="es-PE" dirty="0">
                <a:solidFill>
                  <a:schemeClr val="tx1">
                    <a:lumMod val="75000"/>
                    <a:lumOff val="25000"/>
                  </a:schemeClr>
                </a:solidFill>
              </a:rPr>
              <a:t>Luego de pasar el biométrico de manera exitosa y de haber realizado el pago, aparecerá el siguiente mensaje luego de seleccionar la opción </a:t>
            </a:r>
            <a:r>
              <a:rPr lang="es-PE" b="1" i="1" dirty="0">
                <a:solidFill>
                  <a:schemeClr val="tx1">
                    <a:lumMod val="75000"/>
                    <a:lumOff val="25000"/>
                  </a:schemeClr>
                </a:solidFill>
              </a:rPr>
              <a:t>“avanzar”, </a:t>
            </a:r>
            <a:r>
              <a:rPr lang="es-PE" dirty="0">
                <a:solidFill>
                  <a:schemeClr val="tx1">
                    <a:lumMod val="75000"/>
                    <a:lumOff val="25000"/>
                  </a:schemeClr>
                </a:solidFill>
              </a:rPr>
              <a:t>el cual confirma que todos los datos ingresados son los correctos, ya que después de este paso debo de llenar y adjuntar los documentos de manera manual.</a:t>
            </a:r>
          </a:p>
        </p:txBody>
      </p:sp>
      <p:pic>
        <p:nvPicPr>
          <p:cNvPr id="5" name="Picture 6">
            <a:extLst>
              <a:ext uri="{FF2B5EF4-FFF2-40B4-BE49-F238E27FC236}">
                <a16:creationId xmlns:a16="http://schemas.microsoft.com/office/drawing/2014/main" id="{7D246E20-989D-40F7-B488-8CDBE7488288}"/>
              </a:ext>
            </a:extLst>
          </p:cNvPr>
          <p:cNvPicPr>
            <a:picLocks noChangeAspect="1" noChangeArrowheads="1"/>
          </p:cNvPicPr>
          <p:nvPr/>
        </p:nvPicPr>
        <p:blipFill rotWithShape="1">
          <a:blip r:embed="rId2" cstate="screen">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a:ext>
            </a:extLst>
          </a:blip>
          <a:srcRect l="-441"/>
          <a:stretch/>
        </p:blipFill>
        <p:spPr bwMode="auto">
          <a:xfrm>
            <a:off x="1358900" y="3030190"/>
            <a:ext cx="9501809" cy="834887"/>
          </a:xfrm>
          <a:prstGeom prst="rect">
            <a:avLst/>
          </a:prstGeom>
          <a:noFill/>
          <a:ln w="63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ángulo 6">
            <a:extLst>
              <a:ext uri="{FF2B5EF4-FFF2-40B4-BE49-F238E27FC236}">
                <a16:creationId xmlns:a16="http://schemas.microsoft.com/office/drawing/2014/main" id="{44D18417-82FE-4B62-9960-5D6FEA75E5C3}"/>
              </a:ext>
            </a:extLst>
          </p:cNvPr>
          <p:cNvSpPr/>
          <p:nvPr/>
        </p:nvSpPr>
        <p:spPr>
          <a:xfrm>
            <a:off x="6109804" y="4968298"/>
            <a:ext cx="4750905" cy="923330"/>
          </a:xfrm>
          <a:prstGeom prst="rect">
            <a:avLst/>
          </a:prstGeom>
        </p:spPr>
        <p:txBody>
          <a:bodyPr wrap="square">
            <a:spAutoFit/>
          </a:bodyPr>
          <a:lstStyle/>
          <a:p>
            <a:pPr algn="just"/>
            <a:r>
              <a:rPr lang="es-PE" dirty="0">
                <a:solidFill>
                  <a:schemeClr val="tx1">
                    <a:lumMod val="75000"/>
                    <a:lumOff val="25000"/>
                  </a:schemeClr>
                </a:solidFill>
              </a:rPr>
              <a:t>Cuando se generen los documentos, aparecerá el siguiente mensaje y damos “Aceptar”.</a:t>
            </a:r>
          </a:p>
        </p:txBody>
      </p:sp>
      <p:pic>
        <p:nvPicPr>
          <p:cNvPr id="9" name="Imagen 8">
            <a:extLst>
              <a:ext uri="{FF2B5EF4-FFF2-40B4-BE49-F238E27FC236}">
                <a16:creationId xmlns:a16="http://schemas.microsoft.com/office/drawing/2014/main" id="{174FD023-5141-453F-9C02-4C4C3D6F72E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 r="-388"/>
          <a:stretch/>
        </p:blipFill>
        <p:spPr>
          <a:xfrm>
            <a:off x="6109804" y="2798303"/>
            <a:ext cx="4637458" cy="1878952"/>
          </a:xfrm>
          <a:prstGeom prst="rect">
            <a:avLst/>
          </a:prstGeom>
        </p:spPr>
      </p:pic>
      <p:pic>
        <p:nvPicPr>
          <p:cNvPr id="10" name="Imagen 9">
            <a:extLst>
              <a:ext uri="{FF2B5EF4-FFF2-40B4-BE49-F238E27FC236}">
                <a16:creationId xmlns:a16="http://schemas.microsoft.com/office/drawing/2014/main" id="{50403212-754D-4138-9A64-D9A47CEA2930}"/>
              </a:ext>
            </a:extLst>
          </p:cNvPr>
          <p:cNvPicPr>
            <a:picLocks noChangeAspect="1"/>
          </p:cNvPicPr>
          <p:nvPr/>
        </p:nvPicPr>
        <p:blipFill>
          <a:blip r:embed="rId5"/>
          <a:stretch>
            <a:fillRect/>
          </a:stretch>
        </p:blipFill>
        <p:spPr>
          <a:xfrm>
            <a:off x="1149625" y="4489509"/>
            <a:ext cx="4575313" cy="1704071"/>
          </a:xfrm>
          <a:prstGeom prst="rect">
            <a:avLst/>
          </a:prstGeom>
        </p:spPr>
      </p:pic>
    </p:spTree>
    <p:extLst>
      <p:ext uri="{BB962C8B-B14F-4D97-AF65-F5344CB8AC3E}">
        <p14:creationId xmlns:p14="http://schemas.microsoft.com/office/powerpoint/2010/main" val="3321395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9763F817-9415-4C78-A44C-1AFFCA2E7E5D}"/>
              </a:ext>
            </a:extLst>
          </p:cNvPr>
          <p:cNvSpPr>
            <a:spLocks noGrp="1"/>
          </p:cNvSpPr>
          <p:nvPr>
            <p:ph type="sldNum" sz="quarter" idx="12"/>
          </p:nvPr>
        </p:nvSpPr>
        <p:spPr/>
        <p:txBody>
          <a:bodyPr/>
          <a:lstStyle/>
          <a:p>
            <a:fld id="{A3945DB8-8969-4579-9EA6-038FDDAFF65B}" type="slidenum">
              <a:rPr lang="es-PE" smtClean="0"/>
              <a:t>94</a:t>
            </a:fld>
            <a:endParaRPr lang="es-PE"/>
          </a:p>
        </p:txBody>
      </p:sp>
      <p:sp>
        <p:nvSpPr>
          <p:cNvPr id="3" name="Título 2">
            <a:extLst>
              <a:ext uri="{FF2B5EF4-FFF2-40B4-BE49-F238E27FC236}">
                <a16:creationId xmlns:a16="http://schemas.microsoft.com/office/drawing/2014/main" id="{477982EB-4575-4242-9678-B34E94694EC2}"/>
              </a:ext>
            </a:extLst>
          </p:cNvPr>
          <p:cNvSpPr>
            <a:spLocks noGrp="1"/>
          </p:cNvSpPr>
          <p:nvPr>
            <p:ph type="title"/>
          </p:nvPr>
        </p:nvSpPr>
        <p:spPr/>
        <p:txBody>
          <a:bodyPr>
            <a:normAutofit fontScale="90000"/>
          </a:bodyPr>
          <a:lstStyle/>
          <a:p>
            <a:r>
              <a:rPr lang="es-PE" dirty="0"/>
              <a:t>Proceso de venta internet hogar_</a:t>
            </a:r>
          </a:p>
        </p:txBody>
      </p:sp>
      <p:sp>
        <p:nvSpPr>
          <p:cNvPr id="4" name="object 25">
            <a:extLst>
              <a:ext uri="{FF2B5EF4-FFF2-40B4-BE49-F238E27FC236}">
                <a16:creationId xmlns:a16="http://schemas.microsoft.com/office/drawing/2014/main" id="{2D52FAA5-DA2E-4C03-9394-EC26957EB001}"/>
              </a:ext>
            </a:extLst>
          </p:cNvPr>
          <p:cNvSpPr/>
          <p:nvPr/>
        </p:nvSpPr>
        <p:spPr>
          <a:xfrm>
            <a:off x="1786384" y="2173544"/>
            <a:ext cx="2684585" cy="3311632"/>
          </a:xfrm>
          <a:prstGeom prst="rect">
            <a:avLst/>
          </a:prstGeom>
          <a:blipFill>
            <a:blip r:embed="rId2" cstate="print"/>
            <a:stretch>
              <a:fillRect/>
            </a:stretch>
          </a:blipFill>
        </p:spPr>
        <p:txBody>
          <a:bodyPr wrap="square" lIns="0" tIns="0" rIns="0" bIns="0" rtlCol="0">
            <a:noAutofit/>
          </a:bodyPr>
          <a:lstStyle/>
          <a:p>
            <a:endParaRPr/>
          </a:p>
        </p:txBody>
      </p:sp>
      <p:pic>
        <p:nvPicPr>
          <p:cNvPr id="5" name="Picture 2" descr="https://upload.wikimedia.org/wikipedia/commons/thumb/5/50/Yes_Check_Circle.svg/2000px-Yes_Check_Circle.svg.png">
            <a:extLst>
              <a:ext uri="{FF2B5EF4-FFF2-40B4-BE49-F238E27FC236}">
                <a16:creationId xmlns:a16="http://schemas.microsoft.com/office/drawing/2014/main" id="{058FC661-E700-4468-9032-4F4C5506729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94144" y="1535640"/>
            <a:ext cx="423494" cy="423494"/>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212F748D-1A04-4835-9FB6-2052FC172051}"/>
              </a:ext>
            </a:extLst>
          </p:cNvPr>
          <p:cNvSpPr txBox="1"/>
          <p:nvPr/>
        </p:nvSpPr>
        <p:spPr>
          <a:xfrm>
            <a:off x="1569345" y="1525708"/>
            <a:ext cx="9469715" cy="461665"/>
          </a:xfrm>
          <a:prstGeom prst="rect">
            <a:avLst/>
          </a:prstGeom>
          <a:noFill/>
        </p:spPr>
        <p:txBody>
          <a:bodyPr wrap="square" rtlCol="0">
            <a:spAutoFit/>
          </a:bodyPr>
          <a:lstStyle/>
          <a:p>
            <a:r>
              <a:rPr lang="es-PE" sz="2400" dirty="0">
                <a:solidFill>
                  <a:srgbClr val="00B050"/>
                </a:solidFill>
                <a:latin typeface="+mj-lt"/>
                <a:cs typeface="Calibri" panose="020F0502020204030204" pitchFamily="34" charset="0"/>
              </a:rPr>
              <a:t>Anexos y documentos venta internet/</a:t>
            </a:r>
            <a:r>
              <a:rPr lang="es-PE" sz="2400" dirty="0" err="1">
                <a:solidFill>
                  <a:srgbClr val="00B050"/>
                </a:solidFill>
                <a:latin typeface="+mj-lt"/>
                <a:cs typeface="Calibri" panose="020F0502020204030204" pitchFamily="34" charset="0"/>
              </a:rPr>
              <a:t>duo</a:t>
            </a:r>
            <a:r>
              <a:rPr lang="es-PE" sz="2400" dirty="0">
                <a:solidFill>
                  <a:srgbClr val="00B050"/>
                </a:solidFill>
                <a:latin typeface="+mj-lt"/>
                <a:cs typeface="Calibri" panose="020F0502020204030204" pitchFamily="34" charset="0"/>
              </a:rPr>
              <a:t> hogar – firma manual</a:t>
            </a:r>
          </a:p>
        </p:txBody>
      </p:sp>
      <p:sp>
        <p:nvSpPr>
          <p:cNvPr id="7" name="Rectángulo 6">
            <a:extLst>
              <a:ext uri="{FF2B5EF4-FFF2-40B4-BE49-F238E27FC236}">
                <a16:creationId xmlns:a16="http://schemas.microsoft.com/office/drawing/2014/main" id="{C8507295-C98D-4735-897E-FB6F33F65ADE}"/>
              </a:ext>
            </a:extLst>
          </p:cNvPr>
          <p:cNvSpPr/>
          <p:nvPr/>
        </p:nvSpPr>
        <p:spPr>
          <a:xfrm>
            <a:off x="5165133" y="2260051"/>
            <a:ext cx="5736654" cy="2554545"/>
          </a:xfrm>
          <a:prstGeom prst="rect">
            <a:avLst/>
          </a:prstGeom>
        </p:spPr>
        <p:txBody>
          <a:bodyPr wrap="square">
            <a:spAutoFit/>
          </a:bodyPr>
          <a:lstStyle/>
          <a:p>
            <a:pPr marL="285750" indent="-285750">
              <a:buClr>
                <a:srgbClr val="00B050"/>
              </a:buClr>
              <a:buFont typeface="Wingdings" panose="05000000000000000000" pitchFamily="2" charset="2"/>
              <a:buChar char="ü"/>
            </a:pPr>
            <a:r>
              <a:rPr lang="es-PE" sz="2000" dirty="0"/>
              <a:t>Anexo 1 – Solicitud de acceso postpago</a:t>
            </a:r>
          </a:p>
          <a:p>
            <a:pPr marL="285750" indent="-285750">
              <a:buClr>
                <a:srgbClr val="00B050"/>
              </a:buClr>
              <a:buFont typeface="Wingdings" panose="05000000000000000000" pitchFamily="2" charset="2"/>
              <a:buChar char="ü"/>
            </a:pPr>
            <a:r>
              <a:rPr lang="es-PE" sz="2000" dirty="0"/>
              <a:t>Anexo 145 – Contrato de prestación del servicio internet fijo postpago y telefonía fija prepago – inalámbricos.</a:t>
            </a:r>
          </a:p>
          <a:p>
            <a:pPr marL="285750" indent="-285750">
              <a:buClr>
                <a:srgbClr val="00B050"/>
              </a:buClr>
              <a:buFont typeface="Wingdings" panose="05000000000000000000" pitchFamily="2" charset="2"/>
              <a:buChar char="ü"/>
            </a:pPr>
            <a:r>
              <a:rPr lang="es-PE" sz="2000" dirty="0"/>
              <a:t>Anexo 138 – Características planes Telefonía fija prepago (solo en venta de pack hogar)</a:t>
            </a:r>
          </a:p>
          <a:p>
            <a:pPr marL="285750" indent="-285750">
              <a:buClr>
                <a:srgbClr val="00B050"/>
              </a:buClr>
              <a:buFont typeface="Wingdings" panose="05000000000000000000" pitchFamily="2" charset="2"/>
              <a:buChar char="ü"/>
            </a:pPr>
            <a:r>
              <a:rPr lang="es-PE" sz="2000" dirty="0"/>
              <a:t>Copia DNI</a:t>
            </a:r>
          </a:p>
          <a:p>
            <a:pPr marL="285750" indent="-285750">
              <a:buClr>
                <a:srgbClr val="00B050"/>
              </a:buClr>
              <a:buFont typeface="Wingdings" panose="05000000000000000000" pitchFamily="2" charset="2"/>
              <a:buChar char="ü"/>
            </a:pPr>
            <a:r>
              <a:rPr lang="es-PE" sz="2000" dirty="0"/>
              <a:t>Anexo 50 (Solo en el caso de Portabilidad)</a:t>
            </a:r>
          </a:p>
        </p:txBody>
      </p:sp>
      <p:sp>
        <p:nvSpPr>
          <p:cNvPr id="8" name="Rectángulo 7">
            <a:extLst>
              <a:ext uri="{FF2B5EF4-FFF2-40B4-BE49-F238E27FC236}">
                <a16:creationId xmlns:a16="http://schemas.microsoft.com/office/drawing/2014/main" id="{B68F472A-1D68-43CF-AD2F-61951B5610CE}"/>
              </a:ext>
            </a:extLst>
          </p:cNvPr>
          <p:cNvSpPr/>
          <p:nvPr/>
        </p:nvSpPr>
        <p:spPr>
          <a:xfrm>
            <a:off x="5472502" y="4844340"/>
            <a:ext cx="5121915" cy="369332"/>
          </a:xfrm>
          <a:prstGeom prst="rect">
            <a:avLst/>
          </a:prstGeom>
        </p:spPr>
        <p:txBody>
          <a:bodyPr wrap="none">
            <a:spAutoFit/>
          </a:bodyPr>
          <a:lstStyle/>
          <a:p>
            <a:r>
              <a:rPr lang="es-PE" b="1" i="1" dirty="0">
                <a:solidFill>
                  <a:srgbClr val="0070C0"/>
                </a:solidFill>
              </a:rPr>
              <a:t>Nota: en la carpeta adjuntamos la copia legal</a:t>
            </a:r>
          </a:p>
        </p:txBody>
      </p:sp>
      <p:sp>
        <p:nvSpPr>
          <p:cNvPr id="9" name="object 3">
            <a:extLst>
              <a:ext uri="{FF2B5EF4-FFF2-40B4-BE49-F238E27FC236}">
                <a16:creationId xmlns:a16="http://schemas.microsoft.com/office/drawing/2014/main" id="{3A8158AE-F389-42EE-BC86-6C680FD168F5}"/>
              </a:ext>
            </a:extLst>
          </p:cNvPr>
          <p:cNvSpPr txBox="1"/>
          <p:nvPr/>
        </p:nvSpPr>
        <p:spPr>
          <a:xfrm>
            <a:off x="244700" y="5757854"/>
            <a:ext cx="11372044" cy="543560"/>
          </a:xfrm>
          <a:prstGeom prst="rect">
            <a:avLst/>
          </a:prstGeom>
        </p:spPr>
        <p:txBody>
          <a:bodyPr wrap="square" lIns="0" tIns="0" rIns="0" bIns="0" rtlCol="0">
            <a:noAutofit/>
          </a:bodyPr>
          <a:lstStyle/>
          <a:p>
            <a:pPr marL="84581" marR="94004" algn="ctr">
              <a:lnSpc>
                <a:spcPts val="1320"/>
              </a:lnSpc>
              <a:spcBef>
                <a:spcPts val="66"/>
              </a:spcBef>
            </a:pPr>
            <a:r>
              <a:rPr sz="2000" b="1" spc="54" baseline="2275" dirty="0">
                <a:latin typeface="Calibri"/>
                <a:cs typeface="Calibri"/>
              </a:rPr>
              <a:t>“</a:t>
            </a:r>
            <a:r>
              <a:rPr sz="2000" b="1" spc="-100" baseline="2275" dirty="0">
                <a:latin typeface="Calibri"/>
                <a:cs typeface="Calibri"/>
              </a:rPr>
              <a:t>T</a:t>
            </a:r>
            <a:r>
              <a:rPr sz="2000" b="1" spc="0" baseline="2275" dirty="0">
                <a:latin typeface="Calibri"/>
                <a:cs typeface="Calibri"/>
              </a:rPr>
              <a:t>o</a:t>
            </a:r>
            <a:r>
              <a:rPr sz="2000" b="1" spc="4" baseline="2275" dirty="0">
                <a:latin typeface="Calibri"/>
                <a:cs typeface="Calibri"/>
              </a:rPr>
              <a:t>d</a:t>
            </a:r>
            <a:r>
              <a:rPr sz="2000" b="1" spc="0" baseline="2275" dirty="0">
                <a:latin typeface="Calibri"/>
                <a:cs typeface="Calibri"/>
              </a:rPr>
              <a:t>a </a:t>
            </a:r>
            <a:r>
              <a:rPr sz="2000" b="1" spc="-14" baseline="2275" dirty="0">
                <a:latin typeface="Calibri"/>
                <a:cs typeface="Calibri"/>
              </a:rPr>
              <a:t>v</a:t>
            </a:r>
            <a:r>
              <a:rPr sz="2000" b="1" spc="-4" baseline="2275" dirty="0">
                <a:latin typeface="Calibri"/>
                <a:cs typeface="Calibri"/>
              </a:rPr>
              <a:t>e</a:t>
            </a:r>
            <a:r>
              <a:rPr sz="2000" b="1" spc="-9" baseline="2275" dirty="0">
                <a:latin typeface="Calibri"/>
                <a:cs typeface="Calibri"/>
              </a:rPr>
              <a:t>nt</a:t>
            </a:r>
            <a:r>
              <a:rPr sz="2000" b="1" spc="0" baseline="2275" dirty="0">
                <a:latin typeface="Calibri"/>
                <a:cs typeface="Calibri"/>
              </a:rPr>
              <a:t>a</a:t>
            </a:r>
            <a:r>
              <a:rPr sz="2000" b="1" spc="-9" baseline="2275" dirty="0">
                <a:latin typeface="Calibri"/>
                <a:cs typeface="Calibri"/>
              </a:rPr>
              <a:t> </a:t>
            </a:r>
            <a:r>
              <a:rPr sz="2000" b="1" spc="0" baseline="2275" dirty="0">
                <a:latin typeface="Calibri"/>
                <a:cs typeface="Calibri"/>
              </a:rPr>
              <a:t>que</a:t>
            </a:r>
            <a:r>
              <a:rPr sz="2000" b="1" spc="9" baseline="2275" dirty="0">
                <a:latin typeface="Calibri"/>
                <a:cs typeface="Calibri"/>
              </a:rPr>
              <a:t> </a:t>
            </a:r>
            <a:r>
              <a:rPr sz="2000" b="1" spc="0" baseline="2275" dirty="0">
                <a:latin typeface="Calibri"/>
                <a:cs typeface="Calibri"/>
              </a:rPr>
              <a:t>se</a:t>
            </a:r>
            <a:r>
              <a:rPr sz="2000" b="1" spc="-9" baseline="2275" dirty="0">
                <a:latin typeface="Calibri"/>
                <a:cs typeface="Calibri"/>
              </a:rPr>
              <a:t> </a:t>
            </a:r>
            <a:r>
              <a:rPr sz="2000" b="1" spc="-4" baseline="2275" dirty="0">
                <a:latin typeface="Calibri"/>
                <a:cs typeface="Calibri"/>
              </a:rPr>
              <a:t>rea</a:t>
            </a:r>
            <a:r>
              <a:rPr sz="2000" b="1" spc="4" baseline="2275" dirty="0">
                <a:latin typeface="Calibri"/>
                <a:cs typeface="Calibri"/>
              </a:rPr>
              <a:t>li</a:t>
            </a:r>
            <a:r>
              <a:rPr sz="2000" b="1" spc="0" baseline="2275" dirty="0">
                <a:latin typeface="Calibri"/>
                <a:cs typeface="Calibri"/>
              </a:rPr>
              <a:t>ce</a:t>
            </a:r>
            <a:r>
              <a:rPr sz="2000" b="1" spc="-9" baseline="2275" dirty="0">
                <a:latin typeface="Calibri"/>
                <a:cs typeface="Calibri"/>
              </a:rPr>
              <a:t> </a:t>
            </a:r>
            <a:r>
              <a:rPr sz="2000" b="1" spc="0" baseline="2275" dirty="0">
                <a:latin typeface="Calibri"/>
                <a:cs typeface="Calibri"/>
              </a:rPr>
              <a:t>c</a:t>
            </a:r>
            <a:r>
              <a:rPr sz="2000" b="1" spc="4" baseline="2275" dirty="0">
                <a:latin typeface="Calibri"/>
                <a:cs typeface="Calibri"/>
              </a:rPr>
              <a:t>o</a:t>
            </a:r>
            <a:r>
              <a:rPr sz="2000" b="1" spc="-4" baseline="2275" dirty="0">
                <a:latin typeface="Calibri"/>
                <a:cs typeface="Calibri"/>
              </a:rPr>
              <a:t>m</a:t>
            </a:r>
            <a:r>
              <a:rPr sz="2000" b="1" spc="0" baseline="2275" dirty="0">
                <a:latin typeface="Calibri"/>
                <a:cs typeface="Calibri"/>
              </a:rPr>
              <a:t>o</a:t>
            </a:r>
            <a:r>
              <a:rPr sz="2000" b="1" spc="4" baseline="2275" dirty="0">
                <a:latin typeface="Calibri"/>
                <a:cs typeface="Calibri"/>
              </a:rPr>
              <a:t> </a:t>
            </a:r>
            <a:r>
              <a:rPr sz="2000" b="1" spc="0" baseline="2275" dirty="0">
                <a:latin typeface="Calibri"/>
                <a:cs typeface="Calibri"/>
              </a:rPr>
              <a:t>D</a:t>
            </a:r>
            <a:r>
              <a:rPr sz="2000" b="1" spc="-4" baseline="2275" dirty="0">
                <a:latin typeface="Calibri"/>
                <a:cs typeface="Calibri"/>
              </a:rPr>
              <a:t>U</a:t>
            </a:r>
            <a:r>
              <a:rPr sz="2000" b="1" spc="0" baseline="2275" dirty="0">
                <a:latin typeface="Calibri"/>
                <a:cs typeface="Calibri"/>
              </a:rPr>
              <a:t>O</a:t>
            </a:r>
            <a:r>
              <a:rPr sz="2000" b="1" spc="19" baseline="2275" dirty="0">
                <a:latin typeface="Calibri"/>
                <a:cs typeface="Calibri"/>
              </a:rPr>
              <a:t> </a:t>
            </a:r>
            <a:r>
              <a:rPr sz="2000" b="1" spc="0" baseline="2275" dirty="0">
                <a:latin typeface="Calibri"/>
                <a:cs typeface="Calibri"/>
              </a:rPr>
              <a:t>o</a:t>
            </a:r>
            <a:r>
              <a:rPr sz="2000" b="1" spc="4" baseline="2275" dirty="0">
                <a:latin typeface="Calibri"/>
                <a:cs typeface="Calibri"/>
              </a:rPr>
              <a:t> </a:t>
            </a:r>
            <a:r>
              <a:rPr sz="2000" b="1" spc="-84" baseline="2275" dirty="0">
                <a:latin typeface="Calibri"/>
                <a:cs typeface="Calibri"/>
              </a:rPr>
              <a:t>P</a:t>
            </a:r>
            <a:r>
              <a:rPr sz="2000" b="1" spc="-4" baseline="2275" dirty="0">
                <a:latin typeface="Calibri"/>
                <a:cs typeface="Calibri"/>
              </a:rPr>
              <a:t>A</a:t>
            </a:r>
            <a:r>
              <a:rPr sz="2000" b="1" spc="0" baseline="2275" dirty="0">
                <a:latin typeface="Calibri"/>
                <a:cs typeface="Calibri"/>
              </a:rPr>
              <a:t>CK</a:t>
            </a:r>
            <a:r>
              <a:rPr sz="2000" b="1" spc="-4" baseline="2275" dirty="0">
                <a:latin typeface="Calibri"/>
                <a:cs typeface="Calibri"/>
              </a:rPr>
              <a:t> </a:t>
            </a:r>
            <a:r>
              <a:rPr sz="2000" b="1" spc="0" baseline="2275" dirty="0">
                <a:latin typeface="Calibri"/>
                <a:cs typeface="Calibri"/>
              </a:rPr>
              <a:t>HOG</a:t>
            </a:r>
            <a:r>
              <a:rPr sz="2000" b="1" spc="4" baseline="2275" dirty="0">
                <a:latin typeface="Calibri"/>
                <a:cs typeface="Calibri"/>
              </a:rPr>
              <a:t>A</a:t>
            </a:r>
            <a:r>
              <a:rPr sz="2000" b="1" spc="-4" baseline="2275" dirty="0">
                <a:latin typeface="Calibri"/>
                <a:cs typeface="Calibri"/>
              </a:rPr>
              <a:t>R</a:t>
            </a:r>
            <a:r>
              <a:rPr sz="2000" b="1" spc="0" baseline="2275" dirty="0">
                <a:latin typeface="Calibri"/>
                <a:cs typeface="Calibri"/>
              </a:rPr>
              <a:t>,</a:t>
            </a:r>
            <a:r>
              <a:rPr sz="2000" b="1" spc="4" baseline="2275" dirty="0">
                <a:latin typeface="Calibri"/>
                <a:cs typeface="Calibri"/>
              </a:rPr>
              <a:t> </a:t>
            </a:r>
            <a:r>
              <a:rPr sz="2000" b="1" spc="-4" baseline="2275" dirty="0">
                <a:latin typeface="Calibri"/>
                <a:cs typeface="Calibri"/>
              </a:rPr>
              <a:t>e</a:t>
            </a:r>
            <a:r>
              <a:rPr sz="2000" b="1" spc="0" baseline="2275" dirty="0">
                <a:latin typeface="Calibri"/>
                <a:cs typeface="Calibri"/>
              </a:rPr>
              <a:t>n</a:t>
            </a:r>
            <a:r>
              <a:rPr sz="2000" b="1" spc="4" baseline="2275" dirty="0">
                <a:latin typeface="Calibri"/>
                <a:cs typeface="Calibri"/>
              </a:rPr>
              <a:t> </a:t>
            </a:r>
            <a:r>
              <a:rPr sz="2000" b="1" spc="0" baseline="2275" dirty="0">
                <a:latin typeface="Calibri"/>
                <a:cs typeface="Calibri"/>
              </a:rPr>
              <a:t>do</a:t>
            </a:r>
            <a:r>
              <a:rPr sz="2000" b="1" spc="4" baseline="2275" dirty="0">
                <a:latin typeface="Calibri"/>
                <a:cs typeface="Calibri"/>
              </a:rPr>
              <a:t>n</a:t>
            </a:r>
            <a:r>
              <a:rPr sz="2000" b="1" spc="0" baseline="2275" dirty="0">
                <a:latin typeface="Calibri"/>
                <a:cs typeface="Calibri"/>
              </a:rPr>
              <a:t>de</a:t>
            </a:r>
            <a:r>
              <a:rPr sz="2000" b="1" spc="9" baseline="2275" dirty="0">
                <a:latin typeface="Calibri"/>
                <a:cs typeface="Calibri"/>
              </a:rPr>
              <a:t> </a:t>
            </a:r>
            <a:r>
              <a:rPr sz="2000" b="1" spc="4" baseline="2275" dirty="0">
                <a:latin typeface="Calibri"/>
                <a:cs typeface="Calibri"/>
              </a:rPr>
              <a:t>i</a:t>
            </a:r>
            <a:r>
              <a:rPr sz="2000" b="1" spc="-9" baseline="2275" dirty="0">
                <a:latin typeface="Calibri"/>
                <a:cs typeface="Calibri"/>
              </a:rPr>
              <a:t>nt</a:t>
            </a:r>
            <a:r>
              <a:rPr sz="2000" b="1" spc="-4" baseline="2275" dirty="0">
                <a:latin typeface="Calibri"/>
                <a:cs typeface="Calibri"/>
              </a:rPr>
              <a:t>e</a:t>
            </a:r>
            <a:r>
              <a:rPr sz="2000" b="1" spc="14" baseline="2275" dirty="0">
                <a:latin typeface="Calibri"/>
                <a:cs typeface="Calibri"/>
              </a:rPr>
              <a:t>r</a:t>
            </a:r>
            <a:r>
              <a:rPr sz="2000" b="1" spc="-14" baseline="2275" dirty="0">
                <a:latin typeface="Calibri"/>
                <a:cs typeface="Calibri"/>
              </a:rPr>
              <a:t>v</a:t>
            </a:r>
            <a:r>
              <a:rPr sz="2000" b="1" spc="-4" baseline="2275" dirty="0">
                <a:latin typeface="Calibri"/>
                <a:cs typeface="Calibri"/>
              </a:rPr>
              <a:t>e</a:t>
            </a:r>
            <a:r>
              <a:rPr sz="2000" b="1" spc="0" baseline="2275" dirty="0">
                <a:latin typeface="Calibri"/>
                <a:cs typeface="Calibri"/>
              </a:rPr>
              <a:t>n</a:t>
            </a:r>
            <a:r>
              <a:rPr sz="2000" b="1" spc="-29" baseline="2275" dirty="0">
                <a:latin typeface="Calibri"/>
                <a:cs typeface="Calibri"/>
              </a:rPr>
              <a:t>g</a:t>
            </a:r>
            <a:r>
              <a:rPr sz="2000" b="1" spc="-4" baseline="2275" dirty="0">
                <a:latin typeface="Calibri"/>
                <a:cs typeface="Calibri"/>
              </a:rPr>
              <a:t>a</a:t>
            </a:r>
            <a:r>
              <a:rPr sz="2000" b="1" spc="0" baseline="2275" dirty="0">
                <a:latin typeface="Calibri"/>
                <a:cs typeface="Calibri"/>
              </a:rPr>
              <a:t>n</a:t>
            </a:r>
            <a:r>
              <a:rPr sz="2000" b="1" spc="4" baseline="2275" dirty="0">
                <a:latin typeface="Calibri"/>
                <a:cs typeface="Calibri"/>
              </a:rPr>
              <a:t> </a:t>
            </a:r>
            <a:r>
              <a:rPr sz="2000" b="1" spc="0" baseline="2275" dirty="0">
                <a:latin typeface="Calibri"/>
                <a:cs typeface="Calibri"/>
              </a:rPr>
              <a:t>2</a:t>
            </a:r>
            <a:r>
              <a:rPr sz="2000" b="1" spc="4" baseline="2275" dirty="0">
                <a:latin typeface="Calibri"/>
                <a:cs typeface="Calibri"/>
              </a:rPr>
              <a:t> </a:t>
            </a:r>
            <a:r>
              <a:rPr sz="2000" b="1" spc="-14" baseline="2275" dirty="0">
                <a:latin typeface="Calibri"/>
                <a:cs typeface="Calibri"/>
              </a:rPr>
              <a:t>v</a:t>
            </a:r>
            <a:r>
              <a:rPr sz="2000" b="1" spc="-4" baseline="2275" dirty="0">
                <a:latin typeface="Calibri"/>
                <a:cs typeface="Calibri"/>
              </a:rPr>
              <a:t>e</a:t>
            </a:r>
            <a:r>
              <a:rPr sz="2000" b="1" spc="-9" baseline="2275" dirty="0">
                <a:latin typeface="Calibri"/>
                <a:cs typeface="Calibri"/>
              </a:rPr>
              <a:t>nt</a:t>
            </a:r>
            <a:r>
              <a:rPr sz="2000" b="1" spc="-4" baseline="2275" dirty="0">
                <a:latin typeface="Calibri"/>
                <a:cs typeface="Calibri"/>
              </a:rPr>
              <a:t>a</a:t>
            </a:r>
            <a:r>
              <a:rPr sz="2000" b="1" spc="0" baseline="2275" dirty="0">
                <a:latin typeface="Calibri"/>
                <a:cs typeface="Calibri"/>
              </a:rPr>
              <a:t>s</a:t>
            </a:r>
            <a:r>
              <a:rPr sz="2000" b="1" spc="-4" baseline="2275" dirty="0">
                <a:latin typeface="Calibri"/>
                <a:cs typeface="Calibri"/>
              </a:rPr>
              <a:t> </a:t>
            </a:r>
            <a:r>
              <a:rPr sz="2000" b="1" spc="0" baseline="2275" dirty="0">
                <a:latin typeface="Calibri"/>
                <a:cs typeface="Calibri"/>
              </a:rPr>
              <a:t>(</a:t>
            </a:r>
            <a:r>
              <a:rPr sz="2000" b="1" spc="-4" baseline="2275" dirty="0">
                <a:latin typeface="Calibri"/>
                <a:cs typeface="Calibri"/>
              </a:rPr>
              <a:t>Pre</a:t>
            </a:r>
            <a:r>
              <a:rPr sz="2000" b="1" spc="0" baseline="2275" dirty="0">
                <a:latin typeface="Calibri"/>
                <a:cs typeface="Calibri"/>
              </a:rPr>
              <a:t>p</a:t>
            </a:r>
            <a:r>
              <a:rPr sz="2000" b="1" spc="-4" baseline="2275" dirty="0">
                <a:latin typeface="Calibri"/>
                <a:cs typeface="Calibri"/>
              </a:rPr>
              <a:t>a</a:t>
            </a:r>
            <a:r>
              <a:rPr sz="2000" b="1" spc="-14" baseline="2275" dirty="0">
                <a:latin typeface="Calibri"/>
                <a:cs typeface="Calibri"/>
              </a:rPr>
              <a:t>g</a:t>
            </a:r>
            <a:r>
              <a:rPr sz="2000" b="1" spc="0" baseline="2275" dirty="0">
                <a:latin typeface="Calibri"/>
                <a:cs typeface="Calibri"/>
              </a:rPr>
              <a:t>o</a:t>
            </a:r>
            <a:r>
              <a:rPr sz="2000" b="1" spc="19" baseline="2275" dirty="0">
                <a:latin typeface="Calibri"/>
                <a:cs typeface="Calibri"/>
              </a:rPr>
              <a:t> </a:t>
            </a:r>
            <a:r>
              <a:rPr sz="2000" b="1" spc="0" baseline="2275" dirty="0">
                <a:latin typeface="Calibri"/>
                <a:cs typeface="Calibri"/>
              </a:rPr>
              <a:t>y</a:t>
            </a:r>
            <a:r>
              <a:rPr sz="2000" b="1" spc="-9" baseline="2275" dirty="0">
                <a:latin typeface="Calibri"/>
                <a:cs typeface="Calibri"/>
              </a:rPr>
              <a:t> </a:t>
            </a:r>
            <a:r>
              <a:rPr sz="2000" b="1" spc="-25" baseline="2275" dirty="0">
                <a:latin typeface="Calibri"/>
                <a:cs typeface="Calibri"/>
              </a:rPr>
              <a:t>P</a:t>
            </a:r>
            <a:r>
              <a:rPr sz="2000" b="1" spc="0" baseline="2275" dirty="0">
                <a:latin typeface="Calibri"/>
                <a:cs typeface="Calibri"/>
              </a:rPr>
              <a:t>o</a:t>
            </a:r>
            <a:r>
              <a:rPr sz="2000" b="1" spc="-9" baseline="2275" dirty="0">
                <a:latin typeface="Calibri"/>
                <a:cs typeface="Calibri"/>
              </a:rPr>
              <a:t>s</a:t>
            </a:r>
            <a:r>
              <a:rPr sz="2000" b="1" spc="44" baseline="2275" dirty="0">
                <a:latin typeface="Calibri"/>
                <a:cs typeface="Calibri"/>
              </a:rPr>
              <a:t>t</a:t>
            </a:r>
            <a:r>
              <a:rPr sz="2000" b="1" spc="4" baseline="2275" dirty="0">
                <a:latin typeface="Calibri"/>
                <a:cs typeface="Calibri"/>
              </a:rPr>
              <a:t>-p</a:t>
            </a:r>
            <a:r>
              <a:rPr sz="2000" b="1" spc="-4" baseline="2275" dirty="0">
                <a:latin typeface="Calibri"/>
                <a:cs typeface="Calibri"/>
              </a:rPr>
              <a:t>a</a:t>
            </a:r>
            <a:r>
              <a:rPr sz="2000" b="1" spc="-14" baseline="2275" dirty="0">
                <a:latin typeface="Calibri"/>
                <a:cs typeface="Calibri"/>
              </a:rPr>
              <a:t>g</a:t>
            </a:r>
            <a:r>
              <a:rPr sz="2000" b="1" spc="0" baseline="2275" dirty="0">
                <a:latin typeface="Calibri"/>
                <a:cs typeface="Calibri"/>
              </a:rPr>
              <a:t>o)</a:t>
            </a:r>
            <a:r>
              <a:rPr sz="2000" b="1" spc="4" baseline="2275" dirty="0">
                <a:latin typeface="Calibri"/>
                <a:cs typeface="Calibri"/>
              </a:rPr>
              <a:t> d</a:t>
            </a:r>
            <a:r>
              <a:rPr sz="2000" b="1" spc="-4" baseline="2275" dirty="0">
                <a:latin typeface="Calibri"/>
                <a:cs typeface="Calibri"/>
              </a:rPr>
              <a:t>e</a:t>
            </a:r>
            <a:r>
              <a:rPr sz="2000" b="1" spc="4" baseline="2275" dirty="0">
                <a:latin typeface="Calibri"/>
                <a:cs typeface="Calibri"/>
              </a:rPr>
              <a:t>b</a:t>
            </a:r>
            <a:r>
              <a:rPr sz="2000" b="1" spc="-4" baseline="2275" dirty="0">
                <a:latin typeface="Calibri"/>
                <a:cs typeface="Calibri"/>
              </a:rPr>
              <a:t>e</a:t>
            </a:r>
            <a:r>
              <a:rPr sz="2000" b="1" spc="-19" baseline="2275" dirty="0">
                <a:latin typeface="Calibri"/>
                <a:cs typeface="Calibri"/>
              </a:rPr>
              <a:t>r</a:t>
            </a:r>
            <a:r>
              <a:rPr sz="2000" b="1" spc="-4" baseline="2275" dirty="0">
                <a:latin typeface="Calibri"/>
                <a:cs typeface="Calibri"/>
              </a:rPr>
              <a:t>á</a:t>
            </a:r>
            <a:r>
              <a:rPr sz="2000" b="1" spc="0" baseline="2275" dirty="0">
                <a:latin typeface="Calibri"/>
                <a:cs typeface="Calibri"/>
              </a:rPr>
              <a:t>n</a:t>
            </a:r>
            <a:r>
              <a:rPr sz="2000" b="1" spc="4" baseline="2275" dirty="0">
                <a:latin typeface="Calibri"/>
                <a:cs typeface="Calibri"/>
              </a:rPr>
              <a:t> d</a:t>
            </a:r>
            <a:r>
              <a:rPr sz="2000" b="1" spc="0" baseline="2275" dirty="0">
                <a:latin typeface="Calibri"/>
                <a:cs typeface="Calibri"/>
              </a:rPr>
              <a:t>e </a:t>
            </a:r>
            <a:r>
              <a:rPr sz="2000" b="1" spc="-4" baseline="2275" dirty="0">
                <a:latin typeface="Calibri"/>
                <a:cs typeface="Calibri"/>
              </a:rPr>
              <a:t>e</a:t>
            </a:r>
            <a:r>
              <a:rPr sz="2000" b="1" spc="-9" baseline="2275" dirty="0">
                <a:latin typeface="Calibri"/>
                <a:cs typeface="Calibri"/>
              </a:rPr>
              <a:t>n</a:t>
            </a:r>
            <a:r>
              <a:rPr sz="2000" b="1" spc="0" baseline="2275" dirty="0">
                <a:latin typeface="Calibri"/>
                <a:cs typeface="Calibri"/>
              </a:rPr>
              <a:t>tr</a:t>
            </a:r>
            <a:r>
              <a:rPr sz="2000" b="1" spc="-4" baseline="2275" dirty="0">
                <a:latin typeface="Calibri"/>
                <a:cs typeface="Calibri"/>
              </a:rPr>
              <a:t>e</a:t>
            </a:r>
            <a:r>
              <a:rPr sz="2000" b="1" spc="-29" baseline="2275" dirty="0">
                <a:latin typeface="Calibri"/>
                <a:cs typeface="Calibri"/>
              </a:rPr>
              <a:t>g</a:t>
            </a:r>
            <a:r>
              <a:rPr sz="2000" b="1" spc="-4" baseline="2275" dirty="0">
                <a:latin typeface="Calibri"/>
                <a:cs typeface="Calibri"/>
              </a:rPr>
              <a:t>ar</a:t>
            </a:r>
            <a:r>
              <a:rPr sz="2000" b="1" spc="0" baseline="2275" dirty="0">
                <a:latin typeface="Calibri"/>
                <a:cs typeface="Calibri"/>
              </a:rPr>
              <a:t>se</a:t>
            </a:r>
            <a:r>
              <a:rPr sz="2000" b="1" spc="-9" baseline="2275" dirty="0">
                <a:latin typeface="Calibri"/>
                <a:cs typeface="Calibri"/>
              </a:rPr>
              <a:t> </a:t>
            </a:r>
            <a:r>
              <a:rPr sz="2000" b="1" spc="-4" baseline="2275" dirty="0">
                <a:latin typeface="Calibri"/>
                <a:cs typeface="Calibri"/>
              </a:rPr>
              <a:t>e</a:t>
            </a:r>
            <a:r>
              <a:rPr sz="2000" b="1" spc="0" baseline="2275" dirty="0">
                <a:latin typeface="Calibri"/>
                <a:cs typeface="Calibri"/>
              </a:rPr>
              <a:t>n</a:t>
            </a:r>
            <a:r>
              <a:rPr sz="2000" b="1" spc="4" baseline="2275" dirty="0">
                <a:latin typeface="Calibri"/>
                <a:cs typeface="Calibri"/>
              </a:rPr>
              <a:t> </a:t>
            </a:r>
            <a:r>
              <a:rPr sz="2000" b="1" spc="19" baseline="2275" dirty="0">
                <a:latin typeface="Calibri"/>
                <a:cs typeface="Calibri"/>
              </a:rPr>
              <a:t>u</a:t>
            </a:r>
            <a:r>
              <a:rPr sz="2000" b="1" spc="4" baseline="2275" dirty="0">
                <a:latin typeface="Calibri"/>
                <a:cs typeface="Calibri"/>
              </a:rPr>
              <a:t>n</a:t>
            </a:r>
            <a:r>
              <a:rPr sz="2000" b="1" spc="0" baseline="2275" dirty="0">
                <a:latin typeface="Calibri"/>
                <a:cs typeface="Calibri"/>
              </a:rPr>
              <a:t>a s</a:t>
            </a:r>
            <a:r>
              <a:rPr sz="2000" b="1" spc="4" baseline="2275" dirty="0">
                <a:latin typeface="Calibri"/>
                <a:cs typeface="Calibri"/>
              </a:rPr>
              <a:t>ol</a:t>
            </a:r>
            <a:r>
              <a:rPr sz="2000" b="1" spc="0" baseline="2275" dirty="0">
                <a:latin typeface="Calibri"/>
                <a:cs typeface="Calibri"/>
              </a:rPr>
              <a:t>a</a:t>
            </a:r>
            <a:r>
              <a:rPr sz="2000" b="1" spc="4" baseline="2275" dirty="0">
                <a:latin typeface="Calibri"/>
                <a:cs typeface="Calibri"/>
              </a:rPr>
              <a:t> </a:t>
            </a:r>
            <a:r>
              <a:rPr sz="2000" b="1" u="sng" spc="-9" baseline="2275" dirty="0">
                <a:latin typeface="Calibri"/>
                <a:cs typeface="Calibri"/>
              </a:rPr>
              <a:t>c</a:t>
            </a:r>
            <a:r>
              <a:rPr sz="2000" b="1" u="sng" spc="-4" baseline="2275" dirty="0">
                <a:latin typeface="Calibri"/>
                <a:cs typeface="Calibri"/>
              </a:rPr>
              <a:t>a</a:t>
            </a:r>
            <a:r>
              <a:rPr sz="2000" b="1" u="sng" spc="4" baseline="2275" dirty="0">
                <a:latin typeface="Calibri"/>
                <a:cs typeface="Calibri"/>
              </a:rPr>
              <a:t>rp</a:t>
            </a:r>
            <a:r>
              <a:rPr sz="2000" b="1" u="sng" spc="-14" baseline="2275" dirty="0">
                <a:latin typeface="Calibri"/>
                <a:cs typeface="Calibri"/>
              </a:rPr>
              <a:t>e</a:t>
            </a:r>
            <a:r>
              <a:rPr sz="2000" b="1" u="sng" spc="-9" baseline="2275" dirty="0">
                <a:latin typeface="Calibri"/>
                <a:cs typeface="Calibri"/>
              </a:rPr>
              <a:t>t</a:t>
            </a:r>
            <a:r>
              <a:rPr sz="2000" b="1" u="sng" spc="0" baseline="2275" dirty="0">
                <a:latin typeface="Calibri"/>
                <a:cs typeface="Calibri"/>
              </a:rPr>
              <a:t>a</a:t>
            </a:r>
            <a:endParaRPr sz="1400" dirty="0">
              <a:latin typeface="Calibri"/>
              <a:cs typeface="Calibri"/>
            </a:endParaRPr>
          </a:p>
          <a:p>
            <a:pPr algn="ctr">
              <a:lnSpc>
                <a:spcPts val="1440"/>
              </a:lnSpc>
              <a:spcBef>
                <a:spcPts val="6"/>
              </a:spcBef>
            </a:pPr>
            <a:r>
              <a:rPr sz="2000" b="1" u="sng" spc="0" baseline="2275" dirty="0">
                <a:latin typeface="Calibri"/>
                <a:cs typeface="Calibri"/>
              </a:rPr>
              <a:t>(</a:t>
            </a:r>
            <a:r>
              <a:rPr sz="2000" b="1" u="sng" spc="-29" baseline="2275" dirty="0">
                <a:latin typeface="Calibri"/>
                <a:cs typeface="Calibri"/>
              </a:rPr>
              <a:t>P</a:t>
            </a:r>
            <a:r>
              <a:rPr sz="2000" b="1" u="sng" spc="0" baseline="2275" dirty="0">
                <a:latin typeface="Calibri"/>
                <a:cs typeface="Calibri"/>
              </a:rPr>
              <a:t>o</a:t>
            </a:r>
            <a:r>
              <a:rPr sz="2000" b="1" u="sng" spc="-9" baseline="2275" dirty="0">
                <a:latin typeface="Calibri"/>
                <a:cs typeface="Calibri"/>
              </a:rPr>
              <a:t>s</a:t>
            </a:r>
            <a:r>
              <a:rPr sz="2000" b="1" u="sng" spc="4" baseline="2275" dirty="0">
                <a:latin typeface="Calibri"/>
                <a:cs typeface="Calibri"/>
              </a:rPr>
              <a:t>t-p</a:t>
            </a:r>
            <a:r>
              <a:rPr sz="2000" b="1" u="sng" spc="-4" baseline="2275" dirty="0">
                <a:latin typeface="Calibri"/>
                <a:cs typeface="Calibri"/>
              </a:rPr>
              <a:t>a</a:t>
            </a:r>
            <a:r>
              <a:rPr sz="2000" b="1" u="sng" spc="-14" baseline="2275" dirty="0">
                <a:latin typeface="Calibri"/>
                <a:cs typeface="Calibri"/>
              </a:rPr>
              <a:t>g</a:t>
            </a:r>
            <a:r>
              <a:rPr sz="2000" b="1" u="sng" spc="0" baseline="2275" dirty="0">
                <a:latin typeface="Calibri"/>
                <a:cs typeface="Calibri"/>
              </a:rPr>
              <a:t>o)</a:t>
            </a:r>
            <a:r>
              <a:rPr sz="2000" b="1" spc="4" baseline="2275" dirty="0">
                <a:latin typeface="Calibri"/>
                <a:cs typeface="Calibri"/>
              </a:rPr>
              <a:t> </a:t>
            </a:r>
            <a:r>
              <a:rPr sz="2000" b="1" spc="0" baseline="2275" dirty="0">
                <a:latin typeface="Calibri"/>
                <a:cs typeface="Calibri"/>
              </a:rPr>
              <a:t>a </a:t>
            </a:r>
            <a:r>
              <a:rPr sz="2000" b="1" spc="4" baseline="2275" dirty="0">
                <a:latin typeface="Calibri"/>
                <a:cs typeface="Calibri"/>
              </a:rPr>
              <a:t>fi</a:t>
            </a:r>
            <a:r>
              <a:rPr sz="2000" b="1" spc="0" baseline="2275" dirty="0">
                <a:latin typeface="Calibri"/>
                <a:cs typeface="Calibri"/>
              </a:rPr>
              <a:t>n</a:t>
            </a:r>
            <a:r>
              <a:rPr sz="2000" b="1" spc="4" baseline="2275" dirty="0">
                <a:latin typeface="Calibri"/>
                <a:cs typeface="Calibri"/>
              </a:rPr>
              <a:t> d</a:t>
            </a:r>
            <a:r>
              <a:rPr sz="2000" b="1" spc="0" baseline="2275" dirty="0">
                <a:latin typeface="Calibri"/>
                <a:cs typeface="Calibri"/>
              </a:rPr>
              <a:t>e </a:t>
            </a:r>
            <a:r>
              <a:rPr sz="2000" b="1" spc="4" baseline="2275" dirty="0">
                <a:latin typeface="Calibri"/>
                <a:cs typeface="Calibri"/>
              </a:rPr>
              <a:t>p</a:t>
            </a:r>
            <a:r>
              <a:rPr sz="2000" b="1" spc="0" baseline="2275" dirty="0">
                <a:latin typeface="Calibri"/>
                <a:cs typeface="Calibri"/>
              </a:rPr>
              <a:t>o</a:t>
            </a:r>
            <a:r>
              <a:rPr sz="2000" b="1" spc="4" baseline="2275" dirty="0">
                <a:latin typeface="Calibri"/>
                <a:cs typeface="Calibri"/>
              </a:rPr>
              <a:t>d</a:t>
            </a:r>
            <a:r>
              <a:rPr sz="2000" b="1" spc="-4" baseline="2275" dirty="0">
                <a:latin typeface="Calibri"/>
                <a:cs typeface="Calibri"/>
              </a:rPr>
              <a:t>e</a:t>
            </a:r>
            <a:r>
              <a:rPr sz="2000" b="1" spc="0" baseline="2275" dirty="0">
                <a:latin typeface="Calibri"/>
                <a:cs typeface="Calibri"/>
              </a:rPr>
              <a:t>r</a:t>
            </a:r>
            <a:r>
              <a:rPr sz="2000" b="1" spc="9" baseline="2275" dirty="0">
                <a:latin typeface="Calibri"/>
                <a:cs typeface="Calibri"/>
              </a:rPr>
              <a:t> </a:t>
            </a:r>
            <a:r>
              <a:rPr sz="2000" b="1" spc="-4" baseline="2275" dirty="0">
                <a:latin typeface="Calibri"/>
                <a:cs typeface="Calibri"/>
              </a:rPr>
              <a:t>re</a:t>
            </a:r>
            <a:r>
              <a:rPr sz="2000" b="1" spc="0" baseline="2275" dirty="0">
                <a:latin typeface="Calibri"/>
                <a:cs typeface="Calibri"/>
              </a:rPr>
              <a:t>visar</a:t>
            </a:r>
            <a:r>
              <a:rPr sz="2000" b="1" spc="-29" baseline="2275" dirty="0">
                <a:latin typeface="Calibri"/>
                <a:cs typeface="Calibri"/>
              </a:rPr>
              <a:t> </a:t>
            </a:r>
            <a:r>
              <a:rPr sz="2000" b="1" spc="4" baseline="2275" dirty="0">
                <a:latin typeface="Calibri"/>
                <a:cs typeface="Calibri"/>
              </a:rPr>
              <a:t>l</a:t>
            </a:r>
            <a:r>
              <a:rPr sz="2000" b="1" spc="0" baseline="2275" dirty="0">
                <a:latin typeface="Calibri"/>
                <a:cs typeface="Calibri"/>
              </a:rPr>
              <a:t>a </a:t>
            </a:r>
            <a:r>
              <a:rPr sz="2000" b="1" spc="4" baseline="2275" dirty="0">
                <a:latin typeface="Calibri"/>
                <a:cs typeface="Calibri"/>
              </a:rPr>
              <a:t>p</a:t>
            </a:r>
            <a:r>
              <a:rPr sz="2000" b="1" spc="-4" baseline="2275" dirty="0">
                <a:latin typeface="Calibri"/>
                <a:cs typeface="Calibri"/>
              </a:rPr>
              <a:t>r</a:t>
            </a:r>
            <a:r>
              <a:rPr sz="2000" b="1" spc="0" baseline="2275" dirty="0">
                <a:latin typeface="Calibri"/>
                <a:cs typeface="Calibri"/>
              </a:rPr>
              <a:t>omoc</a:t>
            </a:r>
            <a:r>
              <a:rPr sz="2000" b="1" spc="4" baseline="2275" dirty="0">
                <a:latin typeface="Calibri"/>
                <a:cs typeface="Calibri"/>
              </a:rPr>
              <a:t>i</a:t>
            </a:r>
            <a:r>
              <a:rPr sz="2000" b="1" spc="0" baseline="2275" dirty="0">
                <a:latin typeface="Calibri"/>
                <a:cs typeface="Calibri"/>
              </a:rPr>
              <a:t>ón</a:t>
            </a:r>
            <a:r>
              <a:rPr sz="2000" b="1" spc="9" baseline="2275" dirty="0">
                <a:latin typeface="Calibri"/>
                <a:cs typeface="Calibri"/>
              </a:rPr>
              <a:t> </a:t>
            </a:r>
            <a:r>
              <a:rPr sz="2000" b="1" spc="-4" baseline="2275" dirty="0">
                <a:latin typeface="Calibri"/>
                <a:cs typeface="Calibri"/>
              </a:rPr>
              <a:t>re</a:t>
            </a:r>
            <a:r>
              <a:rPr sz="2000" b="1" spc="0" baseline="2275" dirty="0">
                <a:latin typeface="Calibri"/>
                <a:cs typeface="Calibri"/>
              </a:rPr>
              <a:t>s</a:t>
            </a:r>
            <a:r>
              <a:rPr sz="2000" b="1" spc="4" baseline="2275" dirty="0">
                <a:latin typeface="Calibri"/>
                <a:cs typeface="Calibri"/>
              </a:rPr>
              <a:t>p</a:t>
            </a:r>
            <a:r>
              <a:rPr sz="2000" b="1" spc="-4" baseline="2275" dirty="0">
                <a:latin typeface="Calibri"/>
                <a:cs typeface="Calibri"/>
              </a:rPr>
              <a:t>e</a:t>
            </a:r>
            <a:r>
              <a:rPr sz="2000" b="1" spc="0" baseline="2275" dirty="0">
                <a:latin typeface="Calibri"/>
                <a:cs typeface="Calibri"/>
              </a:rPr>
              <a:t>c</a:t>
            </a:r>
            <a:r>
              <a:rPr sz="2000" b="1" spc="4" baseline="2275" dirty="0">
                <a:latin typeface="Calibri"/>
                <a:cs typeface="Calibri"/>
              </a:rPr>
              <a:t>ti</a:t>
            </a:r>
            <a:r>
              <a:rPr sz="2000" b="1" spc="-14" baseline="2275" dirty="0">
                <a:latin typeface="Calibri"/>
                <a:cs typeface="Calibri"/>
              </a:rPr>
              <a:t>v</a:t>
            </a:r>
            <a:r>
              <a:rPr sz="2000" b="1" spc="0" baseline="2275" dirty="0">
                <a:latin typeface="Calibri"/>
                <a:cs typeface="Calibri"/>
              </a:rPr>
              <a:t>a</a:t>
            </a:r>
            <a:r>
              <a:rPr sz="2000" b="1" spc="-34" baseline="2275" dirty="0">
                <a:latin typeface="Calibri"/>
                <a:cs typeface="Calibri"/>
              </a:rPr>
              <a:t> </a:t>
            </a:r>
            <a:r>
              <a:rPr sz="2000" b="1" spc="-4" baseline="2275" dirty="0">
                <a:latin typeface="Calibri"/>
                <a:cs typeface="Calibri"/>
              </a:rPr>
              <a:t>e</a:t>
            </a:r>
            <a:r>
              <a:rPr sz="2000" b="1" spc="0" baseline="2275" dirty="0">
                <a:latin typeface="Calibri"/>
                <a:cs typeface="Calibri"/>
              </a:rPr>
              <a:t>n</a:t>
            </a:r>
            <a:r>
              <a:rPr sz="2000" b="1" spc="4" baseline="2275" dirty="0">
                <a:latin typeface="Calibri"/>
                <a:cs typeface="Calibri"/>
              </a:rPr>
              <a:t> </a:t>
            </a:r>
            <a:r>
              <a:rPr sz="2000" b="1" spc="-4" baseline="2275" dirty="0">
                <a:latin typeface="Calibri"/>
                <a:cs typeface="Calibri"/>
              </a:rPr>
              <a:t>re</a:t>
            </a:r>
            <a:r>
              <a:rPr sz="2000" b="1" spc="4" baseline="2275" dirty="0">
                <a:latin typeface="Calibri"/>
                <a:cs typeface="Calibri"/>
              </a:rPr>
              <a:t>l</a:t>
            </a:r>
            <a:r>
              <a:rPr sz="2000" b="1" spc="-4" baseline="2275" dirty="0">
                <a:latin typeface="Calibri"/>
                <a:cs typeface="Calibri"/>
              </a:rPr>
              <a:t>a</a:t>
            </a:r>
            <a:r>
              <a:rPr sz="2000" b="1" spc="0" baseline="2275" dirty="0">
                <a:latin typeface="Calibri"/>
                <a:cs typeface="Calibri"/>
              </a:rPr>
              <a:t>c</a:t>
            </a:r>
            <a:r>
              <a:rPr sz="2000" b="1" spc="4" baseline="2275" dirty="0">
                <a:latin typeface="Calibri"/>
                <a:cs typeface="Calibri"/>
              </a:rPr>
              <a:t>i</a:t>
            </a:r>
            <a:r>
              <a:rPr sz="2000" b="1" spc="0" baseline="2275" dirty="0">
                <a:latin typeface="Calibri"/>
                <a:cs typeface="Calibri"/>
              </a:rPr>
              <a:t>ón a </a:t>
            </a:r>
            <a:r>
              <a:rPr sz="2000" b="1" spc="-4" baseline="2275" dirty="0">
                <a:latin typeface="Calibri"/>
                <a:cs typeface="Calibri"/>
              </a:rPr>
              <a:t>am</a:t>
            </a:r>
            <a:r>
              <a:rPr sz="2000" b="1" spc="4" baseline="2275" dirty="0">
                <a:latin typeface="Calibri"/>
                <a:cs typeface="Calibri"/>
              </a:rPr>
              <a:t>b</a:t>
            </a:r>
            <a:r>
              <a:rPr sz="2000" b="1" spc="-4" baseline="2275" dirty="0">
                <a:latin typeface="Calibri"/>
                <a:cs typeface="Calibri"/>
              </a:rPr>
              <a:t>a</a:t>
            </a:r>
            <a:r>
              <a:rPr sz="2000" b="1" spc="0" baseline="2275" dirty="0">
                <a:latin typeface="Calibri"/>
                <a:cs typeface="Calibri"/>
              </a:rPr>
              <a:t>s</a:t>
            </a:r>
            <a:r>
              <a:rPr sz="2000" b="1" spc="4" baseline="2275" dirty="0">
                <a:latin typeface="Calibri"/>
                <a:cs typeface="Calibri"/>
              </a:rPr>
              <a:t> </a:t>
            </a:r>
            <a:r>
              <a:rPr sz="2000" b="1" spc="-14" baseline="2275" dirty="0">
                <a:latin typeface="Calibri"/>
                <a:cs typeface="Calibri"/>
              </a:rPr>
              <a:t>v</a:t>
            </a:r>
            <a:r>
              <a:rPr sz="2000" b="1" spc="-4" baseline="2275" dirty="0">
                <a:latin typeface="Calibri"/>
                <a:cs typeface="Calibri"/>
              </a:rPr>
              <a:t>e</a:t>
            </a:r>
            <a:r>
              <a:rPr sz="2000" b="1" spc="-9" baseline="2275" dirty="0">
                <a:latin typeface="Calibri"/>
                <a:cs typeface="Calibri"/>
              </a:rPr>
              <a:t>nt</a:t>
            </a:r>
            <a:r>
              <a:rPr sz="2000" b="1" spc="-4" baseline="2275" dirty="0">
                <a:latin typeface="Calibri"/>
                <a:cs typeface="Calibri"/>
              </a:rPr>
              <a:t>a</a:t>
            </a:r>
            <a:r>
              <a:rPr sz="2000" b="1" spc="39" baseline="2275" dirty="0">
                <a:latin typeface="Calibri"/>
                <a:cs typeface="Calibri"/>
              </a:rPr>
              <a:t>s</a:t>
            </a:r>
            <a:r>
              <a:rPr sz="2000" b="1" spc="0" baseline="2275" dirty="0">
                <a:latin typeface="Calibri"/>
                <a:cs typeface="Calibri"/>
              </a:rPr>
              <a:t>,</a:t>
            </a:r>
            <a:r>
              <a:rPr sz="2000" b="1" spc="-4" baseline="2275" dirty="0">
                <a:latin typeface="Calibri"/>
                <a:cs typeface="Calibri"/>
              </a:rPr>
              <a:t> </a:t>
            </a:r>
            <a:r>
              <a:rPr sz="2000" b="1" spc="0" baseline="2275" dirty="0">
                <a:latin typeface="Calibri"/>
                <a:cs typeface="Calibri"/>
              </a:rPr>
              <a:t>si</a:t>
            </a:r>
            <a:r>
              <a:rPr sz="2000" b="1" spc="9" baseline="2275" dirty="0">
                <a:latin typeface="Calibri"/>
                <a:cs typeface="Calibri"/>
              </a:rPr>
              <a:t> </a:t>
            </a:r>
            <a:r>
              <a:rPr sz="2000" b="1" spc="4" baseline="2275" dirty="0">
                <a:latin typeface="Calibri"/>
                <a:cs typeface="Calibri"/>
              </a:rPr>
              <a:t>n</a:t>
            </a:r>
            <a:r>
              <a:rPr sz="2000" b="1" spc="0" baseline="2275" dirty="0">
                <a:latin typeface="Calibri"/>
                <a:cs typeface="Calibri"/>
              </a:rPr>
              <a:t>o</a:t>
            </a:r>
            <a:r>
              <a:rPr sz="2000" b="1" spc="9" baseline="2275" dirty="0">
                <a:latin typeface="Calibri"/>
                <a:cs typeface="Calibri"/>
              </a:rPr>
              <a:t> </a:t>
            </a:r>
            <a:r>
              <a:rPr sz="2000" b="1" spc="0" baseline="2275" dirty="0">
                <a:latin typeface="Calibri"/>
                <a:cs typeface="Calibri"/>
              </a:rPr>
              <a:t>se </a:t>
            </a:r>
            <a:r>
              <a:rPr sz="2000" b="1" spc="4" baseline="2275" dirty="0">
                <a:latin typeface="Calibri"/>
                <a:cs typeface="Calibri"/>
              </a:rPr>
              <a:t>ubi</a:t>
            </a:r>
            <a:r>
              <a:rPr sz="2000" b="1" spc="-9" baseline="2275" dirty="0">
                <a:latin typeface="Calibri"/>
                <a:cs typeface="Calibri"/>
              </a:rPr>
              <a:t>c</a:t>
            </a:r>
            <a:r>
              <a:rPr sz="2000" b="1" spc="0" baseline="2275" dirty="0">
                <a:latin typeface="Calibri"/>
                <a:cs typeface="Calibri"/>
              </a:rPr>
              <a:t>a </a:t>
            </a:r>
            <a:r>
              <a:rPr sz="2000" b="1" spc="4" baseline="2275" dirty="0">
                <a:latin typeface="Calibri"/>
                <a:cs typeface="Calibri"/>
              </a:rPr>
              <a:t>l</a:t>
            </a:r>
            <a:r>
              <a:rPr sz="2000" b="1" spc="0" baseline="2275" dirty="0">
                <a:latin typeface="Calibri"/>
                <a:cs typeface="Calibri"/>
              </a:rPr>
              <a:t>a </a:t>
            </a:r>
            <a:r>
              <a:rPr sz="2000" b="1" spc="-14" baseline="2275" dirty="0">
                <a:latin typeface="Calibri"/>
                <a:cs typeface="Calibri"/>
              </a:rPr>
              <a:t>v</a:t>
            </a:r>
            <a:r>
              <a:rPr sz="2000" b="1" spc="-4" baseline="2275" dirty="0">
                <a:latin typeface="Calibri"/>
                <a:cs typeface="Calibri"/>
              </a:rPr>
              <a:t>e</a:t>
            </a:r>
            <a:r>
              <a:rPr sz="2000" b="1" spc="-9" baseline="2275" dirty="0">
                <a:latin typeface="Calibri"/>
                <a:cs typeface="Calibri"/>
              </a:rPr>
              <a:t>nt</a:t>
            </a:r>
            <a:r>
              <a:rPr sz="2000" b="1" spc="0" baseline="2275" dirty="0">
                <a:latin typeface="Calibri"/>
                <a:cs typeface="Calibri"/>
              </a:rPr>
              <a:t>a</a:t>
            </a:r>
            <a:r>
              <a:rPr sz="2000" b="1" spc="-9" baseline="2275" dirty="0">
                <a:latin typeface="Calibri"/>
                <a:cs typeface="Calibri"/>
              </a:rPr>
              <a:t> </a:t>
            </a:r>
            <a:r>
              <a:rPr sz="2000" b="1" spc="4" baseline="2275" dirty="0">
                <a:latin typeface="Calibri"/>
                <a:cs typeface="Calibri"/>
              </a:rPr>
              <a:t>d</a:t>
            </a:r>
            <a:r>
              <a:rPr sz="2000" b="1" spc="0" baseline="2275" dirty="0">
                <a:latin typeface="Calibri"/>
                <a:cs typeface="Calibri"/>
              </a:rPr>
              <a:t>e </a:t>
            </a:r>
            <a:r>
              <a:rPr sz="2000" b="1" spc="4" baseline="2275" dirty="0">
                <a:latin typeface="Calibri"/>
                <a:cs typeface="Calibri"/>
              </a:rPr>
              <a:t>p</a:t>
            </a:r>
            <a:r>
              <a:rPr sz="2000" b="1" spc="-4" baseline="2275" dirty="0">
                <a:latin typeface="Calibri"/>
                <a:cs typeface="Calibri"/>
              </a:rPr>
              <a:t>re</a:t>
            </a:r>
            <a:r>
              <a:rPr sz="2000" b="1" spc="4" baseline="2275" dirty="0">
                <a:latin typeface="Calibri"/>
                <a:cs typeface="Calibri"/>
              </a:rPr>
              <a:t>p</a:t>
            </a:r>
            <a:r>
              <a:rPr sz="2000" b="1" spc="-4" baseline="2275" dirty="0">
                <a:latin typeface="Calibri"/>
                <a:cs typeface="Calibri"/>
              </a:rPr>
              <a:t>a</a:t>
            </a:r>
            <a:r>
              <a:rPr sz="2000" b="1" spc="-14" baseline="2275" dirty="0">
                <a:latin typeface="Calibri"/>
                <a:cs typeface="Calibri"/>
              </a:rPr>
              <a:t>g</a:t>
            </a:r>
            <a:r>
              <a:rPr sz="2000" b="1" spc="0" baseline="2275" dirty="0">
                <a:latin typeface="Calibri"/>
                <a:cs typeface="Calibri"/>
              </a:rPr>
              <a:t>o</a:t>
            </a:r>
            <a:r>
              <a:rPr sz="2000" b="1" spc="19" baseline="2275" dirty="0">
                <a:latin typeface="Calibri"/>
                <a:cs typeface="Calibri"/>
              </a:rPr>
              <a:t> </a:t>
            </a:r>
            <a:r>
              <a:rPr sz="2000" b="1" spc="-4" baseline="2275" dirty="0">
                <a:latin typeface="Calibri"/>
                <a:cs typeface="Calibri"/>
              </a:rPr>
              <a:t>e</a:t>
            </a:r>
            <a:r>
              <a:rPr sz="2000" b="1" spc="0" baseline="2275" dirty="0">
                <a:latin typeface="Calibri"/>
                <a:cs typeface="Calibri"/>
              </a:rPr>
              <a:t>n</a:t>
            </a:r>
            <a:r>
              <a:rPr sz="2000" b="1" spc="4" baseline="2275" dirty="0">
                <a:latin typeface="Calibri"/>
                <a:cs typeface="Calibri"/>
              </a:rPr>
              <a:t> l</a:t>
            </a:r>
            <a:r>
              <a:rPr sz="2000" b="1" spc="0" baseline="2275" dirty="0">
                <a:latin typeface="Calibri"/>
                <a:cs typeface="Calibri"/>
              </a:rPr>
              <a:t>a </a:t>
            </a:r>
            <a:r>
              <a:rPr sz="2000" b="1" spc="-9" baseline="2275" dirty="0">
                <a:latin typeface="Calibri"/>
                <a:cs typeface="Calibri"/>
              </a:rPr>
              <a:t>c</a:t>
            </a:r>
            <a:r>
              <a:rPr sz="2000" b="1" spc="-4" baseline="2275" dirty="0">
                <a:latin typeface="Calibri"/>
                <a:cs typeface="Calibri"/>
              </a:rPr>
              <a:t>a</a:t>
            </a:r>
            <a:r>
              <a:rPr sz="2000" b="1" spc="4" baseline="2275" dirty="0">
                <a:latin typeface="Calibri"/>
                <a:cs typeface="Calibri"/>
              </a:rPr>
              <a:t>rp</a:t>
            </a:r>
            <a:r>
              <a:rPr sz="2000" b="1" spc="-14" baseline="2275" dirty="0">
                <a:latin typeface="Calibri"/>
                <a:cs typeface="Calibri"/>
              </a:rPr>
              <a:t>e</a:t>
            </a:r>
            <a:r>
              <a:rPr sz="2000" b="1" spc="-9" baseline="2275" dirty="0">
                <a:latin typeface="Calibri"/>
                <a:cs typeface="Calibri"/>
              </a:rPr>
              <a:t>t</a:t>
            </a:r>
            <a:r>
              <a:rPr sz="2000" b="1" spc="0" baseline="2275" dirty="0">
                <a:latin typeface="Calibri"/>
                <a:cs typeface="Calibri"/>
              </a:rPr>
              <a:t>a</a:t>
            </a:r>
            <a:r>
              <a:rPr sz="2000" b="1" spc="-9" baseline="2275" dirty="0">
                <a:latin typeface="Calibri"/>
                <a:cs typeface="Calibri"/>
              </a:rPr>
              <a:t> </a:t>
            </a:r>
            <a:r>
              <a:rPr sz="2000" b="1" spc="4" baseline="2275" dirty="0">
                <a:latin typeface="Calibri"/>
                <a:cs typeface="Calibri"/>
              </a:rPr>
              <a:t>d</a:t>
            </a:r>
            <a:r>
              <a:rPr sz="2000" b="1" spc="0" baseline="2275" dirty="0">
                <a:latin typeface="Calibri"/>
                <a:cs typeface="Calibri"/>
              </a:rPr>
              <a:t>e </a:t>
            </a:r>
            <a:r>
              <a:rPr sz="2000" b="1" spc="-14" baseline="2275" dirty="0">
                <a:latin typeface="Calibri"/>
                <a:cs typeface="Calibri"/>
              </a:rPr>
              <a:t>v</a:t>
            </a:r>
            <a:r>
              <a:rPr sz="2000" b="1" spc="-4" baseline="2275" dirty="0">
                <a:latin typeface="Calibri"/>
                <a:cs typeface="Calibri"/>
              </a:rPr>
              <a:t>e</a:t>
            </a:r>
            <a:r>
              <a:rPr sz="2000" b="1" spc="-9" baseline="2275" dirty="0">
                <a:latin typeface="Calibri"/>
                <a:cs typeface="Calibri"/>
              </a:rPr>
              <a:t>nt</a:t>
            </a:r>
            <a:r>
              <a:rPr sz="2000" b="1" spc="0" baseline="2275" dirty="0">
                <a:latin typeface="Calibri"/>
                <a:cs typeface="Calibri"/>
              </a:rPr>
              <a:t>a </a:t>
            </a:r>
            <a:r>
              <a:rPr sz="2000" b="1" spc="-25" baseline="2275" dirty="0">
                <a:latin typeface="Calibri"/>
                <a:cs typeface="Calibri"/>
              </a:rPr>
              <a:t>P</a:t>
            </a:r>
            <a:r>
              <a:rPr sz="2000" b="1" spc="0" baseline="2275" dirty="0">
                <a:latin typeface="Calibri"/>
                <a:cs typeface="Calibri"/>
              </a:rPr>
              <a:t>o</a:t>
            </a:r>
            <a:r>
              <a:rPr sz="2000" b="1" spc="-9" baseline="2275" dirty="0">
                <a:latin typeface="Calibri"/>
                <a:cs typeface="Calibri"/>
              </a:rPr>
              <a:t>s</a:t>
            </a:r>
            <a:r>
              <a:rPr sz="2000" b="1" spc="34" baseline="2275" dirty="0">
                <a:latin typeface="Calibri"/>
                <a:cs typeface="Calibri"/>
              </a:rPr>
              <a:t>t</a:t>
            </a:r>
            <a:r>
              <a:rPr sz="2000" b="1" spc="4" baseline="2275" dirty="0">
                <a:latin typeface="Calibri"/>
                <a:cs typeface="Calibri"/>
              </a:rPr>
              <a:t>-p</a:t>
            </a:r>
            <a:r>
              <a:rPr sz="2000" b="1" spc="-4" baseline="2275" dirty="0">
                <a:latin typeface="Calibri"/>
                <a:cs typeface="Calibri"/>
              </a:rPr>
              <a:t>a</a:t>
            </a:r>
            <a:r>
              <a:rPr sz="2000" b="1" spc="-14" baseline="2275" dirty="0">
                <a:latin typeface="Calibri"/>
                <a:cs typeface="Calibri"/>
              </a:rPr>
              <a:t>g</a:t>
            </a:r>
            <a:r>
              <a:rPr sz="2000" b="1" spc="-9" baseline="2275" dirty="0">
                <a:latin typeface="Calibri"/>
                <a:cs typeface="Calibri"/>
              </a:rPr>
              <a:t>o</a:t>
            </a:r>
            <a:r>
              <a:rPr sz="2000" b="1" spc="0" baseline="2275" dirty="0">
                <a:latin typeface="Calibri"/>
                <a:cs typeface="Calibri"/>
              </a:rPr>
              <a:t>,</a:t>
            </a:r>
            <a:endParaRPr sz="1400" dirty="0">
              <a:latin typeface="Calibri"/>
              <a:cs typeface="Calibri"/>
            </a:endParaRPr>
          </a:p>
          <a:p>
            <a:pPr marL="3747058" marR="3760111" algn="ctr">
              <a:lnSpc>
                <a:spcPts val="1440"/>
              </a:lnSpc>
            </a:pPr>
            <a:r>
              <a:rPr sz="2000" b="1" spc="-4" baseline="2275" dirty="0">
                <a:latin typeface="Calibri"/>
                <a:cs typeface="Calibri"/>
              </a:rPr>
              <a:t>e</a:t>
            </a:r>
            <a:r>
              <a:rPr sz="2000" b="1" spc="-9" baseline="2275" dirty="0">
                <a:latin typeface="Calibri"/>
                <a:cs typeface="Calibri"/>
              </a:rPr>
              <a:t>st</a:t>
            </a:r>
            <a:r>
              <a:rPr sz="2000" b="1" spc="0" baseline="2275" dirty="0">
                <a:latin typeface="Calibri"/>
                <a:cs typeface="Calibri"/>
              </a:rPr>
              <a:t>a</a:t>
            </a:r>
            <a:r>
              <a:rPr sz="2000" b="1" spc="-9" baseline="2275" dirty="0">
                <a:latin typeface="Calibri"/>
                <a:cs typeface="Calibri"/>
              </a:rPr>
              <a:t> </a:t>
            </a:r>
            <a:r>
              <a:rPr sz="2000" b="1" spc="0" baseline="2275" dirty="0">
                <a:latin typeface="Calibri"/>
                <a:cs typeface="Calibri"/>
              </a:rPr>
              <a:t>se</a:t>
            </a:r>
            <a:r>
              <a:rPr sz="2000" b="1" spc="-19" baseline="2275" dirty="0">
                <a:latin typeface="Calibri"/>
                <a:cs typeface="Calibri"/>
              </a:rPr>
              <a:t>r</a:t>
            </a:r>
            <a:r>
              <a:rPr sz="2000" b="1" spc="0" baseline="2275" dirty="0">
                <a:latin typeface="Calibri"/>
                <a:cs typeface="Calibri"/>
              </a:rPr>
              <a:t>á</a:t>
            </a:r>
            <a:r>
              <a:rPr sz="2000" b="1" spc="-24" baseline="2275" dirty="0">
                <a:latin typeface="Calibri"/>
                <a:cs typeface="Calibri"/>
              </a:rPr>
              <a:t> </a:t>
            </a:r>
            <a:r>
              <a:rPr sz="2000" b="1" spc="-4" baseline="2275" dirty="0">
                <a:latin typeface="Calibri"/>
                <a:cs typeface="Calibri"/>
              </a:rPr>
              <a:t>R</a:t>
            </a:r>
            <a:r>
              <a:rPr sz="2000" b="1" spc="-9" baseline="2275" dirty="0">
                <a:latin typeface="Calibri"/>
                <a:cs typeface="Calibri"/>
              </a:rPr>
              <a:t>E</a:t>
            </a:r>
            <a:r>
              <a:rPr sz="2000" b="1" spc="0" baseline="2275" dirty="0">
                <a:latin typeface="Calibri"/>
                <a:cs typeface="Calibri"/>
              </a:rPr>
              <a:t>CH</a:t>
            </a:r>
            <a:r>
              <a:rPr sz="2000" b="1" spc="4" baseline="2275" dirty="0">
                <a:latin typeface="Calibri"/>
                <a:cs typeface="Calibri"/>
              </a:rPr>
              <a:t>A</a:t>
            </a:r>
            <a:r>
              <a:rPr sz="2000" b="1" spc="-9" baseline="2275" dirty="0">
                <a:latin typeface="Calibri"/>
                <a:cs typeface="Calibri"/>
              </a:rPr>
              <a:t>Z</a:t>
            </a:r>
            <a:r>
              <a:rPr sz="2000" b="1" spc="4" baseline="2275" dirty="0">
                <a:latin typeface="Calibri"/>
                <a:cs typeface="Calibri"/>
              </a:rPr>
              <a:t>A</a:t>
            </a:r>
            <a:r>
              <a:rPr sz="2000" b="1" spc="-25" baseline="2275" dirty="0">
                <a:latin typeface="Calibri"/>
                <a:cs typeface="Calibri"/>
              </a:rPr>
              <a:t>D</a:t>
            </a:r>
            <a:r>
              <a:rPr sz="2000" b="1" spc="0" baseline="2275" dirty="0">
                <a:latin typeface="Calibri"/>
                <a:cs typeface="Calibri"/>
              </a:rPr>
              <a:t>A</a:t>
            </a:r>
            <a:r>
              <a:rPr sz="2000" b="1" spc="-4" baseline="2275" dirty="0">
                <a:latin typeface="Calibri"/>
                <a:cs typeface="Calibri"/>
              </a:rPr>
              <a:t> </a:t>
            </a:r>
            <a:r>
              <a:rPr sz="2000" b="1" spc="0" baseline="2275" dirty="0">
                <a:latin typeface="Calibri"/>
                <a:cs typeface="Calibri"/>
              </a:rPr>
              <a:t>por</a:t>
            </a:r>
            <a:r>
              <a:rPr sz="2000" b="1" spc="9" baseline="2275" dirty="0">
                <a:latin typeface="Calibri"/>
                <a:cs typeface="Calibri"/>
              </a:rPr>
              <a:t> </a:t>
            </a:r>
            <a:r>
              <a:rPr sz="2000" b="1" spc="-9" baseline="2275" dirty="0">
                <a:latin typeface="Calibri"/>
                <a:cs typeface="Calibri"/>
              </a:rPr>
              <a:t>F</a:t>
            </a:r>
            <a:r>
              <a:rPr sz="2000" b="1" spc="4" baseline="2275" dirty="0">
                <a:latin typeface="Calibri"/>
                <a:cs typeface="Calibri"/>
              </a:rPr>
              <a:t>O</a:t>
            </a:r>
            <a:r>
              <a:rPr sz="2000" b="1" spc="-4" baseline="2275" dirty="0">
                <a:latin typeface="Calibri"/>
                <a:cs typeface="Calibri"/>
              </a:rPr>
              <a:t>RM</a:t>
            </a:r>
            <a:r>
              <a:rPr sz="2000" b="1" spc="-54" baseline="2275" dirty="0">
                <a:latin typeface="Calibri"/>
                <a:cs typeface="Calibri"/>
              </a:rPr>
              <a:t>A</a:t>
            </a:r>
            <a:r>
              <a:rPr sz="2000" b="1" spc="-100" baseline="2275" dirty="0">
                <a:latin typeface="Calibri"/>
                <a:cs typeface="Calibri"/>
              </a:rPr>
              <a:t>”</a:t>
            </a:r>
            <a:r>
              <a:rPr sz="2000" b="1" spc="0" baseline="2275" dirty="0">
                <a:latin typeface="Calibri"/>
                <a:cs typeface="Calibri"/>
              </a:rPr>
              <a:t>.</a:t>
            </a:r>
            <a:endParaRPr sz="1400" dirty="0">
              <a:latin typeface="Calibri"/>
              <a:cs typeface="Calibri"/>
            </a:endParaRPr>
          </a:p>
        </p:txBody>
      </p:sp>
    </p:spTree>
    <p:extLst>
      <p:ext uri="{BB962C8B-B14F-4D97-AF65-F5344CB8AC3E}">
        <p14:creationId xmlns:p14="http://schemas.microsoft.com/office/powerpoint/2010/main" val="101273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par>
                          <p:cTn id="28" fill="hold">
                            <p:stCondLst>
                              <p:cond delay="500"/>
                            </p:stCondLst>
                            <p:childTnLst>
                              <p:par>
                                <p:cTn id="29" presetID="42"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52253B9F-6DF6-43BF-8F29-DB730CA0E252}"/>
              </a:ext>
            </a:extLst>
          </p:cNvPr>
          <p:cNvSpPr>
            <a:spLocks noGrp="1"/>
          </p:cNvSpPr>
          <p:nvPr>
            <p:ph type="sldNum" sz="quarter" idx="12"/>
          </p:nvPr>
        </p:nvSpPr>
        <p:spPr/>
        <p:txBody>
          <a:bodyPr/>
          <a:lstStyle/>
          <a:p>
            <a:fld id="{A3945DB8-8969-4579-9EA6-038FDDAFF65B}" type="slidenum">
              <a:rPr lang="es-PE" smtClean="0"/>
              <a:t>95</a:t>
            </a:fld>
            <a:endParaRPr lang="es-PE"/>
          </a:p>
        </p:txBody>
      </p:sp>
      <p:sp>
        <p:nvSpPr>
          <p:cNvPr id="3" name="Título 2">
            <a:extLst>
              <a:ext uri="{FF2B5EF4-FFF2-40B4-BE49-F238E27FC236}">
                <a16:creationId xmlns:a16="http://schemas.microsoft.com/office/drawing/2014/main" id="{8E89FA4D-033A-4EA4-BA05-083B0B87141C}"/>
              </a:ext>
            </a:extLst>
          </p:cNvPr>
          <p:cNvSpPr>
            <a:spLocks noGrp="1"/>
          </p:cNvSpPr>
          <p:nvPr>
            <p:ph type="title"/>
          </p:nvPr>
        </p:nvSpPr>
        <p:spPr/>
        <p:txBody>
          <a:bodyPr>
            <a:normAutofit fontScale="90000"/>
          </a:bodyPr>
          <a:lstStyle/>
          <a:p>
            <a:r>
              <a:rPr lang="es-PE" dirty="0"/>
              <a:t>Consideraciones finales de venta</a:t>
            </a:r>
          </a:p>
        </p:txBody>
      </p:sp>
      <p:sp>
        <p:nvSpPr>
          <p:cNvPr id="4" name="Rectángulo: esquinas diagonales cortadas 3">
            <a:extLst>
              <a:ext uri="{FF2B5EF4-FFF2-40B4-BE49-F238E27FC236}">
                <a16:creationId xmlns:a16="http://schemas.microsoft.com/office/drawing/2014/main" id="{4B98F410-0550-4F85-B764-1F482073E456}"/>
              </a:ext>
            </a:extLst>
          </p:cNvPr>
          <p:cNvSpPr/>
          <p:nvPr/>
        </p:nvSpPr>
        <p:spPr>
          <a:xfrm>
            <a:off x="3449782" y="2410691"/>
            <a:ext cx="7904018" cy="3575273"/>
          </a:xfrm>
          <a:prstGeom prst="snip2DiagRect">
            <a:avLst>
              <a:gd name="adj1" fmla="val 0"/>
              <a:gd name="adj2" fmla="val 11192"/>
            </a:avLst>
          </a:prstGeom>
          <a:noFill/>
          <a:ln w="38100">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ts val="1200"/>
              </a:spcBef>
              <a:buClr>
                <a:srgbClr val="00B050"/>
              </a:buClr>
              <a:buFont typeface="Wingdings" panose="05000000000000000000" pitchFamily="2" charset="2"/>
              <a:buChar char="ü"/>
            </a:pPr>
            <a:r>
              <a:rPr lang="es-PE" i="1" dirty="0">
                <a:solidFill>
                  <a:schemeClr val="tx1">
                    <a:lumMod val="65000"/>
                    <a:lumOff val="35000"/>
                  </a:schemeClr>
                </a:solidFill>
              </a:rPr>
              <a:t>Recuerda que debemos adjuntar los anexos de venta en la orden de la venta, sea tanto prepago o postpago.</a:t>
            </a:r>
          </a:p>
          <a:p>
            <a:pPr marL="342900" indent="-342900">
              <a:spcBef>
                <a:spcPts val="1200"/>
              </a:spcBef>
              <a:buClr>
                <a:srgbClr val="00B050"/>
              </a:buClr>
              <a:buFont typeface="Wingdings" panose="05000000000000000000" pitchFamily="2" charset="2"/>
              <a:buChar char="ü"/>
            </a:pPr>
            <a:r>
              <a:rPr lang="es-PE" i="1" dirty="0">
                <a:solidFill>
                  <a:schemeClr val="tx1">
                    <a:lumMod val="65000"/>
                    <a:lumOff val="35000"/>
                  </a:schemeClr>
                </a:solidFill>
              </a:rPr>
              <a:t>Aplica solo para producto Postpago.</a:t>
            </a:r>
          </a:p>
          <a:p>
            <a:pPr marL="342900" indent="-342900">
              <a:spcBef>
                <a:spcPts val="1200"/>
              </a:spcBef>
              <a:buClr>
                <a:srgbClr val="00B050"/>
              </a:buClr>
              <a:buFont typeface="Wingdings" panose="05000000000000000000" pitchFamily="2" charset="2"/>
              <a:buChar char="ü"/>
            </a:pPr>
            <a:r>
              <a:rPr lang="es-PE" i="1" dirty="0">
                <a:solidFill>
                  <a:schemeClr val="tx1">
                    <a:lumMod val="65000"/>
                    <a:lumOff val="35000"/>
                  </a:schemeClr>
                </a:solidFill>
              </a:rPr>
              <a:t>En Prepago sólo aplica para TFI.</a:t>
            </a:r>
          </a:p>
          <a:p>
            <a:pPr marL="342900" indent="-342900">
              <a:spcBef>
                <a:spcPts val="1200"/>
              </a:spcBef>
              <a:buClr>
                <a:srgbClr val="00B050"/>
              </a:buClr>
              <a:buFont typeface="Wingdings" panose="05000000000000000000" pitchFamily="2" charset="2"/>
              <a:buChar char="ü"/>
            </a:pPr>
            <a:r>
              <a:rPr lang="es-PE" i="1" dirty="0">
                <a:solidFill>
                  <a:schemeClr val="tx1">
                    <a:lumMod val="65000"/>
                    <a:lumOff val="35000"/>
                  </a:schemeClr>
                </a:solidFill>
              </a:rPr>
              <a:t>En el caso de Firma Manual, se deberán de subir los formatos en la pestaña "Documentos Digitales" y en formato PDF.</a:t>
            </a:r>
          </a:p>
          <a:p>
            <a:pPr marL="342900" indent="-342900">
              <a:spcBef>
                <a:spcPts val="1200"/>
              </a:spcBef>
              <a:buClr>
                <a:srgbClr val="00B050"/>
              </a:buClr>
              <a:buFont typeface="Wingdings" panose="05000000000000000000" pitchFamily="2" charset="2"/>
              <a:buChar char="ü"/>
            </a:pPr>
            <a:r>
              <a:rPr lang="es-PE" i="1" dirty="0">
                <a:solidFill>
                  <a:schemeClr val="tx1">
                    <a:lumMod val="65000"/>
                    <a:lumOff val="35000"/>
                  </a:schemeClr>
                </a:solidFill>
              </a:rPr>
              <a:t>El DNI se debe cargar en JPG.</a:t>
            </a:r>
          </a:p>
        </p:txBody>
      </p:sp>
      <p:pic>
        <p:nvPicPr>
          <p:cNvPr id="5" name="Imagen 4">
            <a:extLst>
              <a:ext uri="{FF2B5EF4-FFF2-40B4-BE49-F238E27FC236}">
                <a16:creationId xmlns:a16="http://schemas.microsoft.com/office/drawing/2014/main" id="{BBCFF6C3-3362-46B8-86AA-2615B4B3DBC7}"/>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701" t="7795" r="27094" b="10769"/>
          <a:stretch/>
        </p:blipFill>
        <p:spPr>
          <a:xfrm flipH="1">
            <a:off x="364438" y="1122475"/>
            <a:ext cx="3085344" cy="5232322"/>
          </a:xfrm>
          <a:prstGeom prst="rect">
            <a:avLst/>
          </a:prstGeom>
        </p:spPr>
      </p:pic>
      <p:sp>
        <p:nvSpPr>
          <p:cNvPr id="6" name="CuadroTexto 5">
            <a:extLst>
              <a:ext uri="{FF2B5EF4-FFF2-40B4-BE49-F238E27FC236}">
                <a16:creationId xmlns:a16="http://schemas.microsoft.com/office/drawing/2014/main" id="{27C07A2C-6B2E-4AF1-A889-4046EE46868E}"/>
              </a:ext>
            </a:extLst>
          </p:cNvPr>
          <p:cNvSpPr txBox="1"/>
          <p:nvPr/>
        </p:nvSpPr>
        <p:spPr>
          <a:xfrm>
            <a:off x="3449782" y="1535751"/>
            <a:ext cx="6930712" cy="461665"/>
          </a:xfrm>
          <a:prstGeom prst="rect">
            <a:avLst/>
          </a:prstGeom>
          <a:noFill/>
        </p:spPr>
        <p:txBody>
          <a:bodyPr wrap="square" rtlCol="0">
            <a:spAutoFit/>
          </a:bodyPr>
          <a:lstStyle/>
          <a:p>
            <a:r>
              <a:rPr lang="es-PE" sz="2400" dirty="0">
                <a:solidFill>
                  <a:srgbClr val="00B050"/>
                </a:solidFill>
                <a:latin typeface="+mj-lt"/>
                <a:cs typeface="Calibri" panose="020F0502020204030204" pitchFamily="34" charset="0"/>
              </a:rPr>
              <a:t>Recuerda que </a:t>
            </a:r>
            <a:r>
              <a:rPr lang="es-PE" sz="2400" dirty="0" err="1">
                <a:solidFill>
                  <a:srgbClr val="00B050"/>
                </a:solidFill>
                <a:latin typeface="+mj-lt"/>
                <a:cs typeface="Calibri" panose="020F0502020204030204" pitchFamily="34" charset="0"/>
              </a:rPr>
              <a:t>Paperless</a:t>
            </a:r>
            <a:r>
              <a:rPr lang="es-PE" sz="2400" dirty="0">
                <a:solidFill>
                  <a:srgbClr val="00B050"/>
                </a:solidFill>
                <a:latin typeface="+mj-lt"/>
                <a:cs typeface="Calibri" panose="020F0502020204030204" pitchFamily="34" charset="0"/>
              </a:rPr>
              <a:t>…</a:t>
            </a:r>
          </a:p>
        </p:txBody>
      </p:sp>
    </p:spTree>
    <p:extLst>
      <p:ext uri="{BB962C8B-B14F-4D97-AF65-F5344CB8AC3E}">
        <p14:creationId xmlns:p14="http://schemas.microsoft.com/office/powerpoint/2010/main" val="2304523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F7DCC7E-CDF8-4513-8FA3-2615A9259022}"/>
              </a:ext>
            </a:extLst>
          </p:cNvPr>
          <p:cNvSpPr>
            <a:spLocks noGrp="1"/>
          </p:cNvSpPr>
          <p:nvPr>
            <p:ph type="sldNum" sz="quarter" idx="12"/>
          </p:nvPr>
        </p:nvSpPr>
        <p:spPr/>
        <p:txBody>
          <a:bodyPr/>
          <a:lstStyle/>
          <a:p>
            <a:fld id="{A3945DB8-8969-4579-9EA6-038FDDAFF65B}" type="slidenum">
              <a:rPr lang="es-PE" smtClean="0"/>
              <a:t>96</a:t>
            </a:fld>
            <a:endParaRPr lang="es-PE"/>
          </a:p>
        </p:txBody>
      </p:sp>
      <p:sp>
        <p:nvSpPr>
          <p:cNvPr id="3" name="Título 2">
            <a:extLst>
              <a:ext uri="{FF2B5EF4-FFF2-40B4-BE49-F238E27FC236}">
                <a16:creationId xmlns:a16="http://schemas.microsoft.com/office/drawing/2014/main" id="{33F6C92C-921E-49ED-9DA4-23591FA0303A}"/>
              </a:ext>
            </a:extLst>
          </p:cNvPr>
          <p:cNvSpPr>
            <a:spLocks noGrp="1"/>
          </p:cNvSpPr>
          <p:nvPr>
            <p:ph type="title"/>
          </p:nvPr>
        </p:nvSpPr>
        <p:spPr/>
        <p:txBody>
          <a:bodyPr>
            <a:normAutofit fontScale="90000"/>
          </a:bodyPr>
          <a:lstStyle/>
          <a:p>
            <a:endParaRPr lang="es-PE"/>
          </a:p>
        </p:txBody>
      </p:sp>
      <p:pic>
        <p:nvPicPr>
          <p:cNvPr id="4" name="Imagen 3">
            <a:extLst>
              <a:ext uri="{FF2B5EF4-FFF2-40B4-BE49-F238E27FC236}">
                <a16:creationId xmlns:a16="http://schemas.microsoft.com/office/drawing/2014/main" id="{E0F10623-53E3-41B4-941B-55F92F948121}"/>
              </a:ext>
            </a:extLst>
          </p:cNvPr>
          <p:cNvPicPr>
            <a:picLocks noChangeAspect="1"/>
          </p:cNvPicPr>
          <p:nvPr/>
        </p:nvPicPr>
        <p:blipFill>
          <a:blip r:embed="rId2"/>
          <a:stretch>
            <a:fillRect/>
          </a:stretch>
        </p:blipFill>
        <p:spPr>
          <a:xfrm>
            <a:off x="0" y="0"/>
            <a:ext cx="12192000" cy="6858000"/>
          </a:xfrm>
          <a:prstGeom prst="rect">
            <a:avLst/>
          </a:prstGeom>
        </p:spPr>
      </p:pic>
      <p:pic>
        <p:nvPicPr>
          <p:cNvPr id="6" name="Picture 2" descr="Resultado de imagen para increxa logo">
            <a:extLst>
              <a:ext uri="{FF2B5EF4-FFF2-40B4-BE49-F238E27FC236}">
                <a16:creationId xmlns:a16="http://schemas.microsoft.com/office/drawing/2014/main" id="{704354F5-2BD4-4AF1-B1C8-CE62AA997E19}"/>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a:ext>
            </a:extLst>
          </a:blip>
          <a:srcRect/>
          <a:stretch>
            <a:fillRect/>
          </a:stretch>
        </p:blipFill>
        <p:spPr bwMode="auto">
          <a:xfrm>
            <a:off x="7368209" y="2520500"/>
            <a:ext cx="4453335" cy="1814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69448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ólidos sutile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491</TotalTime>
  <Words>5436</Words>
  <Application>Microsoft Office PowerPoint</Application>
  <PresentationFormat>Panorámica</PresentationFormat>
  <Paragraphs>586</Paragraphs>
  <Slides>96</Slides>
  <Notes>2</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96</vt:i4>
      </vt:variant>
    </vt:vector>
  </HeadingPairs>
  <TitlesOfParts>
    <vt:vector size="104" baseType="lpstr">
      <vt:lpstr>MS PGothic</vt:lpstr>
      <vt:lpstr>Arial</vt:lpstr>
      <vt:lpstr>Arial </vt:lpstr>
      <vt:lpstr>Calibri</vt:lpstr>
      <vt:lpstr>DIN Next LT Pro Light</vt:lpstr>
      <vt:lpstr>Times New Roman</vt:lpstr>
      <vt:lpstr>Wingdings</vt:lpstr>
      <vt:lpstr>Tema de Office</vt:lpstr>
      <vt:lpstr>Presentación de PowerPoint</vt:lpstr>
      <vt:lpstr>Objetivo_</vt:lpstr>
      <vt:lpstr>Agenda_</vt:lpstr>
      <vt:lpstr>Crear al cliente_</vt:lpstr>
      <vt:lpstr>Crear al cliente_</vt:lpstr>
      <vt:lpstr>Crear al cliente_</vt:lpstr>
      <vt:lpstr>Crear al cliente_</vt:lpstr>
      <vt:lpstr>Crear al cliente_</vt:lpstr>
      <vt:lpstr>Crear incidente_</vt:lpstr>
      <vt:lpstr>Crear incidente_</vt:lpstr>
      <vt:lpstr>Crear incidente_</vt:lpstr>
      <vt:lpstr>Crear incidente_</vt:lpstr>
      <vt:lpstr>Paperless_</vt:lpstr>
      <vt:lpstr>Paperless_</vt:lpstr>
      <vt:lpstr>Paperless_</vt:lpstr>
      <vt:lpstr>Paperless_</vt:lpstr>
      <vt:lpstr>Presentación de PowerPoint</vt:lpstr>
      <vt:lpstr>Proceso de venta prepago móvil_</vt:lpstr>
      <vt:lpstr>Proceso de venta prepago móvil_</vt:lpstr>
      <vt:lpstr>Proceso de venta prepago móvil_</vt:lpstr>
      <vt:lpstr>Proceso de venta prepago móvil_</vt:lpstr>
      <vt:lpstr>Proceso de venta prepago móvil_</vt:lpstr>
      <vt:lpstr>Proceso de venta prepago móvil_</vt:lpstr>
      <vt:lpstr>Proceso de venta prepago móvil_</vt:lpstr>
      <vt:lpstr>Proceso de venta prepago móvil_</vt:lpstr>
      <vt:lpstr>Proceso de venta prepago móvil_</vt:lpstr>
      <vt:lpstr>Proceso de venta prepago móvil_</vt:lpstr>
      <vt:lpstr>Proceso de venta prepago fijo_</vt:lpstr>
      <vt:lpstr>Proceso de venta prepago fijo_</vt:lpstr>
      <vt:lpstr>Proceso de venta prepago fijo_</vt:lpstr>
      <vt:lpstr>Proceso de venta prepago fijo_</vt:lpstr>
      <vt:lpstr>Proceso de venta prepago fijo_</vt:lpstr>
      <vt:lpstr>Proceso de venta prepago fijo_</vt:lpstr>
      <vt:lpstr>Proceso de venta prepago fijo_</vt:lpstr>
      <vt:lpstr>Proceso de venta prepago fijo_</vt:lpstr>
      <vt:lpstr>Proceso de venta prepago fijo_</vt:lpstr>
      <vt:lpstr>Proceso de venta prepago fijo_</vt:lpstr>
      <vt:lpstr>Proceso de venta prepago fijo_</vt:lpstr>
      <vt:lpstr>Proceso de venta prepago fijo_</vt:lpstr>
      <vt:lpstr>Proceso de venta prepago fijo_</vt:lpstr>
      <vt:lpstr>Proceso de venta prepago fijo_</vt:lpstr>
      <vt:lpstr>Presentación de PowerPoint</vt:lpstr>
      <vt:lpstr>Venta postpago caja Entel_</vt:lpstr>
      <vt:lpstr>Proceso de venta postpago móvil_</vt:lpstr>
      <vt:lpstr>Proceso de venta postpago móvil_</vt:lpstr>
      <vt:lpstr>Proceso de venta postpago móvil_</vt:lpstr>
      <vt:lpstr>Proceso de venta postpago móvil_</vt:lpstr>
      <vt:lpstr>Proceso de venta postpago móvil_</vt:lpstr>
      <vt:lpstr>Proceso de venta postpago móvil_</vt:lpstr>
      <vt:lpstr>Proceso de venta postpago móvil_</vt:lpstr>
      <vt:lpstr>Proceso de venta postpago móvil_</vt:lpstr>
      <vt:lpstr>Proceso de venta postpago móvil_</vt:lpstr>
      <vt:lpstr>Proceso de venta postpago móvil_</vt:lpstr>
      <vt:lpstr>Proceso de venta postpago móvil_</vt:lpstr>
      <vt:lpstr>Proceso de venta postpago móvil_</vt:lpstr>
      <vt:lpstr>Proceso de venta postpago móvil_</vt:lpstr>
      <vt:lpstr>Proceso de venta postpago móvil_</vt:lpstr>
      <vt:lpstr>Proceso de venta postpago móvil_</vt:lpstr>
      <vt:lpstr>Proceso de venta postpago móvil_</vt:lpstr>
      <vt:lpstr>Proceso de venta postpago móvil_</vt:lpstr>
      <vt:lpstr>Proceso de venta postpago móvil_</vt:lpstr>
      <vt:lpstr>Venta postpago sin caja Entel_</vt:lpstr>
      <vt:lpstr>Proceso de venta postpago móvil_</vt:lpstr>
      <vt:lpstr>Proceso de venta postpago móvil_</vt:lpstr>
      <vt:lpstr>Proceso de venta postpago móvil_</vt:lpstr>
      <vt:lpstr>Proceso de venta postpago móvil_</vt:lpstr>
      <vt:lpstr>Proceso de venta postpago móvil_</vt:lpstr>
      <vt:lpstr>Proceso de venta postpago móvil_</vt:lpstr>
      <vt:lpstr>Proceso de venta postpago móvil_</vt:lpstr>
      <vt:lpstr>Proceso de venta postpago móvil_</vt:lpstr>
      <vt:lpstr>Proceso de venta postpago móvil_</vt:lpstr>
      <vt:lpstr>Proceso de venta postpago móvil_</vt:lpstr>
      <vt:lpstr>Proceso de venta postpago móvil_</vt:lpstr>
      <vt:lpstr>Proceso de venta postpago móvil_</vt:lpstr>
      <vt:lpstr>Proceso de venta postpago móvil_</vt:lpstr>
      <vt:lpstr>Proceso de venta postpago móvil_</vt:lpstr>
      <vt:lpstr>Proceso de venta postpago móvil_</vt:lpstr>
      <vt:lpstr>Proceso de venta postpago móvil_</vt:lpstr>
      <vt:lpstr>Proceso de venta postpago móvil_</vt:lpstr>
      <vt:lpstr>Proceso de venta postpago móvil_</vt:lpstr>
      <vt:lpstr>Proceso de venta postpago móvil_</vt:lpstr>
      <vt:lpstr>Proceso de venta postpago móvil_</vt:lpstr>
      <vt:lpstr>Proceso de venta postpago móvil_</vt:lpstr>
      <vt:lpstr>Venta postpago Internet hogar_</vt:lpstr>
      <vt:lpstr>Proceso de venta internet hogar_</vt:lpstr>
      <vt:lpstr>Proceso de venta internet hogar_</vt:lpstr>
      <vt:lpstr>Proceso de venta internet hogar_</vt:lpstr>
      <vt:lpstr>Proceso de venta internet hogar_</vt:lpstr>
      <vt:lpstr>Proceso de venta internet hogar_</vt:lpstr>
      <vt:lpstr>Proceso de venta internet hogar_</vt:lpstr>
      <vt:lpstr>Proceso de venta internet hogar_</vt:lpstr>
      <vt:lpstr>Proceso de venta internet hogar_</vt:lpstr>
      <vt:lpstr>Proceso de venta internet hogar_</vt:lpstr>
      <vt:lpstr>Proceso de venta internet hogar_</vt:lpstr>
      <vt:lpstr>Consideraciones finales de venta</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Oscar Herrera Valdez</dc:creator>
  <cp:lastModifiedBy>Oscar Herrera Valdez</cp:lastModifiedBy>
  <cp:revision>62</cp:revision>
  <dcterms:created xsi:type="dcterms:W3CDTF">2017-10-16T14:06:33Z</dcterms:created>
  <dcterms:modified xsi:type="dcterms:W3CDTF">2017-10-16T22:17:36Z</dcterms:modified>
</cp:coreProperties>
</file>